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0" r:id="rId1"/>
  </p:sldMasterIdLst>
  <p:notesMasterIdLst>
    <p:notesMasterId r:id="rId2"/>
  </p:notesMasterIdLst>
  <p:sldIdLst>
    <p:sldId id="267" r:id="rId3"/>
    <p:sldId id="268" r:id="rId4"/>
    <p:sldId id="269" r:id="rId5"/>
    <p:sldId id="371" r:id="rId6"/>
    <p:sldId id="375" r:id="rId7"/>
    <p:sldId id="383" r:id="rId8"/>
    <p:sldId id="384" r:id="rId9"/>
    <p:sldId id="385" r:id="rId10"/>
    <p:sldId id="393" r:id="rId11"/>
    <p:sldId id="414" r:id="rId12"/>
    <p:sldId id="413" r:id="rId13"/>
    <p:sldId id="409" r:id="rId14"/>
    <p:sldId id="412" r:id="rId15"/>
    <p:sldId id="415" r:id="rId16"/>
    <p:sldId id="410" r:id="rId17"/>
    <p:sldId id="401" r:id="rId18"/>
    <p:sldId id="408" r:id="rId19"/>
    <p:sldId id="377" r:id="rId20"/>
    <p:sldId id="402" r:id="rId21"/>
    <p:sldId id="407" r:id="rId22"/>
    <p:sldId id="416" r:id="rId23"/>
    <p:sldId id="421" r:id="rId24"/>
    <p:sldId id="403" r:id="rId25"/>
    <p:sldId id="404" r:id="rId26"/>
    <p:sldId id="406" r:id="rId27"/>
    <p:sldId id="397" r:id="rId28"/>
    <p:sldId id="374" r:id="rId29"/>
    <p:sldId id="396" r:id="rId30"/>
    <p:sldId id="390" r:id="rId31"/>
    <p:sldId id="395" r:id="rId32"/>
    <p:sldId id="388" r:id="rId33"/>
    <p:sldId id="387" r:id="rId34"/>
    <p:sldId id="381" r:id="rId35"/>
    <p:sldId id="359" r:id="rId36"/>
    <p:sldId id="286" r:id="rId37"/>
    <p:sldId id="360" r:id="rId38"/>
    <p:sldId id="362" r:id="rId39"/>
    <p:sldId id="420" r:id="rId40"/>
    <p:sldId id="334" r:id="rId41"/>
    <p:sldId id="338" r:id="rId42"/>
    <p:sldId id="339" r:id="rId43"/>
    <p:sldId id="417" r:id="rId44"/>
    <p:sldId id="418" r:id="rId45"/>
    <p:sldId id="327" r:id="rId46"/>
  </p:sldIdLst>
  <p:sldSz cx="9906000" cy="6858000" type="A4"/>
  <p:notesSz cx="6797675" cy="9872663"/>
  <p:custDataLst>
    <p:tags r:id="rId4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E7D4AF7-3DD5-4E91-9A16-9777C87E78F3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3"/>
            <p14:sldId id="414"/>
            <p14:sldId id="413"/>
            <p14:sldId id="409"/>
            <p14:sldId id="412"/>
            <p14:sldId id="415"/>
            <p14:sldId id="410"/>
            <p14:sldId id="401"/>
            <p14:sldId id="408"/>
            <p14:sldId id="377"/>
            <p14:sldId id="402"/>
            <p14:sldId id="407"/>
            <p14:sldId id="416"/>
            <p14:sldId id="421"/>
            <p14:sldId id="403"/>
            <p14:sldId id="404"/>
            <p14:sldId id="406"/>
            <p14:sldId id="397"/>
            <p14:sldId id="374"/>
            <p14:sldId id="396"/>
            <p14:sldId id="390"/>
            <p14:sldId id="395"/>
            <p14:sldId id="388"/>
            <p14:sldId id="387"/>
            <p14:sldId id="381"/>
            <p14:sldId id="359"/>
            <p14:sldId id="286"/>
            <p14:sldId id="360"/>
            <p14:sldId id="362"/>
            <p14:sldId id="420"/>
            <p14:sldId id="334"/>
            <p14:sldId id="338"/>
            <p14:sldId id="339"/>
            <p14:sldId id="417"/>
            <p14:sldId id="418"/>
            <p14:sldId id="32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1F1"/>
    <a:srgbClr val="FBFBFB"/>
    <a:srgbClr val="D1D1D1"/>
    <a:srgbClr val="4756A0"/>
    <a:srgbClr val="B1C1E4"/>
    <a:srgbClr val="B9B9B9"/>
    <a:srgbClr val="A6A6A6"/>
    <a:srgbClr val="595959"/>
    <a:srgbClr val="FCFCFC"/>
    <a:srgbClr val="FEFE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4"/>
    <p:restoredTop sz="94719"/>
  </p:normalViewPr>
  <p:slideViewPr>
    <p:cSldViewPr snapToGrid="0">
      <p:cViewPr>
        <p:scale>
          <a:sx n="128" d="100"/>
          <a:sy n="128" d="100"/>
        </p:scale>
        <p:origin x="-786" y="49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slide" Target="slides/slide40.xml" /><Relationship Id="rId43" Type="http://schemas.openxmlformats.org/officeDocument/2006/relationships/slide" Target="slides/slide41.xml" /><Relationship Id="rId44" Type="http://schemas.openxmlformats.org/officeDocument/2006/relationships/slide" Target="slides/slide42.xml" /><Relationship Id="rId45" Type="http://schemas.openxmlformats.org/officeDocument/2006/relationships/slide" Target="slides/slide43.xml" /><Relationship Id="rId46" Type="http://schemas.openxmlformats.org/officeDocument/2006/relationships/slide" Target="slides/slide44.xml" /><Relationship Id="rId47" Type="http://schemas.openxmlformats.org/officeDocument/2006/relationships/tags" Target="tags/tag1.xml" /><Relationship Id="rId48" Type="http://schemas.openxmlformats.org/officeDocument/2006/relationships/presProps" Target="presProps.xml" /><Relationship Id="rId49" Type="http://schemas.openxmlformats.org/officeDocument/2006/relationships/viewProps" Target="viewProps.xml" /><Relationship Id="rId5" Type="http://schemas.openxmlformats.org/officeDocument/2006/relationships/slide" Target="slides/slide3.xml" /><Relationship Id="rId50" Type="http://schemas.openxmlformats.org/officeDocument/2006/relationships/theme" Target="theme/theme1.xml" /><Relationship Id="rId51" Type="http://schemas.openxmlformats.org/officeDocument/2006/relationships/tableStyles" Target="tableStyles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Relationship Id="rId2" Type="http://schemas.microsoft.com/office/2011/relationships/chartColorStyle" Target="colors3.xml" /><Relationship Id="rId3" Type="http://schemas.microsoft.com/office/2011/relationships/chartStyle" Target="style3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4.xml" /><Relationship Id="rId3" Type="http://schemas.microsoft.com/office/2011/relationships/chartStyle" Target="style4.xml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Relationship Id="rId2" Type="http://schemas.microsoft.com/office/2011/relationships/chartColorStyle" Target="colors7.xml" /><Relationship Id="rId3" Type="http://schemas.microsoft.com/office/2011/relationships/chartStyle" Target="style7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50039958953857"/>
          <c:y val="0.090156756341457367"/>
          <c:w val="0.26130369305610657"/>
          <c:h val="0.829227924346923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36-F044-9683-AF306EA152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0,1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0,2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mtClean="0"/>
                      <a:t>0,</a:t>
                    </a:r>
                    <a:r>
                      <a:rPr lang="ru-RU" smtClean="0"/>
                      <a:t>2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1,0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mtClean="0"/>
                      <a:t>9</a:t>
                    </a:r>
                    <a:r>
                      <a:rPr lang="ru-RU" smtClean="0"/>
                      <a:t>8</a:t>
                    </a:r>
                    <a:r>
                      <a:rPr lang="en-US" smtClean="0"/>
                      <a:t>,</a:t>
                    </a:r>
                    <a:r>
                      <a:rPr lang="ru-RU" smtClean="0"/>
                      <a:t>5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 Black" panose="020b0604020202020204" pitchFamily="34" charset="0"/>
                  <a:ea typeface="+mn-ea"/>
                  <a:cs typeface="Arial Black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>
                  <a:prstGeom prst="wedgeRectCallout"/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Прочие</c:v>
                </c:pt>
                <c:pt idx="1">
                  <c:v>водоснабжение, водоотведение, организация сбора и утилизация отходов</c:v>
                </c:pt>
                <c:pt idx="2">
                  <c:v>обеспечение электрической энергией, газом и паром</c:v>
                </c:pt>
                <c:pt idx="3">
                  <c:v>обрабатывающее производство</c:v>
                </c:pt>
                <c:pt idx="4">
                  <c:v>золотодобывающая промышленность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 formatCode="General">
                  <c:v>0.1</c:v>
                </c:pt>
                <c:pt idx="1">
                  <c:v>0.002</c:v>
                </c:pt>
                <c:pt idx="2">
                  <c:v>0.002</c:v>
                </c:pt>
                <c:pt idx="3">
                  <c:v>0.01</c:v>
                </c:pt>
                <c:pt idx="4">
                  <c:v>0.985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82"/>
        <c:overlap/>
        <c:axId val="120438784"/>
        <c:axId val="120440320"/>
      </c:barChart>
      <c:catAx>
        <c:axId val="120438784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p>
            <a:pPr algn="just">
              <a:defRPr sz="7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7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20440320"/>
        <c:crosses val="autoZero"/>
        <c:auto val="0"/>
        <c:lblAlgn val="ctr"/>
        <c:lblOffset/>
        <c:noMultiLvlLbl val="0"/>
      </c:catAx>
      <c:valAx>
        <c:axId val="120440320"/>
        <c:scaling>
          <c:orientation/>
        </c:scaling>
        <c:delete val="1"/>
        <c:axPos val="b"/>
        <c:numFmt formatCode="General" sourceLinked="1"/>
        <c:majorTickMark val="none"/>
        <c:minorTickMark val="none"/>
        <c:tickLblPos val="none"/>
        <c:crossAx val="120438784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20622634887695"/>
          <c:y val="0.090156756341457367"/>
          <c:w val="0.41854047775268555"/>
          <c:h val="0.8292279243469238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>
              <a:softEdge rad="0"/>
            </a:effectLst>
          </c:spPr>
          <c:invertIfNegative val="0"/>
          <c:dPt>
            <c:idx val="0"/>
            <c:invertIfNegative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1-74CC-7149-9EE5-F5E81176CC68}"/>
              </c:ext>
            </c:extLst>
          </c:dPt>
          <c:dPt>
            <c:idx val="1"/>
            <c:invertIfNegative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74CC-7149-9EE5-F5E81176CC6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66</a:t>
                    </a:r>
                    <a:r>
                      <a:rPr lang="en-US" smtClean="0"/>
                      <a:t> </a:t>
                    </a:r>
                    <a:r>
                      <a:rPr lang="ru-RU" smtClean="0"/>
                      <a:t>758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93</a:t>
                    </a:r>
                    <a:r>
                      <a:rPr lang="ru-RU" baseline="0" smtClean="0"/>
                      <a:t> 135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78</a:t>
                    </a:r>
                    <a:r>
                      <a:rPr lang="en-US" smtClean="0"/>
                      <a:t> </a:t>
                    </a:r>
                    <a:r>
                      <a:rPr lang="ru-RU" smtClean="0"/>
                      <a:t>125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107</a:t>
                    </a:r>
                    <a:r>
                      <a:rPr lang="en-US" smtClean="0"/>
                      <a:t> </a:t>
                    </a:r>
                    <a:r>
                      <a:rPr lang="ru-RU" smtClean="0"/>
                      <a:t>325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9</a:t>
                    </a:r>
                    <a:r>
                      <a:rPr lang="en-US" smtClean="0"/>
                      <a:t>4 </a:t>
                    </a:r>
                    <a:r>
                      <a:rPr lang="ru-RU" smtClean="0"/>
                      <a:t>359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74</a:t>
                    </a:r>
                    <a:r>
                      <a:rPr lang="en-US" smtClean="0"/>
                      <a:t> </a:t>
                    </a:r>
                    <a:r>
                      <a:rPr lang="ru-RU" smtClean="0"/>
                      <a:t>310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mtClean="0"/>
                      <a:t>1</a:t>
                    </a:r>
                    <a:r>
                      <a:rPr lang="ru-RU" smtClean="0"/>
                      <a:t>75</a:t>
                    </a:r>
                    <a:r>
                      <a:rPr lang="en-US" smtClean="0"/>
                      <a:t> </a:t>
                    </a:r>
                    <a:r>
                      <a:rPr lang="ru-RU" smtClean="0"/>
                      <a:t>846</a:t>
                    </a:r>
                    <a:r>
                      <a:rPr lang="en-US" smtClean="0"/>
                      <a:t> </a:t>
                    </a:r>
                    <a:r>
                      <a:rPr lang="en-US"/>
                      <a:t>₽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 Black" panose="020b0604020202020204" pitchFamily="34" charset="0"/>
                  <a:ea typeface="+mn-ea"/>
                  <a:cs typeface="Arial Black" panose="020b0604020202020204" pitchFamily="34" charset="0"/>
                </a:endParaR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>
                  <a:prstGeom prst="wedgeRectCallout"/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ЖКХ</c:v>
                </c:pt>
                <c:pt idx="1">
                  <c:v>Молодежная политика</c:v>
                </c:pt>
                <c:pt idx="2">
                  <c:v>Физическая культура, спорт</c:v>
                </c:pt>
                <c:pt idx="3">
                  <c:v>Культура</c:v>
                </c:pt>
                <c:pt idx="4">
                  <c:v>Здравоохранение</c:v>
                </c:pt>
                <c:pt idx="5">
                  <c:v>Образование</c:v>
                </c:pt>
                <c:pt idx="6">
                  <c:v>Промышленность</c:v>
                </c:pt>
              </c:strCache>
            </c:strRef>
          </c:cat>
          <c:val>
            <c:numRef>
              <c:f>Лист1!$B$2:$B$8</c:f>
              <c:numCache>
                <c:formatCode>#,##0\ [$₽-419]</c:formatCode>
                <c:ptCount val="7"/>
                <c:pt idx="0">
                  <c:v>56333</c:v>
                </c:pt>
                <c:pt idx="1">
                  <c:v>80287.6</c:v>
                </c:pt>
                <c:pt idx="2">
                  <c:v>68716.4</c:v>
                </c:pt>
                <c:pt idx="3">
                  <c:v>107325</c:v>
                </c:pt>
                <c:pt idx="4">
                  <c:v>84147.9</c:v>
                </c:pt>
                <c:pt idx="5">
                  <c:v>74310</c:v>
                </c:pt>
                <c:pt idx="6">
                  <c:v>175846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4CC-7149-9EE5-F5E81176C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82"/>
        <c:overlap/>
        <c:axId val="121867648"/>
        <c:axId val="121869440"/>
      </c:barChart>
      <c:catAx>
        <c:axId val="121867648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p>
            <a:pPr algn="just">
              <a:defRPr sz="7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7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21869440"/>
        <c:crosses val="autoZero"/>
        <c:auto val="0"/>
        <c:lblAlgn val="ctr"/>
        <c:lblOffset/>
        <c:noMultiLvlLbl val="0"/>
      </c:catAx>
      <c:valAx>
        <c:axId val="121869440"/>
        <c:scaling>
          <c:orientation/>
        </c:scaling>
        <c:delete val="1"/>
        <c:axPos val="b"/>
        <c:numFmt formatCode="#,##0\ [$₽-419]" sourceLinked="1"/>
        <c:majorTickMark val="none"/>
        <c:minorTickMark val="none"/>
        <c:tickLblPos val="none"/>
        <c:crossAx val="121867648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4184875488"/>
          <c:y val="0.010093565098941326"/>
          <c:w val="0.661089301109314"/>
          <c:h val="0.9674745798110961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33620532602071762"/>
                  <c:y val="-1.71987380781502E-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B0B-BB48-8F4E-2B18E56A5E8D}"/>
                </c:ext>
              </c:extLst>
            </c:dLbl>
            <c:dLbl>
              <c:idx val="1"/>
              <c:layout>
                <c:manualLayout>
                  <c:x val="0.032854944467544556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0B-BB48-8F4E-2B18E56A5E8D}"/>
                </c:ext>
              </c:extLst>
            </c:dLbl>
            <c:dLbl>
              <c:idx val="2"/>
              <c:layout>
                <c:manualLayout>
                  <c:x val="0.031331710517406464"/>
                  <c:y val="-1.71987380781502E-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0B-BB48-8F4E-2B18E56A5E8D}"/>
                </c:ext>
              </c:extLst>
            </c:dLbl>
            <c:dLbl>
              <c:idx val="3"/>
              <c:layout>
                <c:manualLayout>
                  <c:x val="0.031331710517406464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0B-BB48-8F4E-2B18E56A5E8D}"/>
                </c:ext>
              </c:extLst>
            </c:dLbl>
            <c:dLbl>
              <c:idx val="4"/>
              <c:layout>
                <c:manualLayout>
                  <c:x val="0.24143595993518829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B0B-BB48-8F4E-2B18E56A5E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B0B-BB48-8F4E-2B18E56A5E8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0B-BB48-8F4E-2B18E56A5E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117184768"/>
        <c:axId val="117194752"/>
      </c:barChart>
      <c:catAx>
        <c:axId val="117184768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6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6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17194752"/>
        <c:crosses val="autoZero"/>
        <c:auto val="0"/>
        <c:lblAlgn val="ctr"/>
        <c:lblOffset/>
        <c:noMultiLvlLbl val="0"/>
      </c:catAx>
      <c:valAx>
        <c:axId val="117194752"/>
        <c:scaling>
          <c:orientation/>
        </c:scaling>
        <c:delete val="1"/>
        <c:axPos val="b"/>
        <c:numFmt formatCode="0%" sourceLinked="1"/>
        <c:majorTickMark val="none"/>
        <c:minorTickMark val="none"/>
        <c:tickLblPos val="none"/>
        <c:crossAx val="117184768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4184875488"/>
          <c:y val="0.010093565098941326"/>
          <c:w val="0.661089301109314"/>
          <c:h val="0.9674745798110961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84196977317333221"/>
                  <c:y val="-1.71987380781502E-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B4-714B-88A1-E827ED00EAFC}"/>
                </c:ext>
              </c:extLst>
            </c:dLbl>
            <c:dLbl>
              <c:idx val="1"/>
              <c:layout>
                <c:manualLayout>
                  <c:x val="0.082713812589645386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B4-714B-88A1-E827ED00EAFC}"/>
                </c:ext>
              </c:extLst>
            </c:dLbl>
            <c:dLbl>
              <c:idx val="2"/>
              <c:layout>
                <c:manualLayout>
                  <c:x val="0.18629918992519379"/>
                  <c:y val="-0.021847557276487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6B4-714B-88A1-E827ED00EAFC}"/>
                </c:ext>
              </c:extLst>
            </c:dLbl>
            <c:dLbl>
              <c:idx val="3"/>
              <c:layout>
                <c:manualLayout>
                  <c:x val="0.188149094581604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6B4-714B-88A1-E827ED00EAFC}"/>
                </c:ext>
              </c:extLst>
            </c:dLbl>
            <c:dLbl>
              <c:idx val="4"/>
              <c:layout>
                <c:manualLayout>
                  <c:x val="0.075075984001159668"/>
                  <c:y val="0.02184239774942398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mtClean="0"/>
                      <a:t>7</a:t>
                    </a:r>
                    <a:r>
                      <a:rPr lang="ru-RU" smtClean="0"/>
                      <a:t>,3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6B4-714B-88A1-E827ED00EA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 formatCode="0.0%">
                  <c:v>0.296</c:v>
                </c:pt>
                <c:pt idx="3" formatCode="0.0%">
                  <c:v>0.631000000000001</c:v>
                </c:pt>
                <c:pt idx="4">
                  <c:v>0.073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6B4-714B-88A1-E827ED00EAF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6B4-714B-88A1-E827ED00E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117136384"/>
        <c:axId val="117158656"/>
      </c:barChart>
      <c:catAx>
        <c:axId val="117136384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6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6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17158656"/>
        <c:crosses val="autoZero"/>
        <c:auto val="0"/>
        <c:lblAlgn val="ctr"/>
        <c:lblOffset/>
        <c:noMultiLvlLbl val="0"/>
      </c:catAx>
      <c:valAx>
        <c:axId val="117158656"/>
        <c:scaling>
          <c:orientation/>
        </c:scaling>
        <c:delete val="1"/>
        <c:axPos val="b"/>
        <c:numFmt formatCode="0%" sourceLinked="1"/>
        <c:majorTickMark val="none"/>
        <c:minorTickMark val="none"/>
        <c:tickLblPos val="none"/>
        <c:crossAx val="117136384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4184875488"/>
          <c:y val="0.010093565098941326"/>
          <c:w val="0.661089301109314"/>
          <c:h val="0.9674745798110961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53359057754278183"/>
                  <c:y val="-0.0436847954988479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7E-5846-BE71-A5093F4F9B4F}"/>
                </c:ext>
              </c:extLst>
            </c:dLbl>
            <c:dLbl>
              <c:idx val="1"/>
              <c:layout>
                <c:manualLayout>
                  <c:x val="0.058016836643218994"/>
                  <c:y val="0.0218423977494239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7E-5846-BE71-A5093F4F9B4F}"/>
                </c:ext>
              </c:extLst>
            </c:dLbl>
            <c:dLbl>
              <c:idx val="2"/>
              <c:layout>
                <c:manualLayout>
                  <c:x val="0.048974163830280304"/>
                  <c:y val="-3.43974761563004E-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7E-5846-BE71-A5093F4F9B4F}"/>
                </c:ext>
              </c:extLst>
            </c:dLbl>
            <c:dLbl>
              <c:idx val="3"/>
              <c:layout>
                <c:manualLayout>
                  <c:x val="0.080937549471855164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8,2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7E-5846-BE71-A5093F4F9B4F}"/>
                </c:ext>
              </c:extLst>
            </c:dLbl>
            <c:dLbl>
              <c:idx val="4"/>
              <c:layout>
                <c:manualLayout>
                  <c:x val="0.2028807848691940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 smtClean="0"/>
                      <a:t>90,8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0.012</c:v>
                </c:pt>
                <c:pt idx="3">
                  <c:v>0.06</c:v>
                </c:pt>
                <c:pt idx="4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A7E-5846-BE71-A5093F4F9B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A7E-5846-BE71-A5093F4F9B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90"/>
        <c:axId val="117316992"/>
        <c:axId val="117343360"/>
      </c:barChart>
      <c:catAx>
        <c:axId val="117316992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6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6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17343360"/>
        <c:crosses val="autoZero"/>
        <c:auto val="0"/>
        <c:lblAlgn val="ctr"/>
        <c:lblOffset/>
        <c:noMultiLvlLbl val="0"/>
      </c:catAx>
      <c:valAx>
        <c:axId val="117343360"/>
        <c:scaling>
          <c:orientation/>
        </c:scaling>
        <c:delete val="1"/>
        <c:axPos val="b"/>
        <c:numFmt formatCode="0%" sourceLinked="1"/>
        <c:majorTickMark val="none"/>
        <c:minorTickMark val="none"/>
        <c:tickLblPos val="none"/>
        <c:crossAx val="117316992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4184875488"/>
          <c:y val="0.010093565098941326"/>
          <c:w val="0.661089301109314"/>
          <c:h val="0.9674745798110961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33771414309740067"/>
                  <c:y val="-1.71987380781502E-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12-634C-A62A-12AA39319824}"/>
                </c:ext>
              </c:extLst>
            </c:dLbl>
            <c:dLbl>
              <c:idx val="1"/>
              <c:layout>
                <c:manualLayout>
                  <c:x val="0.050624813884496689"/>
                  <c:y val="-0.0218423977494239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12-634C-A62A-12AA39319824}"/>
                </c:ext>
              </c:extLst>
            </c:dLbl>
            <c:dLbl>
              <c:idx val="2"/>
              <c:layout>
                <c:manualLayout>
                  <c:x val="0.067111127078533173"/>
                  <c:y val="0.02183895744383335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12-634C-A62A-12AA39319824}"/>
                </c:ext>
              </c:extLst>
            </c:dLbl>
            <c:dLbl>
              <c:idx val="3"/>
              <c:layout>
                <c:manualLayout>
                  <c:x val="0.096465878188610077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12-634C-A62A-12AA39319824}"/>
                </c:ext>
              </c:extLst>
            </c:dLbl>
            <c:dLbl>
              <c:idx val="4"/>
              <c:layout>
                <c:manualLayout>
                  <c:x val="0.20801611244678497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212-634C-A62A-12AA393198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 formatCode="0.0%">
                  <c:v>0.017</c:v>
                </c:pt>
                <c:pt idx="3">
                  <c:v>0.04</c:v>
                </c:pt>
                <c:pt idx="4" formatCode="0.0%">
                  <c:v>0.943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212-634C-A62A-12AA3931982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212-634C-A62A-12AA393198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117281152"/>
        <c:axId val="117282688"/>
      </c:barChart>
      <c:catAx>
        <c:axId val="117281152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6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6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17282688"/>
        <c:crosses val="autoZero"/>
        <c:auto val="0"/>
        <c:lblAlgn val="ctr"/>
        <c:lblOffset/>
        <c:noMultiLvlLbl val="0"/>
      </c:catAx>
      <c:valAx>
        <c:axId val="117282688"/>
        <c:scaling>
          <c:orientation/>
        </c:scaling>
        <c:delete val="1"/>
        <c:axPos val="b"/>
        <c:numFmt formatCode="0%" sourceLinked="1"/>
        <c:majorTickMark val="none"/>
        <c:minorTickMark val="none"/>
        <c:tickLblPos val="none"/>
        <c:crossAx val="117281152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1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21344184875488"/>
          <c:y val="0.010093565098941326"/>
          <c:w val="0.661089301109314"/>
          <c:h val="0.9674745798110961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10850701481103897"/>
                  <c:y val="-1.71987380781502E-0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DE7-8647-B230-7DCE5B9EB0F1}"/>
                </c:ext>
              </c:extLst>
            </c:dLbl>
            <c:dLbl>
              <c:idx val="1"/>
              <c:layout>
                <c:manualLayout>
                  <c:x val="0.0093675330281257629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E7-8647-B230-7DCE5B9EB0F1}"/>
                </c:ext>
              </c:extLst>
            </c:dLbl>
            <c:dLbl>
              <c:idx val="2"/>
              <c:layout>
                <c:manualLayout>
                  <c:x val="0.012101775035262108"/>
                  <c:y val="0.0218406785279512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E7-8647-B230-7DCE5B9EB0F1}"/>
                </c:ext>
              </c:extLst>
            </c:dLbl>
            <c:dLbl>
              <c:idx val="3"/>
              <c:layout>
                <c:manualLayout>
                  <c:x val="0.0093675330281257629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E7-8647-B230-7DCE5B9EB0F1}"/>
                </c:ext>
              </c:extLst>
            </c:dLbl>
            <c:dLbl>
              <c:idx val="4"/>
              <c:layout>
                <c:manualLayout>
                  <c:x val="0.235520601272583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horzOverflow="clip" vert="horz" wrap="square" lIns="0" tIns="0" rIns="0" bIns="0" anchor="ctr" anchorCtr="1">
                  <a:spAutoFit/>
                </a:bodyPr>
                <a:p>
                  <a:pPr>
                    <a:defRPr sz="600" kern="1200" baseline="0" smtId="4294967295">
                      <a:solidFill>
                        <a:srgbClr val="4756A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sz="600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DE7-8647-B230-7DCE5B9EB0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horzOverflow="clip" vert="horz" wrap="square" lIns="0" tIns="0" rIns="0" bIns="0" anchor="ctr" anchorCtr="1">
                <a:spAutoFit/>
              </a:bodyPr>
              <a:p>
                <a:pPr>
                  <a:defRPr sz="600" b="1" i="0" u="none" strike="noStrike" kern="1200" baseline="0" smtId="4294967295">
                    <a:solidFill>
                      <a:srgbClr val="4756A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sz="600" b="1" i="0" u="none" strike="noStrike" kern="1200" baseline="0" smtId="4294967295">
                  <a:solidFill>
                    <a:srgbClr val="4756A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extLst/>
          </c:dLbls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DE7-8647-B230-7DCE5B9EB0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F1F1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очень плохо</c:v>
                </c:pt>
                <c:pt idx="1">
                  <c:v>плохо</c:v>
                </c:pt>
                <c:pt idx="2">
                  <c:v>удовлетворительно</c:v>
                </c:pt>
                <c:pt idx="3">
                  <c:v>хорошо</c:v>
                </c:pt>
                <c:pt idx="4">
                  <c:v>отлично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DE7-8647-B230-7DCE5B9EB0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50"/>
        <c:overlap val="100"/>
        <c:axId val="117396608"/>
        <c:axId val="117398144"/>
      </c:barChart>
      <c:catAx>
        <c:axId val="117396608"/>
        <c:scaling>
          <c:orientation/>
        </c:scaling>
        <c:delete val="0"/>
        <c:axPos val="l"/>
        <c:numFmt formatCode="General" sourceLinked="1"/>
        <c:majorTickMark val="none"/>
        <c:minorTickMark val="none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p>
            <a:pPr>
              <a:defRPr sz="600" b="1" i="0" u="none" strike="noStrike" kern="1200" baseline="0" smtId="4294967295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sz="600" b="1" i="0" u="none" strike="noStrike" kern="1200" baseline="0" smtId="4294967295">
              <a:solidFill>
                <a:srgbClr val="4756A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c:txPr>
        <c:crossAx val="117398144"/>
        <c:crosses val="autoZero"/>
        <c:auto val="0"/>
        <c:lblAlgn val="ctr"/>
        <c:lblOffset/>
        <c:noMultiLvlLbl val="0"/>
      </c:catAx>
      <c:valAx>
        <c:axId val="117398144"/>
        <c:scaling>
          <c:orientation/>
        </c:scaling>
        <c:delete val="1"/>
        <c:axPos val="b"/>
        <c:numFmt formatCode="0%" sourceLinked="1"/>
        <c:majorTickMark val="none"/>
        <c:minorTickMark val="none"/>
        <c:tickLblPos val="none"/>
        <c:crossAx val="117396608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1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p>
      <a:pPr>
        <a:defRPr/>
      </a:pPr>
      <a:endParaRPr lang="ru-RU"/>
    </a:p>
  </c:txPr>
  <c:externalData r:id="rId1"/>
</c:chartSpace>
</file>

<file path=ppt/charts/colors1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a="http://schemas.openxmlformats.org/drawingml/2006/main" xmlns:cs="http://schemas.microsoft.com/office/drawing/2012/chartStyle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a="http://schemas.openxmlformats.org/drawingml/2006/main" xmlns:r="http://schemas.openxmlformats.org/officeDocument/2006/relationships" xmlns:cs="http://schemas.microsoft.com/office/drawing/2012/chartStyle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24.02.2026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1235075"/>
            <a:ext cx="48101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45659" cy="4953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7317"/>
            <a:ext cx="2945659" cy="4953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1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10114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B3D705B-9ADB-9A05-9905-BB30C3ADA2B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1093B7A-B1E7-CA62-6D05-363994A10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9B49D30-C630-94DC-8109-EE9CAFA25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83E5A0A-E621-49DB-94A4-9AE29842E8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8379166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1FBC2B-3D3B-A620-2B50-897CB7596DBF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C66017F-911B-DACE-F3DA-90E1F118D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5B64317A-118B-3084-C73D-A03300587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0535602-0E5A-E078-5840-1ABA12256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56686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34623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27169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2BEFCB3-F444-3464-6D78-5FDD8603C68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3CA8F6C-2725-BC6F-E221-3DEF1580A7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C1BBA83-74B5-F137-A563-6ECC6ECEE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98D06B8-79DC-8D65-1F20-6133353672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1789327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9E5B55-D29D-80FE-F0DE-7D3594B4652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0FB5411-F93B-2173-942B-083CE1A1C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627847D-F29A-E4E8-FBFD-69FB8A0EA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CD6BE24-4CFA-E703-FC78-9B770F780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36518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16327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535772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71929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537869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6918419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8984639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4096918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266873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4193743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4193743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35933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40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9443353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41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310238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42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31023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82845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43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531023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2FEE848-E41B-A1B8-4AC0-0D757746017A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ED2D8F3F-87A9-9214-6BBF-7ADA34AB9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20DAD4F-891F-3AFF-D81F-EDE67BB05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5530A5D-6A41-8892-BB6A-9B2EEEE272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42652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D9EFA0D-6428-3827-D96C-1BB124B05E3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916B94C-70F6-B99C-CB43-DE5BC9AA4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F8BAAF5-7963-8DEE-5344-3AA996BB5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8C3EC21-D4F7-DE0F-7A01-52679D216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04828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644384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B2561FA-9976-CAF5-DD77-B92DDE17FC44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3D878AB-4BD7-15A7-CB63-B319F6CB56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268BAC2-3D8D-FED3-772D-3D3029876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66881B8-A6F6-C951-5903-60E3EE908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88626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9A78B7-45C9-6973-AA8F-F0E752135AA6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D37853A-B8AF-55A1-7B01-3E1F40E2A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6B8B35C-4133-E1D6-9F51-498BF5B2B6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0A3BA0-D286-A1E5-3AB7-E4C28AD8A6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21845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6FF79C1-152E-6DD3-914F-0975F60646B4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3440153-E37B-8928-C321-4FF7191F96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B100BCA-CCC8-C840-A107-7B63A6D37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CBA88BC-B174-F26A-60B2-81DA885D4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9126614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24.02.2026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562644953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24.02.2026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99226251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24.02.2026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iming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4.png" /><Relationship Id="rId6" Type="http://schemas.openxmlformats.org/officeDocument/2006/relationships/image" Target="../media/image5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82.svg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75.png" /><Relationship Id="rId4" Type="http://schemas.openxmlformats.org/officeDocument/2006/relationships/image" Target="../media/image76.svg" /><Relationship Id="rId5" Type="http://schemas.openxmlformats.org/officeDocument/2006/relationships/image" Target="../media/image77.png" /><Relationship Id="rId6" Type="http://schemas.openxmlformats.org/officeDocument/2006/relationships/image" Target="../media/image78.svg" /><Relationship Id="rId7" Type="http://schemas.openxmlformats.org/officeDocument/2006/relationships/image" Target="../media/image79.png" /><Relationship Id="rId8" Type="http://schemas.openxmlformats.org/officeDocument/2006/relationships/image" Target="../media/image80.svg" /><Relationship Id="rId9" Type="http://schemas.openxmlformats.org/officeDocument/2006/relationships/image" Target="../media/image8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90.svg" /><Relationship Id="rId11" Type="http://schemas.openxmlformats.org/officeDocument/2006/relationships/image" Target="../media/image91.svg" /><Relationship Id="rId12" Type="http://schemas.openxmlformats.org/officeDocument/2006/relationships/image" Target="../media/image92.svg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83.png" /><Relationship Id="rId4" Type="http://schemas.openxmlformats.org/officeDocument/2006/relationships/image" Target="../media/image84.svg" /><Relationship Id="rId5" Type="http://schemas.openxmlformats.org/officeDocument/2006/relationships/image" Target="../media/image85.svg" /><Relationship Id="rId6" Type="http://schemas.openxmlformats.org/officeDocument/2006/relationships/image" Target="../media/image86.png" /><Relationship Id="rId7" Type="http://schemas.openxmlformats.org/officeDocument/2006/relationships/image" Target="../media/image87.svg" /><Relationship Id="rId8" Type="http://schemas.openxmlformats.org/officeDocument/2006/relationships/image" Target="../media/image88.svg" /><Relationship Id="rId9" Type="http://schemas.openxmlformats.org/officeDocument/2006/relationships/image" Target="../media/image89.sv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98.svg" /><Relationship Id="rId11" Type="http://schemas.openxmlformats.org/officeDocument/2006/relationships/image" Target="../media/image99.svg" /><Relationship Id="rId12" Type="http://schemas.openxmlformats.org/officeDocument/2006/relationships/image" Target="../media/image100.svg" /><Relationship Id="rId13" Type="http://schemas.openxmlformats.org/officeDocument/2006/relationships/image" Target="../media/image101.svg" /><Relationship Id="rId14" Type="http://schemas.openxmlformats.org/officeDocument/2006/relationships/image" Target="../media/image102.svg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83.png" /><Relationship Id="rId4" Type="http://schemas.openxmlformats.org/officeDocument/2006/relationships/image" Target="../media/image93.svg" /><Relationship Id="rId5" Type="http://schemas.openxmlformats.org/officeDocument/2006/relationships/image" Target="../media/image86.png" /><Relationship Id="rId6" Type="http://schemas.openxmlformats.org/officeDocument/2006/relationships/image" Target="../media/image94.svg" /><Relationship Id="rId7" Type="http://schemas.openxmlformats.org/officeDocument/2006/relationships/image" Target="../media/image95.svg" /><Relationship Id="rId8" Type="http://schemas.openxmlformats.org/officeDocument/2006/relationships/image" Target="../media/image96.svg" /><Relationship Id="rId9" Type="http://schemas.openxmlformats.org/officeDocument/2006/relationships/image" Target="../media/image97.sv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03.png" /><Relationship Id="rId4" Type="http://schemas.openxmlformats.org/officeDocument/2006/relationships/image" Target="../media/image104.svg" /><Relationship Id="rId5" Type="http://schemas.openxmlformats.org/officeDocument/2006/relationships/image" Target="../media/image105.png" /><Relationship Id="rId6" Type="http://schemas.openxmlformats.org/officeDocument/2006/relationships/image" Target="../media/image106.svg" /><Relationship Id="rId7" Type="http://schemas.openxmlformats.org/officeDocument/2006/relationships/image" Target="../media/image107.png" /><Relationship Id="rId8" Type="http://schemas.openxmlformats.org/officeDocument/2006/relationships/image" Target="../media/image108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4.png" /><Relationship Id="rId4" Type="http://schemas.openxmlformats.org/officeDocument/2006/relationships/image" Target="../media/image109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" Target="slide11.xml" TargetMode="Internal" /><Relationship Id="rId11" Type="http://schemas.openxmlformats.org/officeDocument/2006/relationships/slide" Target="slide12.xml" TargetMode="Internal" /><Relationship Id="rId12" Type="http://schemas.openxmlformats.org/officeDocument/2006/relationships/slide" Target="slide13.xml" TargetMode="Internal" /><Relationship Id="rId13" Type="http://schemas.openxmlformats.org/officeDocument/2006/relationships/slide" Target="slide15.xml" TargetMode="Internal" /><Relationship Id="rId14" Type="http://schemas.openxmlformats.org/officeDocument/2006/relationships/slide" Target="slide16.xml" TargetMode="Internal" /><Relationship Id="rId15" Type="http://schemas.openxmlformats.org/officeDocument/2006/relationships/slide" Target="slide17.xml" TargetMode="Internal" /><Relationship Id="rId16" Type="http://schemas.openxmlformats.org/officeDocument/2006/relationships/slide" Target="slide18.xml" TargetMode="Internal" /><Relationship Id="rId17" Type="http://schemas.openxmlformats.org/officeDocument/2006/relationships/slide" Target="slide19.xml" TargetMode="Internal" /><Relationship Id="rId18" Type="http://schemas.openxmlformats.org/officeDocument/2006/relationships/slide" Target="slide20.xml" TargetMode="Internal" /><Relationship Id="rId19" Type="http://schemas.openxmlformats.org/officeDocument/2006/relationships/slide" Target="slide24.xml" TargetMode="Internal" /><Relationship Id="rId2" Type="http://schemas.openxmlformats.org/officeDocument/2006/relationships/slide" Target="slide3.xml" TargetMode="Internal" /><Relationship Id="rId20" Type="http://schemas.openxmlformats.org/officeDocument/2006/relationships/slide" Target="slide25.xml" TargetMode="Internal" /><Relationship Id="rId21" Type="http://schemas.openxmlformats.org/officeDocument/2006/relationships/slide" Target="slide26.xml" TargetMode="Internal" /><Relationship Id="rId22" Type="http://schemas.openxmlformats.org/officeDocument/2006/relationships/slide" Target="slide27.xml" TargetMode="Internal" /><Relationship Id="rId23" Type="http://schemas.openxmlformats.org/officeDocument/2006/relationships/slide" Target="slide29.xml" TargetMode="Internal" /><Relationship Id="rId24" Type="http://schemas.openxmlformats.org/officeDocument/2006/relationships/slide" Target="slide32.xml" TargetMode="Internal" /><Relationship Id="rId25" Type="http://schemas.openxmlformats.org/officeDocument/2006/relationships/slide" Target="slide33.xml" TargetMode="Internal" /><Relationship Id="rId26" Type="http://schemas.openxmlformats.org/officeDocument/2006/relationships/slide" Target="slide34.xml" TargetMode="Internal" /><Relationship Id="rId27" Type="http://schemas.openxmlformats.org/officeDocument/2006/relationships/slide" Target="slide35.xml" TargetMode="Internal" /><Relationship Id="rId28" Type="http://schemas.openxmlformats.org/officeDocument/2006/relationships/slide" Target="slide40.xml" TargetMode="Internal" /><Relationship Id="rId29" Type="http://schemas.openxmlformats.org/officeDocument/2006/relationships/slide" Target="slide28.xml" TargetMode="Internal" /><Relationship Id="rId3" Type="http://schemas.openxmlformats.org/officeDocument/2006/relationships/slide" Target="slide4.xml" TargetMode="Internal" /><Relationship Id="rId30" Type="http://schemas.openxmlformats.org/officeDocument/2006/relationships/slide" Target="slide23.xml" TargetMode="Internal" /><Relationship Id="rId31" Type="http://schemas.openxmlformats.org/officeDocument/2006/relationships/image" Target="../media/image3.jpeg" /><Relationship Id="rId32" Type="http://schemas.openxmlformats.org/officeDocument/2006/relationships/image" Target="../media/image4.png" /><Relationship Id="rId4" Type="http://schemas.openxmlformats.org/officeDocument/2006/relationships/slide" Target="slide5.xml" TargetMode="Internal" /><Relationship Id="rId5" Type="http://schemas.openxmlformats.org/officeDocument/2006/relationships/slide" Target="slide6.xml" TargetMode="Internal" /><Relationship Id="rId6" Type="http://schemas.openxmlformats.org/officeDocument/2006/relationships/slide" Target="slide7.xml" TargetMode="Internal" /><Relationship Id="rId7" Type="http://schemas.openxmlformats.org/officeDocument/2006/relationships/slide" Target="slide8.xml" TargetMode="Internal" /><Relationship Id="rId8" Type="http://schemas.openxmlformats.org/officeDocument/2006/relationships/slide" Target="slide9.xml" TargetMode="Internal" /><Relationship Id="rId9" Type="http://schemas.openxmlformats.org/officeDocument/2006/relationships/slide" Target="slide10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10.jpeg" /><Relationship Id="rId4" Type="http://schemas.openxmlformats.org/officeDocument/2006/relationships/image" Target="../media/image111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2.jpeg" /><Relationship Id="rId3" Type="http://schemas.openxmlformats.org/officeDocument/2006/relationships/image" Target="../media/image113.jpeg" /><Relationship Id="rId4" Type="http://schemas.openxmlformats.org/officeDocument/2006/relationships/image" Target="../media/image114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2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0.svg" /><Relationship Id="rId11" Type="http://schemas.openxmlformats.org/officeDocument/2006/relationships/image" Target="../media/image121.svg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15.png" /><Relationship Id="rId4" Type="http://schemas.openxmlformats.org/officeDocument/2006/relationships/image" Target="../media/image116.svg" /><Relationship Id="rId5" Type="http://schemas.openxmlformats.org/officeDocument/2006/relationships/image" Target="../media/image12.png" /><Relationship Id="rId6" Type="http://schemas.openxmlformats.org/officeDocument/2006/relationships/image" Target="../media/image117.svg" /><Relationship Id="rId7" Type="http://schemas.openxmlformats.org/officeDocument/2006/relationships/image" Target="../media/image118.png" /><Relationship Id="rId8" Type="http://schemas.openxmlformats.org/officeDocument/2006/relationships/image" Target="../media/image119.svg" /><Relationship Id="rId9" Type="http://schemas.openxmlformats.org/officeDocument/2006/relationships/image" Target="../media/image55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03.png" /><Relationship Id="rId4" Type="http://schemas.openxmlformats.org/officeDocument/2006/relationships/image" Target="../media/image122.svg" /><Relationship Id="rId5" Type="http://schemas.openxmlformats.org/officeDocument/2006/relationships/image" Target="../media/image123.png" /><Relationship Id="rId6" Type="http://schemas.openxmlformats.org/officeDocument/2006/relationships/image" Target="../media/image124.svg" /><Relationship Id="rId7" Type="http://schemas.openxmlformats.org/officeDocument/2006/relationships/image" Target="../media/image125.png" /><Relationship Id="rId8" Type="http://schemas.openxmlformats.org/officeDocument/2006/relationships/image" Target="../media/image126.sv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3.svg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27.png" /><Relationship Id="rId4" Type="http://schemas.openxmlformats.org/officeDocument/2006/relationships/image" Target="../media/image128.svg" /><Relationship Id="rId5" Type="http://schemas.openxmlformats.org/officeDocument/2006/relationships/image" Target="../media/image107.png" /><Relationship Id="rId6" Type="http://schemas.openxmlformats.org/officeDocument/2006/relationships/image" Target="../media/image129.svg" /><Relationship Id="rId7" Type="http://schemas.openxmlformats.org/officeDocument/2006/relationships/image" Target="../media/image130.png" /><Relationship Id="rId8" Type="http://schemas.openxmlformats.org/officeDocument/2006/relationships/image" Target="../media/image131.svg" /><Relationship Id="rId9" Type="http://schemas.openxmlformats.org/officeDocument/2006/relationships/image" Target="../media/image132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42.png" /><Relationship Id="rId11" Type="http://schemas.openxmlformats.org/officeDocument/2006/relationships/image" Target="../media/image143.svg" /><Relationship Id="rId12" Type="http://schemas.openxmlformats.org/officeDocument/2006/relationships/image" Target="../media/image57.png" /><Relationship Id="rId13" Type="http://schemas.openxmlformats.org/officeDocument/2006/relationships/image" Target="../media/image144.svg" /><Relationship Id="rId14" Type="http://schemas.openxmlformats.org/officeDocument/2006/relationships/image" Target="../media/image40.jpeg" /><Relationship Id="rId15" Type="http://schemas.openxmlformats.org/officeDocument/2006/relationships/image" Target="../media/image145.svg" /><Relationship Id="rId16" Type="http://schemas.openxmlformats.org/officeDocument/2006/relationships/image" Target="../media/image146.svg" /><Relationship Id="rId17" Type="http://schemas.openxmlformats.org/officeDocument/2006/relationships/image" Target="../media/image147.svg" /><Relationship Id="rId18" Type="http://schemas.openxmlformats.org/officeDocument/2006/relationships/image" Target="../media/image148.svg" /><Relationship Id="rId19" Type="http://schemas.openxmlformats.org/officeDocument/2006/relationships/image" Target="../media/image149.svg" /><Relationship Id="rId2" Type="http://schemas.openxmlformats.org/officeDocument/2006/relationships/image" Target="../media/image134.png" /><Relationship Id="rId20" Type="http://schemas.openxmlformats.org/officeDocument/2006/relationships/image" Target="../media/image150.svg" /><Relationship Id="rId21" Type="http://schemas.openxmlformats.org/officeDocument/2006/relationships/image" Target="../media/image151.svg" /><Relationship Id="rId22" Type="http://schemas.openxmlformats.org/officeDocument/2006/relationships/image" Target="../media/image152.svg" /><Relationship Id="rId23" Type="http://schemas.openxmlformats.org/officeDocument/2006/relationships/image" Target="../media/image153.svg" /><Relationship Id="rId24" Type="http://schemas.openxmlformats.org/officeDocument/2006/relationships/image" Target="../media/image154.svg" /><Relationship Id="rId25" Type="http://schemas.openxmlformats.org/officeDocument/2006/relationships/image" Target="../media/image155.svg" /><Relationship Id="rId26" Type="http://schemas.openxmlformats.org/officeDocument/2006/relationships/image" Target="../media/image156.svg" /><Relationship Id="rId27" Type="http://schemas.openxmlformats.org/officeDocument/2006/relationships/image" Target="../media/image157.svg" /><Relationship Id="rId28" Type="http://schemas.openxmlformats.org/officeDocument/2006/relationships/image" Target="../media/image158.svg" /><Relationship Id="rId29" Type="http://schemas.openxmlformats.org/officeDocument/2006/relationships/image" Target="../media/image159.svg" /><Relationship Id="rId3" Type="http://schemas.openxmlformats.org/officeDocument/2006/relationships/image" Target="../media/image135.svg" /><Relationship Id="rId30" Type="http://schemas.openxmlformats.org/officeDocument/2006/relationships/image" Target="../media/image160.svg" /><Relationship Id="rId31" Type="http://schemas.openxmlformats.org/officeDocument/2006/relationships/image" Target="../media/image161.svg" /><Relationship Id="rId4" Type="http://schemas.openxmlformats.org/officeDocument/2006/relationships/image" Target="../media/image136.svg" /><Relationship Id="rId5" Type="http://schemas.openxmlformats.org/officeDocument/2006/relationships/image" Target="../media/image137.png" /><Relationship Id="rId6" Type="http://schemas.openxmlformats.org/officeDocument/2006/relationships/image" Target="../media/image138.svg" /><Relationship Id="rId7" Type="http://schemas.openxmlformats.org/officeDocument/2006/relationships/image" Target="../media/image139.png" /><Relationship Id="rId8" Type="http://schemas.openxmlformats.org/officeDocument/2006/relationships/image" Target="../media/image140.svg" /><Relationship Id="rId9" Type="http://schemas.openxmlformats.org/officeDocument/2006/relationships/image" Target="../media/image141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67.svg" /><Relationship Id="rId11" Type="http://schemas.openxmlformats.org/officeDocument/2006/relationships/image" Target="../media/image168.svg" /><Relationship Id="rId12" Type="http://schemas.openxmlformats.org/officeDocument/2006/relationships/image" Target="../media/image169.svg" /><Relationship Id="rId13" Type="http://schemas.openxmlformats.org/officeDocument/2006/relationships/image" Target="../media/image170.svg" /><Relationship Id="rId14" Type="http://schemas.openxmlformats.org/officeDocument/2006/relationships/image" Target="../media/image171.svg" /><Relationship Id="rId15" Type="http://schemas.openxmlformats.org/officeDocument/2006/relationships/image" Target="../media/image172.svg" /><Relationship Id="rId16" Type="http://schemas.openxmlformats.org/officeDocument/2006/relationships/image" Target="../media/image173.png" /><Relationship Id="rId17" Type="http://schemas.openxmlformats.org/officeDocument/2006/relationships/image" Target="../media/image174.svg" /><Relationship Id="rId18" Type="http://schemas.openxmlformats.org/officeDocument/2006/relationships/image" Target="../media/image175.svg" /><Relationship Id="rId19" Type="http://schemas.openxmlformats.org/officeDocument/2006/relationships/image" Target="../media/image176.svg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86.png" /><Relationship Id="rId4" Type="http://schemas.openxmlformats.org/officeDocument/2006/relationships/image" Target="../media/image162.svg" /><Relationship Id="rId5" Type="http://schemas.openxmlformats.org/officeDocument/2006/relationships/image" Target="../media/image163.svg" /><Relationship Id="rId6" Type="http://schemas.openxmlformats.org/officeDocument/2006/relationships/image" Target="../media/image83.png" /><Relationship Id="rId7" Type="http://schemas.openxmlformats.org/officeDocument/2006/relationships/image" Target="../media/image164.svg" /><Relationship Id="rId8" Type="http://schemas.openxmlformats.org/officeDocument/2006/relationships/image" Target="../media/image165.svg" /><Relationship Id="rId9" Type="http://schemas.openxmlformats.org/officeDocument/2006/relationships/image" Target="../media/image166.sv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84.jpeg" /><Relationship Id="rId11" Type="http://schemas.openxmlformats.org/officeDocument/2006/relationships/image" Target="../media/image185.jpeg" /><Relationship Id="rId12" Type="http://schemas.openxmlformats.org/officeDocument/2006/relationships/image" Target="../media/image186.jpeg" /><Relationship Id="rId13" Type="http://schemas.openxmlformats.org/officeDocument/2006/relationships/image" Target="../media/image187.jpeg" /><Relationship Id="rId14" Type="http://schemas.openxmlformats.org/officeDocument/2006/relationships/image" Target="../media/image188.jpeg" /><Relationship Id="rId15" Type="http://schemas.openxmlformats.org/officeDocument/2006/relationships/image" Target="../media/image189.jpeg" /><Relationship Id="rId16" Type="http://schemas.openxmlformats.org/officeDocument/2006/relationships/image" Target="../media/image190.jpeg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77.jpeg" /><Relationship Id="rId4" Type="http://schemas.openxmlformats.org/officeDocument/2006/relationships/image" Target="../media/image178.jpeg" /><Relationship Id="rId5" Type="http://schemas.openxmlformats.org/officeDocument/2006/relationships/image" Target="../media/image179.png" /><Relationship Id="rId6" Type="http://schemas.openxmlformats.org/officeDocument/2006/relationships/image" Target="../media/image180.jpeg" /><Relationship Id="rId7" Type="http://schemas.openxmlformats.org/officeDocument/2006/relationships/image" Target="../media/image181.jpeg" /><Relationship Id="rId8" Type="http://schemas.openxmlformats.org/officeDocument/2006/relationships/image" Target="../media/image182.jpeg" /><Relationship Id="rId9" Type="http://schemas.openxmlformats.org/officeDocument/2006/relationships/image" Target="../media/image18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4.png" /><Relationship Id="rId11" Type="http://schemas.openxmlformats.org/officeDocument/2006/relationships/image" Target="../media/image15.svg" /><Relationship Id="rId12" Type="http://schemas.openxmlformats.org/officeDocument/2006/relationships/image" Target="../media/image16.png" /><Relationship Id="rId13" Type="http://schemas.openxmlformats.org/officeDocument/2006/relationships/image" Target="../media/image17.svg" /><Relationship Id="rId14" Type="http://schemas.openxmlformats.org/officeDocument/2006/relationships/image" Target="../media/image18.png" /><Relationship Id="rId15" Type="http://schemas.openxmlformats.org/officeDocument/2006/relationships/image" Target="../media/image19.svg" /><Relationship Id="rId2" Type="http://schemas.openxmlformats.org/officeDocument/2006/relationships/image" Target="../media/image6.png" /><Relationship Id="rId3" Type="http://schemas.openxmlformats.org/officeDocument/2006/relationships/image" Target="../media/image7.svg" /><Relationship Id="rId4" Type="http://schemas.openxmlformats.org/officeDocument/2006/relationships/image" Target="../media/image8.png" /><Relationship Id="rId5" Type="http://schemas.openxmlformats.org/officeDocument/2006/relationships/image" Target="../media/image9.svg" /><Relationship Id="rId6" Type="http://schemas.openxmlformats.org/officeDocument/2006/relationships/image" Target="../media/image10.png" /><Relationship Id="rId7" Type="http://schemas.openxmlformats.org/officeDocument/2006/relationships/image" Target="../media/image11.svg" /><Relationship Id="rId8" Type="http://schemas.openxmlformats.org/officeDocument/2006/relationships/image" Target="../media/image12.png" /><Relationship Id="rId9" Type="http://schemas.openxmlformats.org/officeDocument/2006/relationships/image" Target="../media/image13.sv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3.jpeg" /><Relationship Id="rId4" Type="http://schemas.openxmlformats.org/officeDocument/2006/relationships/image" Target="../media/image191.jpeg" /><Relationship Id="rId5" Type="http://schemas.openxmlformats.org/officeDocument/2006/relationships/image" Target="../media/image192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00.png" /><Relationship Id="rId11" Type="http://schemas.openxmlformats.org/officeDocument/2006/relationships/image" Target="../media/image201.svg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93.png" /><Relationship Id="rId4" Type="http://schemas.openxmlformats.org/officeDocument/2006/relationships/image" Target="../media/image194.svg" /><Relationship Id="rId5" Type="http://schemas.openxmlformats.org/officeDocument/2006/relationships/image" Target="../media/image195.png" /><Relationship Id="rId6" Type="http://schemas.openxmlformats.org/officeDocument/2006/relationships/image" Target="../media/image196.svg" /><Relationship Id="rId7" Type="http://schemas.openxmlformats.org/officeDocument/2006/relationships/image" Target="../media/image197.svg" /><Relationship Id="rId8" Type="http://schemas.openxmlformats.org/officeDocument/2006/relationships/image" Target="../media/image198.png" /><Relationship Id="rId9" Type="http://schemas.openxmlformats.org/officeDocument/2006/relationships/image" Target="../media/image199.sv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07.svg" /><Relationship Id="rId11" Type="http://schemas.openxmlformats.org/officeDocument/2006/relationships/image" Target="../media/image208.png" /><Relationship Id="rId12" Type="http://schemas.openxmlformats.org/officeDocument/2006/relationships/image" Target="../media/image209.svg" /><Relationship Id="rId13" Type="http://schemas.openxmlformats.org/officeDocument/2006/relationships/image" Target="../media/image105.png" /><Relationship Id="rId14" Type="http://schemas.openxmlformats.org/officeDocument/2006/relationships/image" Target="../media/image210.svg" /><Relationship Id="rId15" Type="http://schemas.openxmlformats.org/officeDocument/2006/relationships/image" Target="../media/image211.png" /><Relationship Id="rId16" Type="http://schemas.openxmlformats.org/officeDocument/2006/relationships/image" Target="../media/image212.svg" /><Relationship Id="rId17" Type="http://schemas.openxmlformats.org/officeDocument/2006/relationships/image" Target="../media/image127.png" /><Relationship Id="rId18" Type="http://schemas.openxmlformats.org/officeDocument/2006/relationships/image" Target="../media/image213.svg" /><Relationship Id="rId19" Type="http://schemas.openxmlformats.org/officeDocument/2006/relationships/image" Target="../media/image214.png" /><Relationship Id="rId2" Type="http://schemas.openxmlformats.org/officeDocument/2006/relationships/notesSlide" Target="../notesSlides/notesSlide20.xml" /><Relationship Id="rId20" Type="http://schemas.openxmlformats.org/officeDocument/2006/relationships/image" Target="../media/image215.svg" /><Relationship Id="rId21" Type="http://schemas.openxmlformats.org/officeDocument/2006/relationships/image" Target="../media/image216.png" /><Relationship Id="rId22" Type="http://schemas.openxmlformats.org/officeDocument/2006/relationships/image" Target="../media/image217.svg" /><Relationship Id="rId3" Type="http://schemas.openxmlformats.org/officeDocument/2006/relationships/image" Target="../media/image202.png" /><Relationship Id="rId4" Type="http://schemas.openxmlformats.org/officeDocument/2006/relationships/image" Target="../media/image203.svg" /><Relationship Id="rId5" Type="http://schemas.openxmlformats.org/officeDocument/2006/relationships/image" Target="../media/image204.png" /><Relationship Id="rId6" Type="http://schemas.openxmlformats.org/officeDocument/2006/relationships/image" Target="../media/image205.svg" /><Relationship Id="rId7" Type="http://schemas.openxmlformats.org/officeDocument/2006/relationships/image" Target="../media/image61.png" /><Relationship Id="rId8" Type="http://schemas.openxmlformats.org/officeDocument/2006/relationships/image" Target="../media/image206.svg" /><Relationship Id="rId9" Type="http://schemas.openxmlformats.org/officeDocument/2006/relationships/image" Target="../media/image107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24.svg" /><Relationship Id="rId11" Type="http://schemas.openxmlformats.org/officeDocument/2006/relationships/image" Target="../media/image225.png" /><Relationship Id="rId12" Type="http://schemas.openxmlformats.org/officeDocument/2006/relationships/image" Target="../media/image226.svg" /><Relationship Id="rId13" Type="http://schemas.openxmlformats.org/officeDocument/2006/relationships/image" Target="../media/image227.svg" /><Relationship Id="rId14" Type="http://schemas.openxmlformats.org/officeDocument/2006/relationships/image" Target="../media/image228.svg" /><Relationship Id="rId15" Type="http://schemas.openxmlformats.org/officeDocument/2006/relationships/image" Target="../media/image229.svg" /><Relationship Id="rId16" Type="http://schemas.openxmlformats.org/officeDocument/2006/relationships/image" Target="../media/image230.svg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18.png" /><Relationship Id="rId4" Type="http://schemas.openxmlformats.org/officeDocument/2006/relationships/image" Target="../media/image219.svg" /><Relationship Id="rId5" Type="http://schemas.openxmlformats.org/officeDocument/2006/relationships/image" Target="../media/image220.png" /><Relationship Id="rId6" Type="http://schemas.openxmlformats.org/officeDocument/2006/relationships/image" Target="../media/image221.svg" /><Relationship Id="rId7" Type="http://schemas.openxmlformats.org/officeDocument/2006/relationships/image" Target="../media/image34.png" /><Relationship Id="rId8" Type="http://schemas.openxmlformats.org/officeDocument/2006/relationships/image" Target="../media/image222.svg" /><Relationship Id="rId9" Type="http://schemas.openxmlformats.org/officeDocument/2006/relationships/image" Target="../media/image223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31.jpeg" /><Relationship Id="rId4" Type="http://schemas.openxmlformats.org/officeDocument/2006/relationships/image" Target="../media/image232.jpeg" /><Relationship Id="rId5" Type="http://schemas.openxmlformats.org/officeDocument/2006/relationships/image" Target="../media/image4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39.svg" /><Relationship Id="rId11" Type="http://schemas.openxmlformats.org/officeDocument/2006/relationships/image" Target="../media/image240.png" /><Relationship Id="rId12" Type="http://schemas.openxmlformats.org/officeDocument/2006/relationships/image" Target="../media/image241.svg" /><Relationship Id="rId13" Type="http://schemas.openxmlformats.org/officeDocument/2006/relationships/image" Target="../media/image242.png" /><Relationship Id="rId14" Type="http://schemas.openxmlformats.org/officeDocument/2006/relationships/image" Target="../media/image243.svg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33.png" /><Relationship Id="rId4" Type="http://schemas.openxmlformats.org/officeDocument/2006/relationships/image" Target="../media/image234.svg" /><Relationship Id="rId5" Type="http://schemas.openxmlformats.org/officeDocument/2006/relationships/image" Target="../media/image235.png" /><Relationship Id="rId6" Type="http://schemas.openxmlformats.org/officeDocument/2006/relationships/image" Target="../media/image236.svg" /><Relationship Id="rId7" Type="http://schemas.openxmlformats.org/officeDocument/2006/relationships/image" Target="../media/image24.png" /><Relationship Id="rId8" Type="http://schemas.openxmlformats.org/officeDocument/2006/relationships/image" Target="../media/image237.svg" /><Relationship Id="rId9" Type="http://schemas.openxmlformats.org/officeDocument/2006/relationships/image" Target="../media/image238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50.png" /><Relationship Id="rId11" Type="http://schemas.openxmlformats.org/officeDocument/2006/relationships/image" Target="../media/image251.svg" /><Relationship Id="rId12" Type="http://schemas.openxmlformats.org/officeDocument/2006/relationships/image" Target="../media/image252.png" /><Relationship Id="rId13" Type="http://schemas.openxmlformats.org/officeDocument/2006/relationships/image" Target="../media/image253.svg" /><Relationship Id="rId14" Type="http://schemas.openxmlformats.org/officeDocument/2006/relationships/image" Target="../media/image254.svg" /><Relationship Id="rId15" Type="http://schemas.openxmlformats.org/officeDocument/2006/relationships/image" Target="../media/image255.png" /><Relationship Id="rId16" Type="http://schemas.openxmlformats.org/officeDocument/2006/relationships/image" Target="../media/image256.svg" /><Relationship Id="rId17" Type="http://schemas.openxmlformats.org/officeDocument/2006/relationships/image" Target="../media/image257.svg" /><Relationship Id="rId18" Type="http://schemas.openxmlformats.org/officeDocument/2006/relationships/image" Target="../media/image258.svg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44.jpeg" /><Relationship Id="rId4" Type="http://schemas.openxmlformats.org/officeDocument/2006/relationships/image" Target="../media/image245.png" /><Relationship Id="rId5" Type="http://schemas.openxmlformats.org/officeDocument/2006/relationships/image" Target="../media/image246.svg" /><Relationship Id="rId6" Type="http://schemas.openxmlformats.org/officeDocument/2006/relationships/image" Target="../media/image247.png" /><Relationship Id="rId7" Type="http://schemas.openxmlformats.org/officeDocument/2006/relationships/image" Target="../media/image248.svg" /><Relationship Id="rId8" Type="http://schemas.openxmlformats.org/officeDocument/2006/relationships/image" Target="../media/image139.png" /><Relationship Id="rId9" Type="http://schemas.openxmlformats.org/officeDocument/2006/relationships/image" Target="../media/image249.sv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14.png" /><Relationship Id="rId11" Type="http://schemas.openxmlformats.org/officeDocument/2006/relationships/image" Target="../media/image264.svg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45.png" /><Relationship Id="rId4" Type="http://schemas.openxmlformats.org/officeDocument/2006/relationships/image" Target="../media/image259.svg" /><Relationship Id="rId5" Type="http://schemas.openxmlformats.org/officeDocument/2006/relationships/image" Target="../media/image260.jpeg" /><Relationship Id="rId6" Type="http://schemas.openxmlformats.org/officeDocument/2006/relationships/image" Target="../media/image242.png" /><Relationship Id="rId7" Type="http://schemas.openxmlformats.org/officeDocument/2006/relationships/image" Target="../media/image261.svg" /><Relationship Id="rId8" Type="http://schemas.openxmlformats.org/officeDocument/2006/relationships/image" Target="../media/image262.png" /><Relationship Id="rId9" Type="http://schemas.openxmlformats.org/officeDocument/2006/relationships/image" Target="../media/image263.sv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65.jpeg" /><Relationship Id="rId4" Type="http://schemas.openxmlformats.org/officeDocument/2006/relationships/image" Target="../media/image266.jpeg" /><Relationship Id="rId5" Type="http://schemas.openxmlformats.org/officeDocument/2006/relationships/image" Target="../media/image4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28.svg" /><Relationship Id="rId11" Type="http://schemas.openxmlformats.org/officeDocument/2006/relationships/image" Target="../media/image29.svg" /><Relationship Id="rId12" Type="http://schemas.openxmlformats.org/officeDocument/2006/relationships/image" Target="../media/image30.svg" /><Relationship Id="rId13" Type="http://schemas.openxmlformats.org/officeDocument/2006/relationships/image" Target="../media/image31.png" /><Relationship Id="rId14" Type="http://schemas.openxmlformats.org/officeDocument/2006/relationships/image" Target="../media/image32.svg" /><Relationship Id="rId15" Type="http://schemas.openxmlformats.org/officeDocument/2006/relationships/image" Target="../media/image33.svg" /><Relationship Id="rId16" Type="http://schemas.openxmlformats.org/officeDocument/2006/relationships/image" Target="../media/image34.png" /><Relationship Id="rId17" Type="http://schemas.openxmlformats.org/officeDocument/2006/relationships/image" Target="../media/image35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" Type="http://schemas.openxmlformats.org/officeDocument/2006/relationships/image" Target="../media/image20.png" /><Relationship Id="rId20" Type="http://schemas.openxmlformats.org/officeDocument/2006/relationships/image" Target="../media/image38.svg" /><Relationship Id="rId21" Type="http://schemas.openxmlformats.org/officeDocument/2006/relationships/image" Target="../media/image39.jpeg" /><Relationship Id="rId22" Type="http://schemas.openxmlformats.org/officeDocument/2006/relationships/image" Target="../media/image40.jpeg" /><Relationship Id="rId3" Type="http://schemas.openxmlformats.org/officeDocument/2006/relationships/image" Target="../media/image21.svg" /><Relationship Id="rId4" Type="http://schemas.openxmlformats.org/officeDocument/2006/relationships/image" Target="../media/image22.png" /><Relationship Id="rId5" Type="http://schemas.openxmlformats.org/officeDocument/2006/relationships/image" Target="../media/image23.svg" /><Relationship Id="rId6" Type="http://schemas.openxmlformats.org/officeDocument/2006/relationships/image" Target="../media/image24.png" /><Relationship Id="rId7" Type="http://schemas.openxmlformats.org/officeDocument/2006/relationships/image" Target="../media/image25.svg" /><Relationship Id="rId8" Type="http://schemas.openxmlformats.org/officeDocument/2006/relationships/image" Target="../media/image26.svg" /><Relationship Id="rId9" Type="http://schemas.openxmlformats.org/officeDocument/2006/relationships/image" Target="../media/image27.png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65.jpeg" /><Relationship Id="rId4" Type="http://schemas.openxmlformats.org/officeDocument/2006/relationships/image" Target="../media/image266.jpeg" /><Relationship Id="rId5" Type="http://schemas.openxmlformats.org/officeDocument/2006/relationships/image" Target="../media/image4.png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65.jpeg" /><Relationship Id="rId4" Type="http://schemas.openxmlformats.org/officeDocument/2006/relationships/image" Target="../media/image266.jpeg" /><Relationship Id="rId5" Type="http://schemas.openxmlformats.org/officeDocument/2006/relationships/image" Target="../media/image4.png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265.jpeg" /><Relationship Id="rId4" Type="http://schemas.openxmlformats.org/officeDocument/2006/relationships/image" Target="../media/image266.jpeg" /><Relationship Id="rId5" Type="http://schemas.openxmlformats.org/officeDocument/2006/relationships/image" Target="../media/image4.png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265.jpeg" /><Relationship Id="rId4" Type="http://schemas.openxmlformats.org/officeDocument/2006/relationships/image" Target="../media/image266.jpeg" /><Relationship Id="rId5" Type="http://schemas.openxmlformats.org/officeDocument/2006/relationships/image" Target="../media/image4.png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267.jpeg" /><Relationship Id="rId6" Type="http://schemas.openxmlformats.org/officeDocument/2006/relationships/image" Target="../media/image4.png" /><Relationship Id="rId7" Type="http://schemas.openxmlformats.org/officeDocument/2006/relationships/image" Target="../media/image191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chart" Target="../charts/chart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Relationship Id="rId3" Type="http://schemas.openxmlformats.org/officeDocument/2006/relationships/chart" Target="../charts/chart2.xml" /><Relationship Id="rId4" Type="http://schemas.openxmlformats.org/officeDocument/2006/relationships/image" Target="../media/image41.png" /><Relationship Id="rId5" Type="http://schemas.openxmlformats.org/officeDocument/2006/relationships/image" Target="../media/image42.svg" /><Relationship Id="rId6" Type="http://schemas.openxmlformats.org/officeDocument/2006/relationships/image" Target="../media/image43.png" /><Relationship Id="rId7" Type="http://schemas.openxmlformats.org/officeDocument/2006/relationships/image" Target="../media/image44.sv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52.svg" /><Relationship Id="rId11" Type="http://schemas.openxmlformats.org/officeDocument/2006/relationships/image" Target="../media/image53.png" /><Relationship Id="rId12" Type="http://schemas.openxmlformats.org/officeDocument/2006/relationships/image" Target="../media/image54.svg" /><Relationship Id="rId13" Type="http://schemas.openxmlformats.org/officeDocument/2006/relationships/image" Target="../media/image55.png" /><Relationship Id="rId14" Type="http://schemas.openxmlformats.org/officeDocument/2006/relationships/image" Target="../media/image56.svg" /><Relationship Id="rId15" Type="http://schemas.openxmlformats.org/officeDocument/2006/relationships/image" Target="../media/image57.png" /><Relationship Id="rId16" Type="http://schemas.openxmlformats.org/officeDocument/2006/relationships/image" Target="../media/image58.svg" /><Relationship Id="rId17" Type="http://schemas.openxmlformats.org/officeDocument/2006/relationships/image" Target="../media/image59.png" /><Relationship Id="rId18" Type="http://schemas.openxmlformats.org/officeDocument/2006/relationships/image" Target="../media/image60.svg" /><Relationship Id="rId19" Type="http://schemas.openxmlformats.org/officeDocument/2006/relationships/image" Target="../media/image61.png" /><Relationship Id="rId2" Type="http://schemas.openxmlformats.org/officeDocument/2006/relationships/notesSlide" Target="../notesSlides/notesSlide2.xml" /><Relationship Id="rId20" Type="http://schemas.openxmlformats.org/officeDocument/2006/relationships/image" Target="../media/image62.svg" /><Relationship Id="rId21" Type="http://schemas.openxmlformats.org/officeDocument/2006/relationships/image" Target="../media/image63.jpeg" /><Relationship Id="rId22" Type="http://schemas.openxmlformats.org/officeDocument/2006/relationships/image" Target="../media/image64.svg" /><Relationship Id="rId23" Type="http://schemas.openxmlformats.org/officeDocument/2006/relationships/image" Target="../media/image65.png" /><Relationship Id="rId24" Type="http://schemas.openxmlformats.org/officeDocument/2006/relationships/image" Target="../media/image66.png" /><Relationship Id="rId3" Type="http://schemas.openxmlformats.org/officeDocument/2006/relationships/image" Target="../media/image45.png" /><Relationship Id="rId4" Type="http://schemas.openxmlformats.org/officeDocument/2006/relationships/image" Target="../media/image46.svg" /><Relationship Id="rId5" Type="http://schemas.openxmlformats.org/officeDocument/2006/relationships/image" Target="../media/image47.png" /><Relationship Id="rId6" Type="http://schemas.openxmlformats.org/officeDocument/2006/relationships/image" Target="../media/image48.svg" /><Relationship Id="rId7" Type="http://schemas.openxmlformats.org/officeDocument/2006/relationships/image" Target="../media/image49.png" /><Relationship Id="rId8" Type="http://schemas.openxmlformats.org/officeDocument/2006/relationships/image" Target="../media/image50.svg" /><Relationship Id="rId9" Type="http://schemas.openxmlformats.org/officeDocument/2006/relationships/image" Target="../media/image51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74.svg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67.png" /><Relationship Id="rId4" Type="http://schemas.openxmlformats.org/officeDocument/2006/relationships/image" Target="../media/image68.svg" /><Relationship Id="rId5" Type="http://schemas.openxmlformats.org/officeDocument/2006/relationships/image" Target="../media/image69.png" /><Relationship Id="rId6" Type="http://schemas.openxmlformats.org/officeDocument/2006/relationships/image" Target="../media/image70.svg" /><Relationship Id="rId7" Type="http://schemas.openxmlformats.org/officeDocument/2006/relationships/image" Target="../media/image71.png" /><Relationship Id="rId8" Type="http://schemas.openxmlformats.org/officeDocument/2006/relationships/image" Target="../media/image72.svg" /><Relationship Id="rId9" Type="http://schemas.openxmlformats.org/officeDocument/2006/relationships/image" Target="../media/image7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chart" Target="../charts/chart3.xml" /><Relationship Id="rId3" Type="http://schemas.openxmlformats.org/officeDocument/2006/relationships/chart" Target="../charts/chart4.xml" /><Relationship Id="rId4" Type="http://schemas.openxmlformats.org/officeDocument/2006/relationships/chart" Target="../charts/chart5.xml" /><Relationship Id="rId5" Type="http://schemas.openxmlformats.org/officeDocument/2006/relationships/chart" Target="../charts/chart6.xml" /><Relationship Id="rId6" Type="http://schemas.openxmlformats.org/officeDocument/2006/relationships/chart" Target="../charts/chart7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Северо-Енисейский муниципальный </a:t>
            </a:r>
            <a:r>
              <a:rPr lang="ru-RU" sz="800" b="1" noProof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kumimoji="0" lang="x-none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5" name="Рисунок 14" descr="Местное самоуправление Балахнинского муниципального округа | Официальный  сайт Правительства Нижегородской области">
            <a:extLst>
              <a:ext uri="{FF2B5EF4-FFF2-40B4-BE49-F238E27FC236}">
                <a16:creationId xmlns:a16="http://schemas.microsoft.com/office/drawing/2014/main" xmlns="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4" t="2667" r="4954" b="8247"/>
          <a:stretch>
            <a:fillRect/>
          </a:stretch>
        </p:blipFill>
        <p:spPr bwMode="auto">
          <a:xfrm>
            <a:off x="7634135" y="1256553"/>
            <a:ext cx="2153464" cy="2896381"/>
          </a:xfrm>
          <a:custGeom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" t="10560" r="2695" b="14707"/>
          <a:stretch>
            <a:fillRect/>
          </a:stretch>
        </p:blipFill>
        <p:spPr bwMode="auto">
          <a:xfrm>
            <a:off x="627015" y="1256553"/>
            <a:ext cx="6888719" cy="2896381"/>
          </a:xfrm>
          <a:custGeom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МУНИЦИПАЛЬНЫЙ ОКРУГ</a:t>
            </a:r>
            <a:endParaRPr lang="x-none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</a:t>
            </a:r>
            <a:r>
              <a:rPr lang="ru-RU" sz="80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МУНИЦИПАЛЬНЫМ ОБРАЗОВАНИЕМ СЕВЕРО-ЕНИСЕЙСКИЙ  МУНИЦИПАЛЬНЫЙ ОКРУГ</a:t>
            </a:r>
            <a:endParaRPr lang="ru-RU" sz="8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650" y="224205"/>
            <a:ext cx="434709" cy="5687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8FDDAF-2233-3B22-2472-B4AB898D053E}"/>
              </a:ext>
            </a:extLst>
          </p:cNvPr>
          <p:cNvSpPr txBox="1"/>
          <p:nvPr/>
        </p:nvSpPr>
        <p:spPr>
          <a:xfrm>
            <a:off x="9290859" y="459640"/>
            <a:ext cx="22429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331722E-E874-1A99-07C5-CE6DC9B6B33C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57ED1A0-48E0-A223-6067-DBC0A849975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3" name="Рисунок 12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4135" y="1256552"/>
            <a:ext cx="2153463" cy="3181633"/>
          </a:xfrm>
          <a:prstGeom prst="rect">
            <a:avLst/>
          </a:prstGeom>
        </p:spPr>
      </p:pic>
      <p:pic>
        <p:nvPicPr>
          <p:cNvPr id="14" name="Рисунок 13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0858" y="371708"/>
            <a:ext cx="240223" cy="442423"/>
          </a:xfrm>
          <a:prstGeom prst="rect">
            <a:avLst/>
          </a:prstGeom>
        </p:spPr>
      </p:pic>
      <p:pic>
        <p:nvPicPr>
          <p:cNvPr id="17" name="Picture 1" descr="C:\ФОТО\Готово.jpg"/>
          <p:cNvPicPr>
            <a:picLocks noChangeAspect="1" noChangeArrowheads="1"/>
          </p:cNvPicPr>
          <p:nvPr/>
        </p:nvPicPr>
        <p:blipFill>
          <a:blip r:embed="rId6">
            <a:lum bright="20000" contrast="20000"/>
          </a:blip>
          <a:srcRect l="9749" r="15251"/>
          <a:stretch>
            <a:fillRect/>
          </a:stretch>
        </p:blipFill>
        <p:spPr bwMode="auto">
          <a:xfrm>
            <a:off x="627014" y="1256552"/>
            <a:ext cx="6888723" cy="2896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895831659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678" y="365127"/>
            <a:ext cx="8511285" cy="653352"/>
          </a:xfrm>
        </p:spPr>
        <p:txBody>
          <a:bodyPr>
            <a:normAutofit/>
          </a:bodyPr>
          <a:lstStyle/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ПРЕДПРИНИМАТЕЛЬСТВО</a:t>
            </a:r>
            <a:endParaRPr lang="ru-RU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794658" cy="365125"/>
          </a:xfrm>
        </p:spPr>
        <p:txBody>
          <a:bodyPr/>
          <a:lstStyle/>
          <a:p>
            <a:fld id="{F3749720-1430-DF46-8A1E-D768C54B98EF}" type="slidenum"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x-non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0E7AEE1B-6493-2AAC-9706-2C996F25F138}"/>
              </a:ext>
            </a:extLst>
          </p:cNvPr>
          <p:cNvSpPr/>
          <p:nvPr/>
        </p:nvSpPr>
        <p:spPr>
          <a:xfrm>
            <a:off x="627018" y="163628"/>
            <a:ext cx="21084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Предпринимательство и услуги</a:t>
            </a:r>
            <a:endParaRPr lang="ru-RU" sz="8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376" y="1457095"/>
            <a:ext cx="7917365" cy="542692"/>
          </a:xfrm>
          <a:prstGeom prst="roundRect">
            <a:avLst>
              <a:gd name="adj" fmla="val 2448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sz="800" smtClean="0">
                <a:solidFill>
                  <a:schemeClr val="tx1"/>
                </a:solidFill>
              </a:rPr>
              <a:t>  </a:t>
            </a:r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муниципального образования Северо-Енисейский муниципальный  округ осуществляют деятельность 202 субъекта малого и среднего предпринимательства</a:t>
            </a:r>
            <a:endParaRPr lang="ru-RU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/>
          <p:nvPr/>
        </p:nvSpPr>
        <p:spPr>
          <a:xfrm>
            <a:off x="728546" y="2163337"/>
            <a:ext cx="3456878" cy="817756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Юридические лица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 40</a:t>
            </a:r>
            <a:endParaRPr lang="x-none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/>
          <p:nvPr/>
        </p:nvSpPr>
        <p:spPr>
          <a:xfrm>
            <a:off x="5122128" y="2163337"/>
            <a:ext cx="3531218" cy="817756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Индивидуальные предприниматели   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168</a:t>
            </a:r>
            <a:endParaRPr lang="x-none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Объект 5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 txBox="1"/>
          <p:nvPr/>
        </p:nvSpPr>
        <p:spPr>
          <a:xfrm>
            <a:off x="728546" y="3204117"/>
            <a:ext cx="7865327" cy="505522"/>
          </a:xfrm>
          <a:prstGeom prst="roundRect">
            <a:avLst>
              <a:gd name="adj" fmla="val 24486"/>
            </a:avLst>
          </a:prstGeom>
          <a:solidFill>
            <a:srgbClr val="4756A0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800" smtClean="0">
                <a:solidFill>
                  <a:schemeClr val="tx1"/>
                </a:solidFill>
              </a:rPr>
              <a:t>  </a:t>
            </a:r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Торговля и услуги</a:t>
            </a:r>
            <a:endParaRPr lang="ru-RU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/>
          <p:nvPr/>
        </p:nvSpPr>
        <p:spPr>
          <a:xfrm>
            <a:off x="572429" y="3925227"/>
            <a:ext cx="3888059" cy="1984919"/>
          </a:xfrm>
          <a:prstGeom prst="roundRect">
            <a:avLst>
              <a:gd name="adj" fmla="val 24486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Торговые объекты и торговые места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 114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Объекты общественного питания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31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Аптеки, аптечные киоски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13</a:t>
            </a:r>
            <a:endParaRPr lang="x-none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/>
          <p:nvPr/>
        </p:nvSpPr>
        <p:spPr>
          <a:xfrm>
            <a:off x="5122128" y="3925227"/>
            <a:ext cx="3531218" cy="1984919"/>
          </a:xfrm>
          <a:prstGeom prst="roundRect">
            <a:avLst>
              <a:gd name="adj" fmla="val 24486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Объекты бытового обслуживания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66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Универсальный рынок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</a:rPr>
              <a:t>1</a:t>
            </a:r>
          </a:p>
          <a:p>
            <a:pPr algn="ctr"/>
            <a:endParaRPr lang="x-none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15684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ACB3B4E-A3F1-9268-7E15-834DA4EE0C9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B005C025-2623-9580-35BF-52C29B12C5F2}"/>
              </a:ext>
            </a:extLst>
          </p:cNvPr>
          <p:cNvSpPr/>
          <p:nvPr/>
        </p:nvSpPr>
        <p:spPr>
          <a:xfrm>
            <a:off x="640991" y="1407121"/>
            <a:ext cx="2934749" cy="1116000"/>
          </a:xfrm>
          <a:prstGeom prst="roundRect">
            <a:avLst>
              <a:gd name="adj" fmla="val 2374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ВЫВОД</a:t>
            </a:r>
            <a:endParaRPr lang="ru-RU" sz="105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2DD9035D-0DB5-F710-38AF-4E84C7321C56}"/>
              </a:ext>
            </a:extLst>
          </p:cNvPr>
          <p:cNvSpPr/>
          <p:nvPr/>
        </p:nvSpPr>
        <p:spPr>
          <a:xfrm>
            <a:off x="640991" y="267015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ТРУДНОСТИ</a:t>
            </a:r>
            <a:endParaRPr lang="ru-RU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реализации инвестиционных проектов</a:t>
            </a:r>
            <a:endParaRPr kumimoji="0" lang="x-none" sz="105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C5CC6982-BC12-C140-E606-CC07C9F36009}"/>
              </a:ext>
            </a:extLst>
          </p:cNvPr>
          <p:cNvSpPr/>
          <p:nvPr/>
        </p:nvSpPr>
        <p:spPr>
          <a:xfrm>
            <a:off x="640991" y="3933181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105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ГЛАВНАЯ ПРИЧИНА </a:t>
            </a:r>
            <a:endParaRPr lang="ru-RU" sz="105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050" b="1" i="0" u="none" strike="noStrike" kern="1200" cap="none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которой </a:t>
            </a:r>
            <a:r>
              <a:rPr kumimoji="0" lang="ru-RU" sz="1050" b="1" i="0" u="none" strike="noStrike" kern="1200" cap="none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предприниматели</a:t>
            </a:r>
            <a:r>
              <a:rPr kumimoji="0" lang="ru-RU" sz="105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  </a:t>
            </a:r>
            <a:r>
              <a:rPr kumimoji="0" lang="ru-RU" sz="1050" b="1" i="0" u="none" strike="noStrike" kern="1200" cap="none" normalizeH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реализуют инвестиционные проекты</a:t>
            </a:r>
            <a:endParaRPr kumimoji="0" lang="x-none" sz="500" b="1" i="0" u="none" strike="noStrike" kern="1200" cap="none" normalizeH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6BA6056E-D12F-33EB-59AB-07A8E8713A78}"/>
              </a:ext>
            </a:extLst>
          </p:cNvPr>
          <p:cNvSpPr/>
          <p:nvPr/>
        </p:nvSpPr>
        <p:spPr>
          <a:xfrm>
            <a:off x="640991" y="5196212"/>
            <a:ext cx="2934749" cy="1116000"/>
          </a:xfrm>
          <a:prstGeom prst="roundRect">
            <a:avLst>
              <a:gd name="adj" fmla="val 226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10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ПРОЧИЕ ВЫВОДЫ</a:t>
            </a:r>
            <a:endParaRPr kumimoji="0" lang="x-none" sz="105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33987FB9-B927-7B2C-FDA8-949F13EB4C31}"/>
              </a:ext>
            </a:extLst>
          </p:cNvPr>
          <p:cNvSpPr/>
          <p:nvPr/>
        </p:nvSpPr>
        <p:spPr>
          <a:xfrm>
            <a:off x="3731307" y="5196211"/>
            <a:ext cx="5814138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Текущих мер государственной поддержки недостаточно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Дальнейшее развитие дорожно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транспортной инфраструктуры, повышение качества содержания</a:t>
            </a:r>
            <a:r>
              <a:rPr kumimoji="0" lang="ru-RU" sz="8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автомобильных дорог </a:t>
            </a: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defRPr/>
            </a:pP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CA08B46-D94D-0287-1861-FDC8D42E6E4F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217EEF0-7F35-C6AD-682A-7E716DC33D87}"/>
              </a:ext>
            </a:extLst>
          </p:cNvPr>
          <p:cNvSpPr/>
          <p:nvPr/>
        </p:nvSpPr>
        <p:spPr>
          <a:xfrm>
            <a:off x="627016" y="163628"/>
            <a:ext cx="1719674" cy="236828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C0ACEFC3-9A08-37C3-AB09-1366646D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D25CE0A5-C6DD-EFB5-7F0D-422A5515A6CF}"/>
              </a:ext>
            </a:extLst>
          </p:cNvPr>
          <p:cNvSpPr/>
          <p:nvPr/>
        </p:nvSpPr>
        <p:spPr>
          <a:xfrm>
            <a:off x="3731306" y="3919469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Ограничена </a:t>
            </a: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возможность реализации инвестиционных проектов за счёт собственных средств,                   сложность с привлечением заемных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средств, высокие % заемных средств</a:t>
            </a: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BE68BAEC-57FA-0428-15A8-90E073C6D260}"/>
              </a:ext>
            </a:extLst>
          </p:cNvPr>
          <p:cNvSpPr/>
          <p:nvPr/>
        </p:nvSpPr>
        <p:spPr>
          <a:xfrm>
            <a:off x="3731306" y="2670151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Сложности с оформлением документов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(большое </a:t>
            </a: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количество документов и требуемых разрешений)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8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</a:t>
            </a:r>
            <a:r>
              <a:rPr kumimoji="0" lang="ru-RU" sz="800" b="1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инансовые трудности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(необходимость </a:t>
            </a: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использования заемных средств для развития бизнеса)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Трудности с созданием/модернизацией инженерной инфраструктуры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732DCD51-8059-77E4-5EA0-013D62834C40}"/>
              </a:ext>
            </a:extLst>
          </p:cNvPr>
          <p:cNvSpPr/>
          <p:nvPr/>
        </p:nvSpPr>
        <p:spPr>
          <a:xfrm>
            <a:off x="3725825" y="1407120"/>
            <a:ext cx="6061771" cy="1116001"/>
          </a:xfrm>
          <a:prstGeom prst="roundRect">
            <a:avLst>
              <a:gd name="adj" fmla="val 226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климат требует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улучшений для развития бизнеса</a:t>
            </a: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A982AF8-220A-F595-C9D0-8177176E8BED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опроса предпринимателей</a:t>
            </a:r>
            <a:r>
              <a:rPr lang="x-none" sz="6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i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ru-RU" sz="600" i="1">
              <a:solidFill>
                <a:srgbClr val="A6A6A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21" descr="Запрещено со сплошной заливкой">
            <a:extLst>
              <a:ext uri="{FF2B5EF4-FFF2-40B4-BE49-F238E27FC236}">
                <a16:creationId xmlns:a16="http://schemas.microsoft.com/office/drawing/2014/main" xmlns="" id="{B85CCF1F-32E1-8B67-07D4-F82EAD49C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3261" y="3019170"/>
            <a:ext cx="360000" cy="360000"/>
          </a:xfrm>
          <a:prstGeom prst="rect">
            <a:avLst/>
          </a:prstGeom>
        </p:spPr>
      </p:pic>
      <p:pic>
        <p:nvPicPr>
          <p:cNvPr id="24" name="Рисунок 23" descr="Документ со сплошной заливкой">
            <a:extLst>
              <a:ext uri="{FF2B5EF4-FFF2-40B4-BE49-F238E27FC236}">
                <a16:creationId xmlns:a16="http://schemas.microsoft.com/office/drawing/2014/main" xmlns="" id="{FB855C50-1952-4A98-54F0-D09E85515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261" y="5574211"/>
            <a:ext cx="360000" cy="360000"/>
          </a:xfrm>
          <a:prstGeom prst="rect">
            <a:avLst/>
          </a:prstGeom>
        </p:spPr>
      </p:pic>
      <p:pic>
        <p:nvPicPr>
          <p:cNvPr id="26" name="Рисунок 25" descr="Перемотка назад со сплошной заливкой">
            <a:extLst>
              <a:ext uri="{FF2B5EF4-FFF2-40B4-BE49-F238E27FC236}">
                <a16:creationId xmlns:a16="http://schemas.microsoft.com/office/drawing/2014/main" xmlns="" id="{703C4EAF-A054-7B54-D1C8-AE742458D2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10800000">
            <a:off x="753262" y="1785120"/>
            <a:ext cx="360000" cy="360000"/>
          </a:xfrm>
          <a:prstGeom prst="rect">
            <a:avLst/>
          </a:prstGeom>
        </p:spPr>
      </p:pic>
      <p:pic>
        <p:nvPicPr>
          <p:cNvPr id="37" name="Рисунок 36" descr="Значок 1 со сплошной заливкой">
            <a:extLst>
              <a:ext uri="{FF2B5EF4-FFF2-40B4-BE49-F238E27FC236}">
                <a16:creationId xmlns:a16="http://schemas.microsoft.com/office/drawing/2014/main" xmlns="" id="{B13FD86C-5462-BA07-2362-BC432B18D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53261" y="4313734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10B2E29-A6DF-C835-C29A-A3390F9E30A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695982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EAF58A6-13A1-8A33-6813-0C624941257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A1738778-6637-A8AE-3929-9F58A8A9D61C}"/>
              </a:ext>
            </a:extLst>
          </p:cNvPr>
          <p:cNvSpPr/>
          <p:nvPr/>
        </p:nvSpPr>
        <p:spPr>
          <a:xfrm>
            <a:off x="640992" y="1376761"/>
            <a:ext cx="4191204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AB42814-09EE-1E83-2D27-5A379ADA2167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921EB416-9AFF-B016-5F02-C659F8A49D05}"/>
              </a:ext>
            </a:extLst>
          </p:cNvPr>
          <p:cNvSpPr/>
          <p:nvPr/>
        </p:nvSpPr>
        <p:spPr>
          <a:xfrm>
            <a:off x="627017" y="163628"/>
            <a:ext cx="202266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</a:t>
            </a:r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</a:t>
            </a:r>
            <a:endParaRPr lang="ru-RU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EBD85DED-0D11-9C1B-5C5C-9DDF2EAC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D3072D01-2D46-B54E-2C7A-8809E6CA9DBA}"/>
              </a:ext>
            </a:extLst>
          </p:cNvPr>
          <p:cNvSpPr/>
          <p:nvPr/>
        </p:nvSpPr>
        <p:spPr>
          <a:xfrm>
            <a:off x="5300092" y="1376761"/>
            <a:ext cx="4297391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32D5C957-0713-A21A-D179-DFD33F07C758}"/>
              </a:ext>
            </a:extLst>
          </p:cNvPr>
          <p:cNvSpPr/>
          <p:nvPr/>
        </p:nvSpPr>
        <p:spPr>
          <a:xfrm>
            <a:off x="627016" y="2255994"/>
            <a:ext cx="420518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Финансовые трудности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C588E20-AF3C-032D-DAAD-14AFA769212D}"/>
              </a:ext>
            </a:extLst>
          </p:cNvPr>
          <p:cNvSpPr/>
          <p:nvPr/>
        </p:nvSpPr>
        <p:spPr>
          <a:xfrm>
            <a:off x="627016" y="2848702"/>
            <a:ext cx="420518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уполномоченный не может напрямую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обращаться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 инвестору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xmlns="" id="{3FCC1223-7B74-B997-317B-D61EB1BC0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F8BEBAD2-D09C-C4AC-9A5E-47F8DDCD9DF5}"/>
              </a:ext>
            </a:extLst>
          </p:cNvPr>
          <p:cNvSpPr/>
          <p:nvPr/>
        </p:nvSpPr>
        <p:spPr>
          <a:xfrm>
            <a:off x="627016" y="3446490"/>
            <a:ext cx="420518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Потребность в более активной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государственной поддержке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C44D7B98-D6FF-CBE2-5539-FD144908A34A}"/>
              </a:ext>
            </a:extLst>
          </p:cNvPr>
          <p:cNvSpPr/>
          <p:nvPr/>
        </p:nvSpPr>
        <p:spPr>
          <a:xfrm>
            <a:off x="627016" y="4039198"/>
            <a:ext cx="420518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кадров, нехватка специалистов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xmlns="" id="{757D3257-7032-E7F7-AC03-6546722EA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E6B4D0FC-EC46-8BB2-BEEE-F8A090BDDAB0}"/>
              </a:ext>
            </a:extLst>
          </p:cNvPr>
          <p:cNvSpPr/>
          <p:nvPr/>
        </p:nvSpPr>
        <p:spPr>
          <a:xfrm>
            <a:off x="5300092" y="2255994"/>
            <a:ext cx="4297391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Своевременная отработка обращений представителей бизнеса, расширение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каналов информирования предпринимателей о мерах поддержки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2A2349C4-C93F-84C0-423A-1D9838FE5145}"/>
              </a:ext>
            </a:extLst>
          </p:cNvPr>
          <p:cNvSpPr/>
          <p:nvPr/>
        </p:nvSpPr>
        <p:spPr>
          <a:xfrm>
            <a:off x="5300092" y="2848702"/>
            <a:ext cx="4297391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Составление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дорожной карты для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инвесторов,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также активное информирование предпринимателей и инвесторов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преимуществах работы с инвестиционным уполномоченным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76881567-E61B-5009-80D9-45ADC8C80F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5BE55F86-A0F7-1A11-42D9-4BF67DE7A1A0}"/>
              </a:ext>
            </a:extLst>
          </p:cNvPr>
          <p:cNvSpPr/>
          <p:nvPr/>
        </p:nvSpPr>
        <p:spPr>
          <a:xfrm>
            <a:off x="5300092" y="3446490"/>
            <a:ext cx="4297391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Самостоятельное выстраивание регулярных коммуникаций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интересующим проектам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4ECF1362-D6B1-FEA2-7BB3-30DABE372E72}"/>
              </a:ext>
            </a:extLst>
          </p:cNvPr>
          <p:cNvSpPr/>
          <p:nvPr/>
        </p:nvSpPr>
        <p:spPr>
          <a:xfrm>
            <a:off x="5300092" y="4039198"/>
            <a:ext cx="4297391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в релокации специалистов из других населенных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пунктов Красноярского края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других регионов страны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E38EB9E-3C9F-4203-E590-2FAF263F2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4114B68F-9187-DA4F-1C66-D3D12D2FD6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57E9FD9-5681-1E9B-B8FE-4D0E92D3D9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xmlns="" id="{DCCC916B-63D2-1405-6DF9-4D53EFB5B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xmlns="" id="{C047CF2D-8863-AE61-6A11-D717D8224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3C9819-F6F6-A28F-BC53-1D0301C00B1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51839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8B906F29-101C-C5CB-6AC6-8F8AF706CB1F}"/>
              </a:ext>
            </a:extLst>
          </p:cNvPr>
          <p:cNvSpPr/>
          <p:nvPr/>
        </p:nvSpPr>
        <p:spPr>
          <a:xfrm>
            <a:off x="5297771" y="2269714"/>
            <a:ext cx="4497839" cy="4038106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Прямая и жестокая зависимость экономической и бюджетной самообеспеченности округа от конъюнктуры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цен на драгоценные металлы (золото) и курса доллара, в связи с моноотраслевой структурой экономики округа.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baseline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Низкая транспортно-коммуникационная освоенность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территории, значительная удаленность от транспортных узлов краевого и федерального уровней. 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железнодорожных и водных путей сообщения. Удаленность и труднодоступность некоторых населенных пунктов округа.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Значительный износ основных фондов жилищно-коммунального хозяйства.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Низкая инвестиционная активность предприятий малого и среднего бизнеса, отсутствие развития инновационного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 и социального предпринимательства.</a:t>
            </a:r>
            <a:endParaRPr lang="ru-RU" sz="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endParaRPr lang="ru-RU" sz="600" b="1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Низкое развитие инфраструктуры сервиса и услуг, предоставляемых субъектами предпринимательской деятельности.</a:t>
            </a:r>
            <a:endParaRPr lang="ru-RU" sz="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defRPr/>
            </a:pPr>
            <a:endParaRPr lang="ru-RU" sz="6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Недостаток трудовых ресурсов, дефицит </a:t>
            </a:r>
            <a:r>
              <a:rPr kumimoji="0" lang="ru-RU" sz="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квалифицированных </a:t>
            </a: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</a:t>
            </a:r>
            <a:r>
              <a:rPr lang="ru-RU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узкой специализации, в связи с этим, вынужденное привлечение иностранной рабочей силы.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defRPr/>
            </a:pPr>
            <a:endParaRPr kumimoji="0" lang="ru-RU" sz="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Аварийное состояние региональной 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автомобильной дороги </a:t>
            </a: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«Епишино-Северо-Енисейский».</a:t>
            </a:r>
            <a:endParaRPr kumimoji="0" lang="ru-RU" sz="600" b="1" i="0" u="none" strike="noStrike" kern="1200" cap="none" spc="0" normalizeH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за высокой расчетной бюджетной обеспеченности у муниципального образования нет возможности участвовать в государственных программах Красноярского края на получение субсидий, грантов из краевого бюджета.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Высокие тарифы на авиаперевозки авиационным транспортом.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7D1038DB-1613-C231-C343-A226DDF5FF09}"/>
              </a:ext>
            </a:extLst>
          </p:cNvPr>
          <p:cNvSpPr/>
          <p:nvPr/>
        </p:nvSpPr>
        <p:spPr>
          <a:xfrm>
            <a:off x="640991" y="2269714"/>
            <a:ext cx="4497839" cy="4038106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управления округом, которая позволяет оперативно решать все вопросы жизнеобеспечения и обеспечивает преимущества в выработке конструктивных целей и задач, способствуя их оперативному достижению.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Развитая золотодобывающая промышленность                                                                                                   (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98,5% </a:t>
            </a: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общем объеме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отгруженной </a:t>
            </a: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продукции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промышленного производства).</a:t>
            </a:r>
            <a:endParaRPr lang="ru-RU" sz="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 формирует золотой запас России, также является лидером Красноярского края в сфере золотодобычи и использовании инновационных технологий в золотодобывающей отрасли промышленного производства.</a:t>
            </a: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Богатый природно-ресурсный потенциал.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Округ-донор, с высокой долей собственных доходов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 бюджете округа.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Статус лидера Красноярского края по уровню социального обеспечения населения округа по доступным услугам для населения Северо-Енисейского округа.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 опыт реализации крупных инвестиционных проектов в сфере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золотодобычи.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градостроительный потенциал, обеспечивающий возможности строительства объектов различных назначений.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Высокие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темпы строительства благоустроенного жилья за счет средств бюджета округа, которое, с целью привлечения квалифицированных специалистов, предоставляется в коммерческий наем – бесплатно.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Реализация социально-значимых мероприятий, направленных на минимизацию дискомфорта проживания</a:t>
            </a: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населения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 условиях Крайнего Севера.</a:t>
            </a:r>
            <a:endParaRPr lang="ru-RU" sz="600" b="1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Уровень заработной платы выше, чем краевой в 2 раза.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развитой социальной инфраструктуры (образование, здравоохранение, культура, спорт, молодежная политика).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спортивных сооружений высокого класса для достойного проведения массовых, спортивных мероприятий, соревнований краевого уровня по дзюдо, самбо, плаванию, хоккею, лыжным гонкам и др.</a:t>
            </a:r>
            <a:endParaRPr kumimoji="0" lang="ru-RU" sz="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BFD28A81-7B18-213D-5E25-38EC540BDA4B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11850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9FA4BBD4-A68D-68CA-ABCF-BBAC74050F6C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9706116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00000"/>
              </a:lnSpc>
              <a:spcBef>
                <a:spcPct val="0"/>
              </a:spcBef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  <a:br>
              <a:rPr lang="ru-RU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</a:t>
            </a:r>
            <a:r>
              <a:rPr lang="ru-RU" sz="24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lang="x-none" sz="24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6113" y="6356352"/>
            <a:ext cx="2564200" cy="374020"/>
          </a:xfrm>
        </p:spPr>
        <p:txBody>
          <a:bodyPr/>
          <a:lstStyle/>
          <a:p>
            <a:fld id="{F3749720-1430-DF46-8A1E-D768C54B98EF}" type="slidenum"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ABD883A-EFC6-35DE-D240-B59B4990D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3415" y="1825625"/>
            <a:ext cx="4096214" cy="716853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AB96B5E7-93F1-3530-AA5E-7F1998083348}"/>
              </a:ext>
            </a:extLst>
          </p:cNvPr>
          <p:cNvSpPr/>
          <p:nvPr/>
        </p:nvSpPr>
        <p:spPr>
          <a:xfrm>
            <a:off x="5286116" y="1828801"/>
            <a:ext cx="4192422" cy="76571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УГРОЗЫ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E253D24C-3929-C7B3-C8F5-A55CEFEAB1F7}"/>
              </a:ext>
            </a:extLst>
          </p:cNvPr>
          <p:cNvSpPr/>
          <p:nvPr/>
        </p:nvSpPr>
        <p:spPr>
          <a:xfrm>
            <a:off x="627014" y="2921621"/>
            <a:ext cx="4212615" cy="3386200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Усиление взаимосвязанности округа с краевым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центром.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инвестиций</a:t>
            </a:r>
            <a:r>
              <a:rPr kumimoji="0" lang="ru-RU" sz="6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под реализацию новых инвестиционных проектов, инновационных разработок и внедрение современных технологий в сфере золотодобычи.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рынка продукции местных производителей, уменьшение сроков доставки грузов и увеличение грузопотока в Северо-Енисейский муниципальный округ.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Позиционирование округа, как наиболее привлекательного для проживания и работы в условиях Крайнего Севера.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системы эффективного обращения с твердыми коммунальными отходами.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сети некоммерческих организаций социальной сферы.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возможности высокоскоростного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интернета.</a:t>
            </a:r>
            <a:endParaRPr lang="ru-RU" sz="6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 algn="just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действующего аэропорта в гп Северо-Енисейский с ежедневными рейсами по маршруту Красноярск-Северо-Енисейский-Красноярск</a:t>
            </a:r>
            <a:r>
              <a:rPr lang="ru-RU" sz="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</a:t>
            </a:r>
            <a:r>
              <a:rPr lang="ru-RU" sz="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воздушных судов в условиях плохой видимости «Ночной </a:t>
            </a:r>
            <a:r>
              <a:rPr lang="ru-RU" sz="6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старт», </a:t>
            </a: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создает предпосылки для принятия самолетов дальнего следования.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Реконструкция автомобильной дороги</a:t>
            </a: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«Епишино-Северо-Енисейский».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программ развития Нижнего Приангарья на территории Красноярского края – будет способствовать развитию энергетической  и транспортной инфраструктуры Северо-Енисейского округа.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1B2E6712-04E7-5838-3ABC-08400429D4F0}"/>
              </a:ext>
            </a:extLst>
          </p:cNvPr>
          <p:cNvSpPr/>
          <p:nvPr/>
        </p:nvSpPr>
        <p:spPr>
          <a:xfrm>
            <a:off x="5283795" y="2921621"/>
            <a:ext cx="4194744" cy="3386199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Снижение стоимости драгоценных металлов (золото) на мировом рынке.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Нестабильность федерального и регионального законодательства.</a:t>
            </a: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</a:t>
            </a:r>
            <a:r>
              <a:rPr kumimoji="0" lang="ru-RU" sz="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нормативов налоговых отчислений в бюджет округа.</a:t>
            </a:r>
            <a:endParaRPr lang="ru-RU" sz="600" b="1" noProof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defRPr/>
            </a:pPr>
            <a:endParaRPr kumimoji="0" lang="ru-RU" sz="6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конкуренции с другими муниципальными округами за трудовые и инвестиционные ресурсы.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ru-RU" sz="6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Угроза формирования лунного ландшафта территории при невыполнении мероприятий по рекультивации отработанных месторождений.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lang="ru-RU" sz="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</p:spTree>
    <p:extLst>
      <p:ext uri="{BB962C8B-B14F-4D97-AF65-F5344CB8AC3E}">
        <p14:creationId xmlns:p14="http://schemas.microsoft.com/office/powerpoint/2010/main" xmlns="" val="3112456779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3E64CC4-50C0-35C1-8698-0D4853ED83C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CD3FB924-8AB7-6A1E-137F-082844CEC894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2376A2C-B856-AE7C-12DC-54D8672227F8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СОЦИАЛЬНЬ</a:t>
            </a:r>
            <a:r>
              <a:rPr lang="en" sz="2400" b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Х СЕТЕЙ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308776B7-918F-5E0D-26FB-CBF1FB560798}"/>
              </a:ext>
            </a:extLst>
          </p:cNvPr>
          <p:cNvSpPr/>
          <p:nvPr/>
        </p:nvSpPr>
        <p:spPr>
          <a:xfrm>
            <a:off x="627018" y="163628"/>
            <a:ext cx="204644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контент-анализ социальных сетей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6E221D1-B30A-2AFE-728A-D448062F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11850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F777D310-C748-0C63-7C10-94D8EB3661AE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F1BEE2E5-F657-D956-969C-447ADF95A286}"/>
              </a:ext>
            </a:extLst>
          </p:cNvPr>
          <p:cNvSpPr/>
          <p:nvPr/>
        </p:nvSpPr>
        <p:spPr>
          <a:xfrm>
            <a:off x="627016" y="2321238"/>
            <a:ext cx="4511814" cy="53347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Значительный износ основных фондов ЖКХ,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высокий износ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сетей водоотведения.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FE3A1F18-C8FD-662B-51A3-107A6752E754}"/>
              </a:ext>
            </a:extLst>
          </p:cNvPr>
          <p:cNvSpPr/>
          <p:nvPr/>
        </p:nvSpPr>
        <p:spPr>
          <a:xfrm>
            <a:off x="627016" y="3047999"/>
            <a:ext cx="4511814" cy="535259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Нехватка квалифицированных специалистов в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сферах образования, здравоохранения, культуры, спорта, ЖКХ, транспорта Северо-Енисейского округа.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6FF04C89-2E8D-D35E-E091-1CBE585E9E1D}"/>
              </a:ext>
            </a:extLst>
          </p:cNvPr>
          <p:cNvSpPr/>
          <p:nvPr/>
        </p:nvSpPr>
        <p:spPr>
          <a:xfrm>
            <a:off x="627016" y="3769112"/>
            <a:ext cx="4511814" cy="51139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Необходимость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приведения улично-дорожной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сети населенных пунктов Северо-Енисейского округа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соответствие с нормативами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содержания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 зимнее время (Гололед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снег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xmlns="" id="{ECB0A53F-C30E-3DCB-2F85-4C1EC9464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06289" y="3895493"/>
            <a:ext cx="360000" cy="312234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FA05FBE1-9402-8F92-3DD2-E40ED63E9A37}"/>
              </a:ext>
            </a:extLst>
          </p:cNvPr>
          <p:cNvSpPr/>
          <p:nvPr/>
        </p:nvSpPr>
        <p:spPr>
          <a:xfrm>
            <a:off x="5300092" y="2321238"/>
            <a:ext cx="4511814" cy="53347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краевых государственных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программах по капитальному ремонту и модернизации систем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ЖКХ.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29F39B43-63DC-E4AA-F20E-B9165050F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379365" y="2401227"/>
            <a:ext cx="365554" cy="349405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1559A64C-940D-910B-D7DC-DA4EA600BD15}"/>
              </a:ext>
            </a:extLst>
          </p:cNvPr>
          <p:cNvSpPr/>
          <p:nvPr/>
        </p:nvSpPr>
        <p:spPr>
          <a:xfrm>
            <a:off x="5300092" y="3048000"/>
            <a:ext cx="4511814" cy="53525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со стороны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Администрации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релокации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работников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других населенных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пунктов Красноярского края и других регионов страны по муниципальной программе Северо-Енисейского округа «Привлечение специалистов в Северо-Енисейский муниципальный округ».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3E84339A-1D2E-CD19-437A-044A78023A7F}"/>
              </a:ext>
            </a:extLst>
          </p:cNvPr>
          <p:cNvSpPr/>
          <p:nvPr/>
        </p:nvSpPr>
        <p:spPr>
          <a:xfrm>
            <a:off x="5300092" y="3769112"/>
            <a:ext cx="4511814" cy="51139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нормативов вывоза снега и увеличение рейдов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снегоочистительной техники, своевременная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посыпка противогололёдным материалом.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DA1F02B2-CAFF-19BA-A6BA-8D123B274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379365" y="3152078"/>
            <a:ext cx="365554" cy="356838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8B855E88-6DC5-EE47-647D-DB802E96A0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373811" y="3836020"/>
            <a:ext cx="365554" cy="371708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xmlns="" id="{E8398B5E-1749-E9AB-1494-2AACEE23D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06289" y="2401228"/>
            <a:ext cx="360000" cy="349405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xmlns="" id="{DC3542D5-CCD7-BCAF-4A69-DB03F31F78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06289" y="3100039"/>
            <a:ext cx="360000" cy="346451"/>
          </a:xfrm>
          <a:prstGeom prst="rect">
            <a:avLst/>
          </a:prstGeom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74C0EE43-459F-6637-F83C-7A653C502FBB}"/>
              </a:ext>
            </a:extLst>
          </p:cNvPr>
          <p:cNvSpPr/>
          <p:nvPr/>
        </p:nvSpPr>
        <p:spPr>
          <a:xfrm>
            <a:off x="627016" y="4505094"/>
            <a:ext cx="4511814" cy="446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lvl="0"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Плохое состояние дорожного покрытия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некоторых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участках в </a:t>
            </a:r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населенных пунктах </a:t>
            </a:r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</a:t>
            </a:r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т.ч. отсутствие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освещения, запыленность).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 descr="Запрещено со сплошной заливкой">
            <a:extLst>
              <a:ext uri="{FF2B5EF4-FFF2-40B4-BE49-F238E27FC236}">
                <a16:creationId xmlns:a16="http://schemas.microsoft.com/office/drawing/2014/main" xmlns="" id="{B73F04C0-8A1A-A79B-FEFA-AA17BC870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06289" y="4572000"/>
            <a:ext cx="360000" cy="303995"/>
          </a:xfrm>
          <a:prstGeom prst="rect">
            <a:avLst/>
          </a:prstGeom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F5F73F42-371F-2F34-62E2-F9986F8AEC49}"/>
              </a:ext>
            </a:extLst>
          </p:cNvPr>
          <p:cNvSpPr/>
          <p:nvPr/>
        </p:nvSpPr>
        <p:spPr>
          <a:xfrm>
            <a:off x="5300092" y="4505094"/>
            <a:ext cx="4511814" cy="44604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Участие в государственных программах по финансированию проектов ремонта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модернизации дорожной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инфраструктуры.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86A0464-D52B-308D-837B-C0AE780D8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73811" y="4505094"/>
            <a:ext cx="365554" cy="3709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5A1CEDC-5BF3-DE19-BFD5-7AECF7D1DC3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74C0EE43-459F-6637-F83C-7A653C502FBB}"/>
              </a:ext>
            </a:extLst>
          </p:cNvPr>
          <p:cNvSpPr/>
          <p:nvPr/>
        </p:nvSpPr>
        <p:spPr>
          <a:xfrm>
            <a:off x="640991" y="5166732"/>
            <a:ext cx="4497839" cy="37170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lvl="0">
              <a:defRPr/>
            </a:pP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Приведение парковок общего пользования, расположенных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 автомобильных дорогах общего пользования местного значения Северо-Енисейского муниципального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округа в соответствие с нормативами.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27" descr="Запрещено со сплошной заливкой">
            <a:extLst>
              <a:ext uri="{FF2B5EF4-FFF2-40B4-BE49-F238E27FC236}">
                <a16:creationId xmlns:a16="http://schemas.microsoft.com/office/drawing/2014/main" xmlns="" id="{B73F04C0-8A1A-A79B-FEFA-AA17BC870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706289" y="5166732"/>
            <a:ext cx="360000" cy="304799"/>
          </a:xfrm>
          <a:prstGeom prst="rect">
            <a:avLst/>
          </a:prstGeom>
        </p:spPr>
      </p:pic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F5F73F42-371F-2F34-62E2-F9986F8AEC49}"/>
              </a:ext>
            </a:extLst>
          </p:cNvPr>
          <p:cNvSpPr/>
          <p:nvPr/>
        </p:nvSpPr>
        <p:spPr>
          <a:xfrm>
            <a:off x="5300092" y="5166732"/>
            <a:ext cx="4511814" cy="37170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lvl="0">
              <a:defRPr/>
            </a:pP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Включение в муниципальную программу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«Развитие транспортной системы Северо-Енисейского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округа».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86A0464-D52B-308D-837B-C0AE780D82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379365" y="5166731"/>
            <a:ext cx="360000" cy="37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766555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3EEF58-47AC-931A-25DB-180ECDDCC219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E9B03B-BE87-3304-E369-A5ACD1EC2E2A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ПРОБЛЕМЫ, </a:t>
            </a:r>
          </a:p>
          <a:p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ПРЕПЯТСТВУЮЩИЕ РАЗВИТИЮ </a:t>
            </a:r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09002972-2A83-B7CB-3C33-9226D2D723D3}"/>
              </a:ext>
            </a:extLst>
          </p:cNvPr>
          <p:cNvSpPr/>
          <p:nvPr/>
        </p:nvSpPr>
        <p:spPr>
          <a:xfrm>
            <a:off x="627017" y="163628"/>
            <a:ext cx="176995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5089B419-1364-9E3C-8921-876ED03E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619285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F40B34-93FA-6F53-6EDD-80B8615C98D9}"/>
              </a:ext>
            </a:extLst>
          </p:cNvPr>
          <p:cNvSpPr/>
          <p:nvPr/>
        </p:nvSpPr>
        <p:spPr>
          <a:xfrm>
            <a:off x="627014" y="342900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kumimoji="0" lang="ru-RU" sz="700" b="1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ысокий  износ основных фондов ЖКХ и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сетей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водоотведения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A2D1DDE9-57E1-D977-7E4B-DD9915958E57}"/>
              </a:ext>
            </a:extLst>
          </p:cNvPr>
          <p:cNvSpPr/>
          <p:nvPr/>
        </p:nvSpPr>
        <p:spPr>
          <a:xfrm>
            <a:off x="3323062" y="1415322"/>
            <a:ext cx="3709639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Большой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бюрократических вопросов при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подготовке и согласовании инвестиционных проектов</a:t>
            </a:r>
            <a:endParaRPr lang="x-none" sz="7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5EBD4C2A-6D2C-D942-EEC0-ACB5C398F013}"/>
              </a:ext>
            </a:extLst>
          </p:cNvPr>
          <p:cNvSpPr/>
          <p:nvPr/>
        </p:nvSpPr>
        <p:spPr>
          <a:xfrm>
            <a:off x="2484354" y="3442776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инженерная инфраструктура</a:t>
            </a:r>
            <a:endParaRPr lang="x-none" b="1">
              <a:solidFill>
                <a:srgbClr val="B9B9B9"/>
              </a:solidFill>
            </a:endParaRPr>
          </a:p>
        </p:txBody>
      </p:sp>
      <p:sp>
        <p:nvSpPr>
          <p:cNvPr id="155" name="Скругленный прямоугольник 154">
            <a:extLst>
              <a:ext uri="{FF2B5EF4-FFF2-40B4-BE49-F238E27FC236}">
                <a16:creationId xmlns:a16="http://schemas.microsoft.com/office/drawing/2014/main" xmlns="" id="{00EB3BFF-115F-6D98-566B-64A8DA706088}"/>
              </a:ext>
            </a:extLst>
          </p:cNvPr>
          <p:cNvSpPr/>
          <p:nvPr/>
        </p:nvSpPr>
        <p:spPr>
          <a:xfrm>
            <a:off x="3486694" y="5470230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kumimoji="0" lang="ru-RU" sz="700" b="1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ехватка квалифицированных специалистов</a:t>
            </a:r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algn="ctr"/>
            <a:endParaRPr lang="ru-RU" sz="7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kumimoji="0" lang="ru-RU" sz="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т.ч в </a:t>
            </a:r>
            <a:r>
              <a:rPr kumimoji="0" lang="ru-RU" sz="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сферах образования, здравоохранения, культуры, спорта,</a:t>
            </a:r>
            <a:r>
              <a:rPr kumimoji="0" lang="ru-RU" sz="5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5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транспорта,</a:t>
            </a:r>
            <a:r>
              <a:rPr kumimoji="0" lang="ru-RU" sz="5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ЖКХ</a:t>
            </a:r>
            <a:endParaRPr kumimoji="0" lang="x-none" sz="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58" name="Скругленный прямоугольник 157">
            <a:extLst>
              <a:ext uri="{FF2B5EF4-FFF2-40B4-BE49-F238E27FC236}">
                <a16:creationId xmlns:a16="http://schemas.microsoft.com/office/drawing/2014/main" xmlns="" id="{8DB03B7F-92D2-CA89-A77D-CA2007C69FE3}"/>
              </a:ext>
            </a:extLst>
          </p:cNvPr>
          <p:cNvSpPr/>
          <p:nvPr/>
        </p:nvSpPr>
        <p:spPr>
          <a:xfrm>
            <a:off x="4341694" y="2432825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x-none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бюрократические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</a:t>
            </a:r>
            <a:r>
              <a:rPr kumimoji="0" lang="x-none" sz="11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роблемы</a:t>
            </a:r>
            <a:endParaRPr kumimoji="0" lang="x-none" sz="1800" b="1" i="0" u="none" strike="noStrike" kern="1200" cap="none" spc="0" normalizeH="0" baseline="0" noProof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xmlns="" id="{19CD27D8-95D2-A274-3620-D7873362DF03}"/>
              </a:ext>
            </a:extLst>
          </p:cNvPr>
          <p:cNvSpPr/>
          <p:nvPr/>
        </p:nvSpPr>
        <p:spPr>
          <a:xfrm>
            <a:off x="4341694" y="3446552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100" b="1">
                <a:latin typeface="Arial" panose="020b0604020202020204" pitchFamily="34" charset="0"/>
                <a:cs typeface="Arial" panose="020b0604020202020204" pitchFamily="34" charset="0"/>
              </a:rPr>
              <a:t>ключевые направления</a:t>
            </a:r>
          </a:p>
        </p:txBody>
      </p:sp>
      <p:sp>
        <p:nvSpPr>
          <p:cNvPr id="160" name="Скругленный прямоугольник 159">
            <a:extLst>
              <a:ext uri="{FF2B5EF4-FFF2-40B4-BE49-F238E27FC236}">
                <a16:creationId xmlns:a16="http://schemas.microsoft.com/office/drawing/2014/main" xmlns="" id="{B845E215-0281-A9B4-EE5E-58E1C7DCEBDF}"/>
              </a:ext>
            </a:extLst>
          </p:cNvPr>
          <p:cNvSpPr/>
          <p:nvPr/>
        </p:nvSpPr>
        <p:spPr>
          <a:xfrm>
            <a:off x="4341694" y="4460279"/>
            <a:ext cx="1710000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x-none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кадровые проблемы</a:t>
            </a:r>
            <a:endParaRPr kumimoji="0" lang="x-none" sz="1800" b="1" i="0" u="none" strike="noStrike" kern="1200" cap="none" spc="0" normalizeH="0" baseline="0" noProof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xmlns="" id="{866BCB57-B8E4-574B-9073-E87633F936EE}"/>
              </a:ext>
            </a:extLst>
          </p:cNvPr>
          <p:cNvSpPr/>
          <p:nvPr/>
        </p:nvSpPr>
        <p:spPr>
          <a:xfrm>
            <a:off x="5344034" y="5474006"/>
            <a:ext cx="1710000" cy="864000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kumimoji="0" lang="ru-RU" sz="700" b="1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тток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населения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 краевой центр</a:t>
            </a:r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крупные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города РФ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5" name="Скругленный прямоугольник 164">
            <a:extLst>
              <a:ext uri="{FF2B5EF4-FFF2-40B4-BE49-F238E27FC236}">
                <a16:creationId xmlns:a16="http://schemas.microsoft.com/office/drawing/2014/main" xmlns="" id="{21378D77-1BB4-D404-B2C9-85AB3840D2E5}"/>
              </a:ext>
            </a:extLst>
          </p:cNvPr>
          <p:cNvSpPr/>
          <p:nvPr/>
        </p:nvSpPr>
        <p:spPr>
          <a:xfrm>
            <a:off x="6199034" y="3460328"/>
            <a:ext cx="1745864" cy="864000"/>
          </a:xfrm>
          <a:prstGeom prst="roundRect">
            <a:avLst>
              <a:gd name="adj" fmla="val 25638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x-none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технические </a:t>
            </a:r>
            <a:r>
              <a:rPr kumimoji="0" lang="x-none" sz="11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проблемы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в п. Вангаш, п. Вельмо</a:t>
            </a:r>
            <a:endParaRPr kumimoji="0" lang="x-none" sz="1800" b="1" i="0" u="none" strike="noStrike" kern="1200" cap="none" spc="0" normalizeH="0" baseline="0" noProof="0">
              <a:ln>
                <a:noFill/>
              </a:ln>
              <a:solidFill>
                <a:srgbClr val="B9B9B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7C0825-8906-6602-ABCD-2F093B8A3C8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56F40B34-93FA-6F53-6EDD-80B8615C98D9}"/>
              </a:ext>
            </a:extLst>
          </p:cNvPr>
          <p:cNvSpPr/>
          <p:nvPr/>
        </p:nvSpPr>
        <p:spPr>
          <a:xfrm>
            <a:off x="8066049" y="3429000"/>
            <a:ext cx="1721547" cy="895328"/>
          </a:xfrm>
          <a:prstGeom prst="roundRect">
            <a:avLst>
              <a:gd name="adj" fmla="val 2563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или слабый интернет, сотовая связь в отдаленных населенных пунктах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5932906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91685A8-F7C3-F2BF-A0EF-3322004B2D8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902F0FF8-D7BC-5A90-66F8-7107F873E6F7}"/>
              </a:ext>
            </a:extLst>
          </p:cNvPr>
          <p:cNvSpPr/>
          <p:nvPr/>
        </p:nvSpPr>
        <p:spPr>
          <a:xfrm>
            <a:off x="627015" y="1956987"/>
            <a:ext cx="9136387" cy="2830603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B60799F1-804E-364B-47D8-EDF6921D55E8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A801194-F58F-7977-B5EA-4F2AA6D9789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543EF462-B3DD-138C-ECBD-CF021C82966A}"/>
              </a:ext>
            </a:extLst>
          </p:cNvPr>
          <p:cNvSpPr/>
          <p:nvPr/>
        </p:nvSpPr>
        <p:spPr>
          <a:xfrm>
            <a:off x="627017" y="163628"/>
            <a:ext cx="182121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EFA8711-2121-28E9-9943-5434821F3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9796552C-74FE-ED3B-7943-D91A8138E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3208810"/>
              </p:ext>
            </p:extLst>
          </p:nvPr>
        </p:nvGraphicFramePr>
        <p:xfrm>
          <a:off x="627015" y="1376759"/>
          <a:ext cx="9136391" cy="3410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862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3087329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xmlns="" val="223652072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xmlns="" val="4045926532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xmlns="" val="3825271456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  <a:gridCol w="806240">
                  <a:extLst>
                    <a:ext uri="{9D8B030D-6E8A-4147-A177-3AD203B41FA5}">
                      <a16:colId xmlns:a16="http://schemas.microsoft.com/office/drawing/2014/main" xmlns="" val="4156422326"/>
                    </a:ext>
                  </a:extLst>
                </a:gridCol>
              </a:tblGrid>
              <a:tr h="82325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ДЕЙСТВИЯ АДМИНИСТРАЦИИ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ОЧЕРЁДНОСТЬ</a:t>
                      </a:r>
                    </a:p>
                  </a:txBody>
                  <a:tcPr marL="0" marR="0" marT="216000" marB="21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ВАЖНОСТЬ</a:t>
                      </a:r>
                      <a:r>
                        <a:rPr lang="en-US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</a:t>
                      </a:r>
                      <a:r>
                        <a:rPr lang="en-US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ВРЕМЯ</a:t>
                      </a:r>
                      <a:r>
                        <a:rPr lang="en-US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**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ИТОГОВЫЙ </a:t>
                      </a:r>
                    </a:p>
                    <a:p>
                      <a:pPr algn="ctr"/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427347">
                <a:tc rowSpan="2"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Нивелирование угрозы выбора инвестором другого муниципального образования 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144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Использование буклетов и других информационных материалов для презентации сильных сторон и возможностей </a:t>
                      </a:r>
                      <a:r>
                        <a:rPr lang="ru-RU" sz="7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Северо-Енисейского округа </a:t>
                      </a:r>
                      <a:r>
                        <a:rPr lang="ru-RU" sz="7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перед потенциальными инвесторами</a:t>
                      </a:r>
                      <a:endParaRPr lang="x-none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x-none" sz="900" b="1" i="0">
                        <a:solidFill>
                          <a:srgbClr val="4756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450845">
                <a:tc vMerge="1">
                  <a:txBody>
                    <a:bodyPr vert="horz" wrap="square"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каналов информирования: модернизация сайта, использование профильных ресурсов для информирования               о площадках, публикация рекламных и иных материалов                  на популярных интернет-ресурсах </a:t>
                      </a:r>
                      <a:endParaRPr lang="x-none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7028609"/>
                  </a:ext>
                </a:extLst>
              </a:tr>
              <a:tr h="427347">
                <a:tc rowSpan="2"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Кадровые проблемы </a:t>
                      </a:r>
                      <a:endParaRPr lang="x-none" sz="900" b="1" i="0" spc="-10" baseline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Организация регулярных встреч и мастер-классов предприятий      со школьниками для популяризации рабочих специальностей</a:t>
                      </a:r>
                      <a:endParaRPr lang="x-none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900" b="1" i="0">
                        <a:solidFill>
                          <a:srgbClr val="4756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  <a:tr h="427347">
                <a:tc vMerge="1">
                  <a:txBody>
                    <a:bodyPr vert="horz" wrap="square"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b="0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Содействие в релокации работников из других населенных пунктов </a:t>
                      </a:r>
                      <a:r>
                        <a:rPr lang="ru-RU" sz="7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Красноярского края</a:t>
                      </a:r>
                      <a:endParaRPr lang="ru-RU" sz="700" b="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5506195"/>
                  </a:ext>
                </a:extLst>
              </a:tr>
              <a:tr h="427347">
                <a:tc rowSpan="2"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900" b="1" i="0" u="none" strike="noStrike" kern="1200" cap="none" spc="-1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предпринимательства </a:t>
                      </a:r>
                      <a:endParaRPr kumimoji="0" lang="x-none" sz="900" b="1" i="0" u="none" strike="noStrike" kern="1200" cap="none" spc="-1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76000" marR="144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Регулярная рассылка информации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мерах поддержки со стороны Администрации </a:t>
                      </a:r>
                      <a:endParaRPr kumimoji="0" lang="x-none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10800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ТОП-1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solidFill>
                            <a:srgbClr val="4756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x-none" sz="900" b="1" i="0">
                        <a:solidFill>
                          <a:srgbClr val="4756A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0485187"/>
                  </a:ext>
                </a:extLst>
              </a:tr>
              <a:tr h="427347">
                <a:tc vMerge="1">
                  <a:txBody>
                    <a:bodyPr vert="horz" wrap="square"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7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Активная работа с Корпорацией развития  малого и среднего предпринимательства и проявление инициативы по созданию новых проектов и привлечению инвесторов </a:t>
                      </a:r>
                      <a:endParaRPr kumimoji="0" lang="x-none" sz="7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108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900" b="1" i="0">
                          <a:solidFill>
                            <a:srgbClr val="B1C1E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ТОП-2</a:t>
                      </a: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900" b="1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058446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2932AFF-147C-5FDA-DA20-2C7ABF841BA5}"/>
              </a:ext>
            </a:extLst>
          </p:cNvPr>
          <p:cNvSpPr txBox="1"/>
          <p:nvPr/>
        </p:nvSpPr>
        <p:spPr>
          <a:xfrm>
            <a:off x="753252" y="4876801"/>
            <a:ext cx="257724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*5-наибольшая важность, 1-наименьшая важность</a:t>
            </a:r>
            <a:endParaRPr lang="x-none" sz="800" i="1">
              <a:solidFill>
                <a:srgbClr val="A6A6A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34454FF-6D6D-90E8-E247-1CEA8F55051C}"/>
              </a:ext>
            </a:extLst>
          </p:cNvPr>
          <p:cNvSpPr txBox="1"/>
          <p:nvPr/>
        </p:nvSpPr>
        <p:spPr>
          <a:xfrm>
            <a:off x="4185424" y="4913972"/>
            <a:ext cx="367246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**5-наименьшая стоимость/время</a:t>
            </a:r>
            <a:r>
              <a:rPr lang="ru-RU" sz="6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800" i="1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1-наибольшая стоимость/время </a:t>
            </a:r>
            <a:endParaRPr lang="x-none" sz="800" i="1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Щит со сплошной заливкой">
            <a:extLst>
              <a:ext uri="{FF2B5EF4-FFF2-40B4-BE49-F238E27FC236}">
                <a16:creationId xmlns:a16="http://schemas.microsoft.com/office/drawing/2014/main" xmlns="" id="{E30D36B0-2FC1-76F1-1183-CBEA4971E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3252" y="3249000"/>
            <a:ext cx="360000" cy="360000"/>
          </a:xfrm>
          <a:prstGeom prst="rect">
            <a:avLst/>
          </a:prstGeom>
        </p:spPr>
      </p:pic>
      <p:pic>
        <p:nvPicPr>
          <p:cNvPr id="13" name="Рисунок 12" descr="Указатель со сплошной заливкой">
            <a:extLst>
              <a:ext uri="{FF2B5EF4-FFF2-40B4-BE49-F238E27FC236}">
                <a16:creationId xmlns:a16="http://schemas.microsoft.com/office/drawing/2014/main" xmlns="" id="{EC0A4811-76DB-27F1-F5DB-286340BCD4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261" y="2399144"/>
            <a:ext cx="360000" cy="360000"/>
          </a:xfrm>
          <a:prstGeom prst="rect">
            <a:avLst/>
          </a:prstGeom>
        </p:spPr>
      </p:pic>
      <p:pic>
        <p:nvPicPr>
          <p:cNvPr id="14" name="Рисунок 13" descr="Портфель со сплошной заливкой">
            <a:extLst>
              <a:ext uri="{FF2B5EF4-FFF2-40B4-BE49-F238E27FC236}">
                <a16:creationId xmlns:a16="http://schemas.microsoft.com/office/drawing/2014/main" xmlns="" id="{28B91FD6-9663-B8E1-51F5-BE4E4F3AB1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3252" y="3969835"/>
            <a:ext cx="360000" cy="4832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BEE145C-8146-AFE7-D91E-14BC5C57D4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133774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Рисунок 14" descr="Местное самоуправление Балахнинского муниципального округа | Официальный  сайт Правительства Нижегородской области">
            <a:extLst>
              <a:ext uri="{FF2B5EF4-FFF2-40B4-BE49-F238E27FC236}">
                <a16:creationId xmlns:a16="http://schemas.microsoft.com/office/drawing/2014/main" xmlns="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4" t="2667" r="4954" b="8247"/>
          <a:stretch>
            <a:fillRect/>
          </a:stretch>
        </p:blipFill>
        <p:spPr bwMode="auto">
          <a:xfrm>
            <a:off x="7634135" y="1256553"/>
            <a:ext cx="2153464" cy="2896381"/>
          </a:xfrm>
          <a:custGeom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C6F042B-F806-E7F7-6B04-2A127801F6D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 descr="герб корел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135" y="1256552"/>
            <a:ext cx="2153463" cy="313702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27016" y="1256552"/>
            <a:ext cx="6888718" cy="28963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989224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B0BF2B5B-D07E-4C64-A867-D2A033F8E587}"/>
              </a:ext>
            </a:extLst>
          </p:cNvPr>
          <p:cNvSpPr/>
          <p:nvPr/>
        </p:nvSpPr>
        <p:spPr>
          <a:xfrm>
            <a:off x="627015" y="1956987"/>
            <a:ext cx="9136387" cy="2414291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8AB45174-ADCB-CCB8-91FD-0B8FE60A37FB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750566"/>
              </p:ext>
            </p:extLst>
          </p:nvPr>
        </p:nvGraphicFramePr>
        <p:xfrm>
          <a:off x="627014" y="1226635"/>
          <a:ext cx="9136387" cy="5175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4462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3293219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1688706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</a:tblGrid>
              <a:tr h="1115121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ЧИСЛЕННОСТЬ</a:t>
                      </a:r>
                    </a:p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РАБОТНИКОВ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</a:t>
                      </a:r>
                      <a:r>
                        <a:rPr lang="x-none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900" b="1" i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175142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«Полюс Красноярск» 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0" i="0" smtClean="0">
                          <a:solidFill>
                            <a:srgbClr val="333333"/>
                          </a:solidFill>
                          <a:effectLst/>
                          <a:latin typeface="YS Text"/>
                        </a:rPr>
                        <a:t>Добыча руд и песков драгоценных металлов (золота, серебра и металлов платиновой группы)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4 592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187201"/>
                  </a:ext>
                </a:extLst>
              </a:tr>
              <a:tr h="228450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«Соврудник»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rgbClr val="333333"/>
                          </a:solidFill>
                          <a:effectLst/>
                          <a:latin typeface="YS Text"/>
                        </a:rPr>
                        <a:t>Добыча руд и песков драгоценных металлов (золота, серебра и металлов платиновой группы)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3 537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244915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ГРК «Амикан»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rgbClr val="333333"/>
                          </a:solidFill>
                          <a:effectLst/>
                          <a:latin typeface="YS Text"/>
                        </a:rPr>
                        <a:t>Добыча руд и песков драгоценных металлов (золота, серебра и металлов платиновой группы)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517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  <a:tr h="380039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АС «Прииск Дражный»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YS Text"/>
                        </a:rPr>
                        <a:t>Добыча руд и песков драгоценных металлов (золота, серебра и металлов платиновой группы)</a:t>
                      </a:r>
                      <a:endParaRPr kumimoji="0" lang="x-none" sz="9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537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0485187"/>
                  </a:ext>
                </a:extLst>
              </a:tr>
              <a:tr h="478695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Филиал Северной геологоразведочной экспедиции ОАО «Красноярская горно-геологическая компания»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Поиск и разведка месторождений рудного и россыпного золота,</a:t>
                      </a:r>
                      <a:r>
                        <a:rPr lang="ru-RU" sz="900" b="0" i="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добыча золота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1482407"/>
                  </a:ext>
                </a:extLst>
              </a:tr>
              <a:tr h="304800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МУП «УККР»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Заготовка и вывозка древесины, производство изделий из древесины, теплоснабжение, водоснабжение, водоотведение, энергоснабжение, автотранспорт, ЖКХ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449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0459432"/>
                  </a:ext>
                </a:extLst>
              </a:tr>
              <a:tr h="304800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МП «Хлебопек»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хлеба и хлебобулочных изделий, кондитерских изделий, </a:t>
                      </a:r>
                      <a:r>
                        <a:rPr kumimoji="0" lang="ru-RU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YS Text"/>
                        </a:rPr>
                        <a:t>тортов и пирожных недлительного хранения  </a:t>
                      </a:r>
                      <a:endParaRPr kumimoji="0" lang="x-none" sz="9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0183076"/>
                  </a:ext>
                </a:extLst>
              </a:tr>
              <a:tr h="230459"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9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Аэропорт «Северо-Енисейский»</a:t>
                      </a:r>
                      <a:endParaRPr kumimoji="0" lang="x-none" sz="900" b="1" i="0" u="none" strike="noStrike" kern="1200" cap="none" spc="-1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Авиационное сообщение по маршруту «Красноярск-Северо-Енисейск-Красноярск»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</a:tr>
              <a:tr h="327102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КГБУ «Северо-Енисейское лесничество»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rgbClr val="333333"/>
                          </a:solidFill>
                          <a:effectLst/>
                          <a:latin typeface="YS Text"/>
                        </a:rPr>
                        <a:t>Лесоводство и прочая лесохозяйственная деятельность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71837612"/>
                  </a:ext>
                </a:extLst>
              </a:tr>
              <a:tr h="327102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«УТ»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rgbClr val="333333"/>
                          </a:solidFill>
                          <a:effectLst/>
                          <a:latin typeface="YS Text"/>
                        </a:rPr>
                        <a:t>Торговля розничная незамороженными продуктами, включая напитки и табачные изделия, в неспециализированных магазинах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</a:tr>
              <a:tr h="212899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«Северо-Енисейск-Телеком»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Телефонная</a:t>
                      </a:r>
                      <a:r>
                        <a:rPr lang="ru-RU" sz="900" b="0" i="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связь, интернет</a:t>
                      </a:r>
                      <a:endParaRPr lang="x-none" sz="9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</a:tr>
              <a:tr h="327102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«Енашиминская ГЭС»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rgbClr val="333333"/>
                          </a:solidFill>
                          <a:effectLst/>
                          <a:latin typeface="YS Text"/>
                        </a:rPr>
                        <a:t>Производство электроэнергии</a:t>
                      </a:r>
                      <a:endParaRPr lang="x-none" sz="900" b="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56346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Скругленный прямоугольник 1">
            <a:hlinkClick r:id="rId2" action="ppaction://hlinksldjump"/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4" name="Скругленный прямоугольник 3">
            <a:hlinkClick r:id="rId3" action="ppaction://hlinksldjump"/>
            <a:extLst>
              <a:ext uri="{FF2B5EF4-FFF2-40B4-BE49-F238E27FC236}">
                <a16:creationId xmlns:a16="http://schemas.microsoft.com/office/drawing/2014/main" xmlns="" id="{D51024F0-9D24-278C-D9DB-39D994889EE0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5" name="Скругленный 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xmlns="" id="{423D2437-C0F6-9708-77C8-032917A40141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6" name="Скругленный прямоугольник 5">
            <a:hlinkClick r:id="rId5" action="ppaction://hlinksldjump"/>
            <a:extLst>
              <a:ext uri="{FF2B5EF4-FFF2-40B4-BE49-F238E27FC236}">
                <a16:creationId xmlns:a16="http://schemas.microsoft.com/office/drawing/2014/main" xmlns="" id="{21175DD6-94A0-75A6-331B-67372335298F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8" name="Скругленный 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xmlns="" id="{20389F1A-D8FC-11F4-6D65-354585768368}"/>
              </a:ext>
            </a:extLst>
          </p:cNvPr>
          <p:cNvSpPr/>
          <p:nvPr/>
        </p:nvSpPr>
        <p:spPr>
          <a:xfrm>
            <a:off x="8487593" y="1256553"/>
            <a:ext cx="129240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9" name="Скругленный прямоугольник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0F9D25A8-FC83-176F-1592-722175E65FB5}"/>
              </a:ext>
            </a:extLst>
          </p:cNvPr>
          <p:cNvSpPr/>
          <p:nvPr/>
        </p:nvSpPr>
        <p:spPr>
          <a:xfrm>
            <a:off x="788019" y="1632123"/>
            <a:ext cx="19866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3" name="Скругленный прямоугольник 12">
            <a:hlinkClick r:id="rId8" action="ppaction://hlinksldjump"/>
            <a:extLst>
              <a:ext uri="{FF2B5EF4-FFF2-40B4-BE49-F238E27FC236}">
                <a16:creationId xmlns:a16="http://schemas.microsoft.com/office/drawing/2014/main" xmlns="" id="{4F8B28C6-1651-9980-1E5F-C6B458F2F1A1}"/>
              </a:ext>
            </a:extLst>
          </p:cNvPr>
          <p:cNvSpPr/>
          <p:nvPr/>
        </p:nvSpPr>
        <p:spPr>
          <a:xfrm>
            <a:off x="3025698" y="1632123"/>
            <a:ext cx="2594518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x-none" sz="8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>
            <a:hlinkClick r:id="rId9" action="ppaction://hlinksldjump"/>
            <a:extLst>
              <a:ext uri="{FF2B5EF4-FFF2-40B4-BE49-F238E27FC236}">
                <a16:creationId xmlns:a16="http://schemas.microsoft.com/office/drawing/2014/main" xmlns="" id="{D4234885-2CC9-FBA4-82F4-03F3F6FAF1A2}"/>
              </a:ext>
            </a:extLst>
          </p:cNvPr>
          <p:cNvSpPr/>
          <p:nvPr/>
        </p:nvSpPr>
        <p:spPr>
          <a:xfrm>
            <a:off x="5828371" y="1632123"/>
            <a:ext cx="17849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редпринимательство 10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hlinkClick r:id="rId10" action="ppaction://hlinksldjump"/>
            <a:extLst>
              <a:ext uri="{FF2B5EF4-FFF2-40B4-BE49-F238E27FC236}">
                <a16:creationId xmlns:a16="http://schemas.microsoft.com/office/drawing/2014/main" xmlns="" id="{22187652-9E54-DF69-5FDA-30A4E7B8072F}"/>
              </a:ext>
            </a:extLst>
          </p:cNvPr>
          <p:cNvSpPr/>
          <p:nvPr/>
        </p:nvSpPr>
        <p:spPr>
          <a:xfrm>
            <a:off x="7778683" y="1632123"/>
            <a:ext cx="20013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hlinkClick r:id="rId11" action="ppaction://hlinksldjump"/>
            <a:extLst>
              <a:ext uri="{FF2B5EF4-FFF2-40B4-BE49-F238E27FC236}">
                <a16:creationId xmlns:a16="http://schemas.microsoft.com/office/drawing/2014/main" xmlns="" id="{0DA364A5-0038-B5D5-495C-A86A4DFC2C65}"/>
              </a:ext>
            </a:extLst>
          </p:cNvPr>
          <p:cNvSpPr/>
          <p:nvPr/>
        </p:nvSpPr>
        <p:spPr>
          <a:xfrm>
            <a:off x="626295" y="2010845"/>
            <a:ext cx="21483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</a:t>
            </a:r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дминистрации 1</a:t>
            </a:r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hlinkClick r:id="rId12" action="ppaction://hlinksldjump"/>
            <a:extLst>
              <a:ext uri="{FF2B5EF4-FFF2-40B4-BE49-F238E27FC236}">
                <a16:creationId xmlns:a16="http://schemas.microsoft.com/office/drawing/2014/main" xmlns="" id="{648F2C18-BA61-DB3F-DB4D-1EA65A153B41}"/>
              </a:ext>
            </a:extLst>
          </p:cNvPr>
          <p:cNvSpPr/>
          <p:nvPr/>
        </p:nvSpPr>
        <p:spPr>
          <a:xfrm>
            <a:off x="2877177" y="2010845"/>
            <a:ext cx="267612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 13-14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D962CB95-2F07-0A93-94AF-805D4F03CC79}"/>
              </a:ext>
            </a:extLst>
          </p:cNvPr>
          <p:cNvSpPr/>
          <p:nvPr/>
        </p:nvSpPr>
        <p:spPr>
          <a:xfrm>
            <a:off x="5620215" y="2010845"/>
            <a:ext cx="199313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анализ социальных сетей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hlinkClick r:id="rId14" action="ppaction://hlinksldjump"/>
            <a:extLst>
              <a:ext uri="{FF2B5EF4-FFF2-40B4-BE49-F238E27FC236}">
                <a16:creationId xmlns:a16="http://schemas.microsoft.com/office/drawing/2014/main" xmlns="" id="{E2F83141-206C-9DF3-A2A1-1138F01FB8EF}"/>
              </a:ext>
            </a:extLst>
          </p:cNvPr>
          <p:cNvSpPr/>
          <p:nvPr/>
        </p:nvSpPr>
        <p:spPr>
          <a:xfrm>
            <a:off x="7672039" y="2010845"/>
            <a:ext cx="210795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hlinkClick r:id="rId15" action="ppaction://hlinksldjump"/>
            <a:extLst>
              <a:ext uri="{FF2B5EF4-FFF2-40B4-BE49-F238E27FC236}">
                <a16:creationId xmlns:a16="http://schemas.microsoft.com/office/drawing/2014/main" xmlns="" id="{F896C2D5-EFB8-282D-5DC6-1BA4FA8FA03C}"/>
              </a:ext>
            </a:extLst>
          </p:cNvPr>
          <p:cNvSpPr/>
          <p:nvPr/>
        </p:nvSpPr>
        <p:spPr>
          <a:xfrm>
            <a:off x="626295" y="2372877"/>
            <a:ext cx="210602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дминистрации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hlinkClick r:id="rId16" action="ppaction://hlinksldjump"/>
            <a:extLst>
              <a:ext uri="{FF2B5EF4-FFF2-40B4-BE49-F238E27FC236}">
                <a16:creationId xmlns:a16="http://schemas.microsoft.com/office/drawing/2014/main" xmlns="" id="{C122DA99-B345-D5C4-6A61-4F561B654E46}"/>
              </a:ext>
            </a:extLst>
          </p:cNvPr>
          <p:cNvSpPr/>
          <p:nvPr/>
        </p:nvSpPr>
        <p:spPr>
          <a:xfrm>
            <a:off x="2829221" y="2372877"/>
            <a:ext cx="328900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профиля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hlinkClick r:id="rId17" action="ppaction://hlinksldjump"/>
            <a:extLst>
              <a:ext uri="{FF2B5EF4-FFF2-40B4-BE49-F238E27FC236}">
                <a16:creationId xmlns:a16="http://schemas.microsoft.com/office/drawing/2014/main" xmlns="" id="{29CB1A23-A8E5-A885-CE49-DE27A6210219}"/>
              </a:ext>
            </a:extLst>
          </p:cNvPr>
          <p:cNvSpPr/>
          <p:nvPr/>
        </p:nvSpPr>
        <p:spPr>
          <a:xfrm>
            <a:off x="6198790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hlinkClick r:id="rId18" action="ppaction://hlinksldjump"/>
            <a:extLst>
              <a:ext uri="{FF2B5EF4-FFF2-40B4-BE49-F238E27FC236}">
                <a16:creationId xmlns:a16="http://schemas.microsoft.com/office/drawing/2014/main" xmlns="" id="{2C2C6496-E405-0572-3A2E-0622CDBB04B7}"/>
              </a:ext>
            </a:extLst>
          </p:cNvPr>
          <p:cNvSpPr/>
          <p:nvPr/>
        </p:nvSpPr>
        <p:spPr>
          <a:xfrm>
            <a:off x="8038305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20-22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hlinkClick r:id="rId19" action="ppaction://hlinksldjump"/>
            <a:extLst>
              <a:ext uri="{FF2B5EF4-FFF2-40B4-BE49-F238E27FC236}">
                <a16:creationId xmlns:a16="http://schemas.microsoft.com/office/drawing/2014/main" xmlns="" id="{9E42F679-B67E-2B36-9053-A009E24085BE}"/>
              </a:ext>
            </a:extLst>
          </p:cNvPr>
          <p:cNvSpPr/>
          <p:nvPr/>
        </p:nvSpPr>
        <p:spPr>
          <a:xfrm>
            <a:off x="2552258" y="2748230"/>
            <a:ext cx="27381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hlinkClick r:id="rId20" action="ppaction://hlinksldjump"/>
            <a:extLst>
              <a:ext uri="{FF2B5EF4-FFF2-40B4-BE49-F238E27FC236}">
                <a16:creationId xmlns:a16="http://schemas.microsoft.com/office/drawing/2014/main" xmlns="" id="{9E53BF86-1510-F8F5-9329-DC7C0BBD49F9}"/>
              </a:ext>
            </a:extLst>
          </p:cNvPr>
          <p:cNvSpPr/>
          <p:nvPr/>
        </p:nvSpPr>
        <p:spPr>
          <a:xfrm>
            <a:off x="5374357" y="2747210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hlinkClick r:id="rId21" action="ppaction://hlinksldjump"/>
            <a:extLst>
              <a:ext uri="{FF2B5EF4-FFF2-40B4-BE49-F238E27FC236}">
                <a16:creationId xmlns:a16="http://schemas.microsoft.com/office/drawing/2014/main" xmlns="" id="{323669C7-2326-A142-CBA6-D9335D6EB948}"/>
              </a:ext>
            </a:extLst>
          </p:cNvPr>
          <p:cNvSpPr/>
          <p:nvPr/>
        </p:nvSpPr>
        <p:spPr>
          <a:xfrm>
            <a:off x="7300321" y="2747191"/>
            <a:ext cx="247967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прорывные инвестиционные идеи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hlinkClick r:id="rId22" action="ppaction://hlinksldjump"/>
            <a:extLst>
              <a:ext uri="{FF2B5EF4-FFF2-40B4-BE49-F238E27FC236}">
                <a16:creationId xmlns:a16="http://schemas.microsoft.com/office/drawing/2014/main" xmlns="" id="{30167278-D764-DCFC-2F5E-16D4076AD1D6}"/>
              </a:ext>
            </a:extLst>
          </p:cNvPr>
          <p:cNvSpPr/>
          <p:nvPr/>
        </p:nvSpPr>
        <p:spPr>
          <a:xfrm>
            <a:off x="626295" y="3126747"/>
            <a:ext cx="23250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hlinkClick r:id="rId23" action="ppaction://hlinksldjump"/>
            <a:extLst>
              <a:ext uri="{FF2B5EF4-FFF2-40B4-BE49-F238E27FC236}">
                <a16:creationId xmlns:a16="http://schemas.microsoft.com/office/drawing/2014/main" xmlns="" id="{C5F7063F-CAAD-7F9A-7DB5-AB1DA07FCC1E}"/>
              </a:ext>
            </a:extLst>
          </p:cNvPr>
          <p:cNvSpPr/>
          <p:nvPr/>
        </p:nvSpPr>
        <p:spPr>
          <a:xfrm>
            <a:off x="7300321" y="3124655"/>
            <a:ext cx="247967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</a:t>
            </a:r>
            <a:r>
              <a:rPr lang="ru-RU" sz="8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ударственной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29-31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35">
            <a:hlinkClick r:id="rId24" action="ppaction://hlinksldjump"/>
            <a:extLst>
              <a:ext uri="{FF2B5EF4-FFF2-40B4-BE49-F238E27FC236}">
                <a16:creationId xmlns:a16="http://schemas.microsoft.com/office/drawing/2014/main" xmlns="" id="{07ED793E-60D3-7110-D466-58E4E8ECE384}"/>
              </a:ext>
            </a:extLst>
          </p:cNvPr>
          <p:cNvSpPr/>
          <p:nvPr/>
        </p:nvSpPr>
        <p:spPr>
          <a:xfrm>
            <a:off x="626294" y="3505987"/>
            <a:ext cx="275082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 Северо-Енисейского округа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hlinkClick r:id="rId25" action="ppaction://hlinksldjump"/>
            <a:extLst>
              <a:ext uri="{FF2B5EF4-FFF2-40B4-BE49-F238E27FC236}">
                <a16:creationId xmlns:a16="http://schemas.microsoft.com/office/drawing/2014/main" xmlns="" id="{47CB25E6-C738-DA08-23FB-0FEDD7D0C73A}"/>
              </a:ext>
            </a:extLst>
          </p:cNvPr>
          <p:cNvSpPr/>
          <p:nvPr/>
        </p:nvSpPr>
        <p:spPr>
          <a:xfrm>
            <a:off x="3471746" y="3513357"/>
            <a:ext cx="136796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hlinkClick r:id="rId26" action="ppaction://hlinksldjump"/>
            <a:extLst>
              <a:ext uri="{FF2B5EF4-FFF2-40B4-BE49-F238E27FC236}">
                <a16:creationId xmlns:a16="http://schemas.microsoft.com/office/drawing/2014/main" xmlns="" id="{20F99971-D33B-3B10-6865-F7DD040B7BFD}"/>
              </a:ext>
            </a:extLst>
          </p:cNvPr>
          <p:cNvSpPr/>
          <p:nvPr/>
        </p:nvSpPr>
        <p:spPr>
          <a:xfrm>
            <a:off x="4918648" y="3513357"/>
            <a:ext cx="112531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hlinkClick r:id="rId27" action="ppaction://hlinksldjump"/>
            <a:extLst>
              <a:ext uri="{FF2B5EF4-FFF2-40B4-BE49-F238E27FC236}">
                <a16:creationId xmlns:a16="http://schemas.microsoft.com/office/drawing/2014/main" xmlns="" id="{746F36A0-F46C-5E8C-2C05-CC75481F2D66}"/>
              </a:ext>
            </a:extLst>
          </p:cNvPr>
          <p:cNvSpPr/>
          <p:nvPr/>
        </p:nvSpPr>
        <p:spPr>
          <a:xfrm>
            <a:off x="6118226" y="3509973"/>
            <a:ext cx="182225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hlinkClick r:id="rId28" action="ppaction://hlinksldjump"/>
            <a:extLst>
              <a:ext uri="{FF2B5EF4-FFF2-40B4-BE49-F238E27FC236}">
                <a16:creationId xmlns:a16="http://schemas.microsoft.com/office/drawing/2014/main" xmlns="" id="{FE88E413-F6A8-3703-A8DA-8A1FC8D94A1C}"/>
              </a:ext>
            </a:extLst>
          </p:cNvPr>
          <p:cNvSpPr/>
          <p:nvPr/>
        </p:nvSpPr>
        <p:spPr>
          <a:xfrm>
            <a:off x="626294" y="3885543"/>
            <a:ext cx="185869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38-43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63415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Скругленный прямоугольник 75">
            <a:hlinkClick r:id="rId28" action="ppaction://hlinksldjump"/>
            <a:extLst>
              <a:ext uri="{FF2B5EF4-FFF2-40B4-BE49-F238E27FC236}">
                <a16:creationId xmlns:a16="http://schemas.microsoft.com/office/drawing/2014/main" xmlns="" id="{B22060BD-0659-5DA3-652D-FDD80C7D6AFD}"/>
              </a:ext>
            </a:extLst>
          </p:cNvPr>
          <p:cNvSpPr/>
          <p:nvPr/>
        </p:nvSpPr>
        <p:spPr>
          <a:xfrm>
            <a:off x="7944898" y="3511499"/>
            <a:ext cx="183509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36-37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hlinkClick r:id="rId29" action="ppaction://hlinksldjump"/>
            <a:extLst>
              <a:ext uri="{FF2B5EF4-FFF2-40B4-BE49-F238E27FC236}">
                <a16:creationId xmlns:a16="http://schemas.microsoft.com/office/drawing/2014/main" xmlns="" id="{2029B849-BBFE-D583-1092-C2F3C544AF93}"/>
              </a:ext>
            </a:extLst>
          </p:cNvPr>
          <p:cNvSpPr/>
          <p:nvPr/>
        </p:nvSpPr>
        <p:spPr>
          <a:xfrm>
            <a:off x="3616794" y="3124655"/>
            <a:ext cx="324899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 28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hlinkClick r:id="rId30" action="ppaction://hlinksldjump"/>
            <a:extLst>
              <a:ext uri="{FF2B5EF4-FFF2-40B4-BE49-F238E27FC236}">
                <a16:creationId xmlns:a16="http://schemas.microsoft.com/office/drawing/2014/main" xmlns="" id="{795F0490-A705-4B6C-7CFA-B866052CC901}"/>
              </a:ext>
            </a:extLst>
          </p:cNvPr>
          <p:cNvSpPr/>
          <p:nvPr/>
        </p:nvSpPr>
        <p:spPr>
          <a:xfrm>
            <a:off x="626295" y="2747191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</a:t>
            </a:r>
            <a:r>
              <a:rPr lang="ru-RU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  <a:r>
              <a:rPr lang="x-none" sz="8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5CED2FFE-BE20-C9FC-C4FE-C7A93E57A3E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МУНИЦИПАЛЬНЫМ ОБРАЗОВАНИЕМ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B946CC3B-E7A5-5DAB-47AC-C99330C4DCF6}"/>
              </a:ext>
            </a:extLst>
          </p:cNvPr>
          <p:cNvSpPr txBox="1"/>
          <p:nvPr/>
        </p:nvSpPr>
        <p:spPr>
          <a:xfrm>
            <a:off x="627016" y="4880597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МУНИЦИПАЛЬНЫЙ ОКРУГ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82AD1CC4-F5F3-D50B-AD27-5325F86B9A2D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Северо-Енисейский округ</a:t>
            </a:r>
            <a:endParaRPr kumimoji="0" lang="x-none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7FD2F0FA-09C3-9ABB-A3C2-00048CBF7399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Рисунок 11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D9C47C07-ACA0-6293-9163-EA2AD7F67EB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185650" y="224205"/>
            <a:ext cx="434709" cy="5687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9FA224B-9BC2-5081-3E3B-A8535B72A299}"/>
              </a:ext>
            </a:extLst>
          </p:cNvPr>
          <p:cNvSpPr txBox="1"/>
          <p:nvPr/>
        </p:nvSpPr>
        <p:spPr>
          <a:xfrm>
            <a:off x="9290859" y="459640"/>
            <a:ext cx="22429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48" name="Рисунок 47" descr="герб корел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9290858" y="371709"/>
            <a:ext cx="240223" cy="42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200327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3090561-299F-E9EE-5D3B-1789FBF904A1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BA19B2A8-7E6D-4C86-13F9-15D2E361B4EA}"/>
              </a:ext>
            </a:extLst>
          </p:cNvPr>
          <p:cNvSpPr/>
          <p:nvPr/>
        </p:nvSpPr>
        <p:spPr>
          <a:xfrm>
            <a:off x="4995747" y="4091990"/>
            <a:ext cx="4519962" cy="2442625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5,526 тыс. тонн продукции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2024 году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ru-RU" sz="1100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второе место по объемам золотодобычи в Красноярском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крае, является крупнейшим налогоплательщиком края;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добыча руды осуществляется на 5 карьерах: Эльдорадо, Северо-Западный, Добрый, Ишмурат, Высокое, Золотое;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2024 году построена золотоизвлекательная фабрика на месторождении «Высокое»;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переработка руды осуществляется на ЗИФ «Советская», ЗИФ «Высокое».</a:t>
            </a:r>
          </a:p>
          <a:p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B5FA551-47AC-2027-DF9E-6DA2996BE9D6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27C5DB63-4410-D25C-57F0-6E55622C7C8B}"/>
              </a:ext>
            </a:extLst>
          </p:cNvPr>
          <p:cNvSpPr/>
          <p:nvPr/>
        </p:nvSpPr>
        <p:spPr>
          <a:xfrm>
            <a:off x="627017" y="163628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42BCB5DB-C510-B5B8-EB9A-765661F021D1}"/>
              </a:ext>
            </a:extLst>
          </p:cNvPr>
          <p:cNvSpPr/>
          <p:nvPr/>
        </p:nvSpPr>
        <p:spPr>
          <a:xfrm>
            <a:off x="627017" y="1401546"/>
            <a:ext cx="421261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АО «Полюс</a:t>
            </a:r>
            <a:r>
              <a:rPr kumimoji="0" lang="ru-RU" sz="1100" b="1" i="0" u="none" strike="noStrike" kern="1200" cap="none" spc="0" normalizeH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Красноярск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6F4E5C5E-6BED-2771-4330-DDA765ACD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2489CA34-5BEB-8A6F-06C5-F5487AAD713D}"/>
              </a:ext>
            </a:extLst>
          </p:cNvPr>
          <p:cNvSpPr/>
          <p:nvPr/>
        </p:nvSpPr>
        <p:spPr>
          <a:xfrm>
            <a:off x="627015" y="4091992"/>
            <a:ext cx="4212615" cy="2442623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60,4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тыс. тонн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золота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2024 году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первое место по объемам золотодобычи в Красноярском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крае, является одним из крупнейших налогоплательщиков края;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добыча руды осуществляется на 2 карьерах: Восточный, Благодатный. Переработку руды осуществляют 4  золотоизвлекательные фабрики;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месторождении «Благодатное» строится новая золотоизвлекательная фабрика (ЗИФ-5).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2708BAB9-FB89-FFF4-94DB-6F0EB4B8F80D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AE43559E-585B-73F2-B81C-293EA77A378C}"/>
              </a:ext>
            </a:extLst>
          </p:cNvPr>
          <p:cNvSpPr/>
          <p:nvPr/>
        </p:nvSpPr>
        <p:spPr>
          <a:xfrm>
            <a:off x="4995747" y="1401546"/>
            <a:ext cx="4519960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«Соврудник»</a:t>
            </a:r>
            <a:endParaRPr lang="ru-RU" sz="900" b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DA7C052F-47E8-5CA9-0475-1B9BDBF075DD}"/>
              </a:ext>
            </a:extLst>
          </p:cNvPr>
          <p:cNvSpPr/>
          <p:nvPr/>
        </p:nvSpPr>
        <p:spPr>
          <a:xfrm>
            <a:off x="5207306" y="1534532"/>
            <a:ext cx="477847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E1265C1A-14DC-3BDC-9FFD-A3FD825A9C3C}"/>
              </a:ext>
            </a:extLst>
          </p:cNvPr>
          <p:cNvSpPr/>
          <p:nvPr/>
        </p:nvSpPr>
        <p:spPr>
          <a:xfrm>
            <a:off x="627010" y="2294836"/>
            <a:ext cx="4212620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рынке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29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32603C95-6E10-6D91-D725-80437CE13FAE}"/>
              </a:ext>
            </a:extLst>
          </p:cNvPr>
          <p:cNvSpPr/>
          <p:nvPr/>
        </p:nvSpPr>
        <p:spPr>
          <a:xfrm>
            <a:off x="4995747" y="2294836"/>
            <a:ext cx="4519960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рынке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более 25 лет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 1998 года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627009" y="3193414"/>
            <a:ext cx="4212621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Лидер по производству золота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России и входит в</a:t>
            </a:r>
            <a:r>
              <a:rPr kumimoji="0" lang="ru-RU" sz="1100" b="1" i="0" u="none" strike="noStrike" kern="1200" cap="none" spc="0" normalizeH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5-ку ведущих мировых компаний – производителей золота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xmlns="" id="{F2BDC7A8-D16D-712D-09B3-015B8842E731}"/>
              </a:ext>
            </a:extLst>
          </p:cNvPr>
          <p:cNvSpPr/>
          <p:nvPr/>
        </p:nvSpPr>
        <p:spPr>
          <a:xfrm>
            <a:off x="4995747" y="3193414"/>
            <a:ext cx="4519960" cy="775597"/>
          </a:xfrm>
          <a:prstGeom prst="roundRect">
            <a:avLst>
              <a:gd name="adj" fmla="val 26200"/>
            </a:avLst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Градообразующее</a:t>
            </a:r>
            <a:r>
              <a:rPr kumimoji="0" lang="ru-RU" sz="1100" b="1" i="0" u="none" strike="noStrike" kern="1200" cap="none" spc="0" normalizeH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предприятие Северо-Енисейского округа, входит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первую десятку золотодобывающих компаний страны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MIN\Desktop\Новый точечный рисунок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41360" y="1596895"/>
            <a:ext cx="362501" cy="372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IN\Desktop\Новый точечный рисунок (3)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285678" y="1619534"/>
            <a:ext cx="293145" cy="38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16301268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6112" y="6497444"/>
            <a:ext cx="2571634" cy="232928"/>
          </a:xfrm>
        </p:spPr>
        <p:txBody>
          <a:bodyPr/>
          <a:lstStyle/>
          <a:p>
            <a:fld id="{F3749720-1430-DF46-8A1E-D768C54B98EF}" type="slidenum"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2BCB5DB-C510-B5B8-EB9A-765661F02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622" y="1401546"/>
            <a:ext cx="4478260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ООО ГРК «Амикан»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B5FA551-47AC-2027-DF9E-6DA2996BE9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7017" y="665193"/>
            <a:ext cx="8597947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КЛЮЧЕВЫЕ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27C5DB63-4410-D25C-57F0-6E55622C7C8B}"/>
              </a:ext>
            </a:extLst>
          </p:cNvPr>
          <p:cNvSpPr/>
          <p:nvPr/>
        </p:nvSpPr>
        <p:spPr>
          <a:xfrm>
            <a:off x="627017" y="163628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AE43559E-585B-73F2-B81C-293EA77A378C}"/>
              </a:ext>
            </a:extLst>
          </p:cNvPr>
          <p:cNvSpPr/>
          <p:nvPr/>
        </p:nvSpPr>
        <p:spPr>
          <a:xfrm>
            <a:off x="5289755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ООО АС «Прииск Дражный»</a:t>
            </a:r>
            <a:endParaRPr lang="ru-RU" sz="9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43475" y="3414713"/>
            <a:ext cx="1905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 flipV="1">
            <a:off x="802888" y="1509131"/>
            <a:ext cx="575896" cy="5575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21833" y="1576039"/>
            <a:ext cx="341972" cy="38657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3" name="Овал 12"/>
          <p:cNvSpPr/>
          <p:nvPr/>
        </p:nvSpPr>
        <p:spPr>
          <a:xfrm flipV="1">
            <a:off x="5438077" y="1509131"/>
            <a:ext cx="598449" cy="55756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501268" y="1635512"/>
            <a:ext cx="452912" cy="32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627017" y="2453268"/>
            <a:ext cx="4497834" cy="757871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рынке с 2021 года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627017" y="3345814"/>
            <a:ext cx="4497834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Добыча руд и песков драгоценных металлов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5289755" y="2453268"/>
            <a:ext cx="4497842" cy="757871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рынке более 25 лет с 1998 года 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5289755" y="3345813"/>
            <a:ext cx="4441543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Градообразующее предприятие для поселков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Калами, Вангаш  и Тея Северо-Енисейского округа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2489CA34-5BEB-8A6F-06C5-F5487AAD713D}"/>
              </a:ext>
            </a:extLst>
          </p:cNvPr>
          <p:cNvSpPr/>
          <p:nvPr/>
        </p:nvSpPr>
        <p:spPr>
          <a:xfrm>
            <a:off x="627015" y="4304372"/>
            <a:ext cx="4497839" cy="2193072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добыча руды- 850 тыс. тонн в 2024 году.</a:t>
            </a:r>
          </a:p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 видом деятельности предприятия является </a:t>
            </a:r>
            <a:r>
              <a:rPr lang="ru-RU" sz="1100" b="1" smtClean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освоение рудных месторождений- от геологоразведки до эксплуатации производств;</a:t>
            </a:r>
            <a:endParaRPr lang="ru-RU" sz="1100" b="1">
              <a:solidFill>
                <a:srgbClr val="4472C4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добыча руд осуществляется на месторождении «Ведугинское» открытым и подземным способом;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 горно-обогатительного комбината и объектов инженерной инфраструктуры.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2489CA34-5BEB-8A6F-06C5-F5487AAD713D}"/>
              </a:ext>
            </a:extLst>
          </p:cNvPr>
          <p:cNvSpPr/>
          <p:nvPr/>
        </p:nvSpPr>
        <p:spPr>
          <a:xfrm>
            <a:off x="5289755" y="4304372"/>
            <a:ext cx="4441543" cy="2193072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добыча золота- 273,0 кг в 2024 году.</a:t>
            </a:r>
            <a:endParaRPr kumimoji="0" lang="ru-RU" sz="1100" b="1" i="0" u="none" strike="noStrike" kern="1200" cap="none" spc="0" normalizeH="0" noProof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предприятие имеет 8 драг, участок вскрышных и горно-подготовительных работ;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u="sng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Карьер гидромеханической добычи - </a:t>
            </a: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 из новых и стремительно развивающихся производственных направлений ООО АС «Прииск Дражный».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993839385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96112" y="6497444"/>
            <a:ext cx="2571634" cy="232928"/>
          </a:xfrm>
        </p:spPr>
        <p:txBody>
          <a:bodyPr/>
          <a:lstStyle/>
          <a:p>
            <a:fld id="{F3749720-1430-DF46-8A1E-D768C54B98EF}" type="slidenum"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x-non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42BCB5DB-C510-B5B8-EB9A-765661F02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622" y="1401546"/>
            <a:ext cx="4478260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lvl="0" indent="0"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sz="1100" b="1">
                <a:solidFill>
                  <a:schemeClr val="bg1"/>
                </a:solidFill>
                <a:latin typeface="Arial"/>
              </a:rPr>
              <a:t>Северная геологоразведочная экспедиция – филиал </a:t>
            </a:r>
            <a:r>
              <a:rPr lang="ru-RU" sz="1100" b="1" smtClean="0">
                <a:solidFill>
                  <a:schemeClr val="bg1"/>
                </a:solidFill>
                <a:latin typeface="Arial"/>
              </a:rPr>
              <a:t>ОАО </a:t>
            </a:r>
            <a:r>
              <a:rPr lang="ru-RU" sz="1100" b="1">
                <a:solidFill>
                  <a:schemeClr val="bg1"/>
                </a:solidFill>
                <a:latin typeface="Arial"/>
              </a:rPr>
              <a:t>«Красноярскгеология»</a:t>
            </a:r>
            <a:endParaRPr kumimoji="0" lang="ru-RU" sz="1100" b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BB5FA551-47AC-2027-DF9E-6DA2996BE9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7017" y="665193"/>
            <a:ext cx="8597947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КЛЮЧЕВЫЕ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КОМПЕТЕНЦИИ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27C5DB63-4410-D25C-57F0-6E55622C7C8B}"/>
              </a:ext>
            </a:extLst>
          </p:cNvPr>
          <p:cNvSpPr/>
          <p:nvPr/>
        </p:nvSpPr>
        <p:spPr>
          <a:xfrm>
            <a:off x="627017" y="163628"/>
            <a:ext cx="150353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AE43559E-585B-73F2-B81C-293EA77A378C}"/>
              </a:ext>
            </a:extLst>
          </p:cNvPr>
          <p:cNvSpPr/>
          <p:nvPr/>
        </p:nvSpPr>
        <p:spPr>
          <a:xfrm>
            <a:off x="5289755" y="1401546"/>
            <a:ext cx="449784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МУП «УККР»</a:t>
            </a:r>
            <a:endParaRPr lang="ru-RU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943475" y="3414713"/>
            <a:ext cx="1905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1448E8-E087-7CFF-1736-EA4126F6B60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627017" y="2453268"/>
            <a:ext cx="4497834" cy="757871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рынке с 2008 года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627017" y="3345814"/>
            <a:ext cx="4497834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Разведка месторождений рудного и россыпного золота, добыча золота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5289755" y="2453268"/>
            <a:ext cx="4497842" cy="757871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рынке 29 лет с 1996 года 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9C00D7DA-3BDD-EBCD-4219-D20983AF0ED0}"/>
              </a:ext>
            </a:extLst>
          </p:cNvPr>
          <p:cNvSpPr/>
          <p:nvPr/>
        </p:nvSpPr>
        <p:spPr>
          <a:xfrm>
            <a:off x="5289755" y="3345813"/>
            <a:ext cx="4441543" cy="775597"/>
          </a:xfrm>
          <a:prstGeom prst="roundRect">
            <a:avLst>
              <a:gd name="adj" fmla="val 262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Жилищно-коммунальное хозяйство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2489CA34-5BEB-8A6F-06C5-F5487AAD713D}"/>
              </a:ext>
            </a:extLst>
          </p:cNvPr>
          <p:cNvSpPr/>
          <p:nvPr/>
        </p:nvSpPr>
        <p:spPr>
          <a:xfrm>
            <a:off x="627016" y="4118517"/>
            <a:ext cx="4688400" cy="2378927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marR="0" lvl="0" indent="-17145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добыча золота- 49,4 тыс. тонн в 2024 году.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основным видом деятельности предприятия является </a:t>
            </a:r>
            <a:r>
              <a:rPr lang="ru-RU" sz="1100" b="1" smtClean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и разведка месторождений рудного и россыпного золота, ведет добычу золота;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/>
              </a:rPr>
              <a:t>деятельность компании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направлена на воспроизводство и расширение сырьевой базы  действующих золотодобывающих  </a:t>
            </a: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/>
              </a:rPr>
              <a:t>предприятий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округа;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освоены сложнейшие, высокопроизводительные технологии буровых работ, выполняют заказы на проведение колонкового бурения; 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ведут </a:t>
            </a: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/>
              </a:rPr>
              <a:t>работы по оценке практической значимости мелкого и тонкого золота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/>
              </a:rPr>
              <a:t>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2489CA34-5BEB-8A6F-06C5-F5487AAD713D}"/>
              </a:ext>
            </a:extLst>
          </p:cNvPr>
          <p:cNvSpPr/>
          <p:nvPr/>
        </p:nvSpPr>
        <p:spPr>
          <a:xfrm>
            <a:off x="5289755" y="3917794"/>
            <a:ext cx="4441543" cy="2579649"/>
          </a:xfrm>
          <a:prstGeom prst="roundRect">
            <a:avLst>
              <a:gd name="adj" fmla="val 1004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88900" lvl="0" indent="-88900" algn="just">
              <a:defRPr/>
            </a:pPr>
            <a:r>
              <a:rPr lang="ru-RU" sz="1100" b="1" smtClean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производство, передача, распределение электрической и тепловой энергии, обеспечение водоснабжения и водоотведения  распределение указанных ресурсов по  сетям между потребителями;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• управление эксплуатацией жилого фонда, оказание жилищно-коммунальных услуг;</a:t>
            </a:r>
          </a:p>
          <a:p>
            <a:pPr lvl="0"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лесозаготовительная деятельность, обеспечение населения и организаций твердым топливом;</a:t>
            </a:r>
          </a:p>
          <a:p>
            <a:pPr lvl="0"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благоустройство и озеленение территорий населенных пунктов округа; </a:t>
            </a:r>
          </a:p>
          <a:p>
            <a:pPr marL="88900" lvl="0" indent="-88900">
              <a:defRPr/>
            </a:pP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• сбор, транспортирование, обработка ,утилизация, складирование, захоронение твердых коммунальных и иных отходов, содержание полигонов ТКО.</a:t>
            </a:r>
          </a:p>
          <a:p>
            <a:pPr marL="88900" lvl="0" indent="-88900">
              <a:defRPr/>
            </a:pPr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0425891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AE4DF3-4069-426F-765E-1A32C16EED68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A7D13D97-88D9-27E6-6C22-29FB7739103F}"/>
              </a:ext>
            </a:extLst>
          </p:cNvPr>
          <p:cNvSpPr/>
          <p:nvPr/>
        </p:nvSpPr>
        <p:spPr>
          <a:xfrm>
            <a:off x="7598612" y="1376762"/>
            <a:ext cx="2028607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</a:t>
            </a: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A09EC2F-CF31-786D-D4D8-C17159FE658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СПЕЦИАЛИЗАЦИЯ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И ТРЕНДЫ РАЗВИТИЯ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4F7A3946-1845-FA66-5792-4AAE01563317}"/>
              </a:ext>
            </a:extLst>
          </p:cNvPr>
          <p:cNvSpPr/>
          <p:nvPr/>
        </p:nvSpPr>
        <p:spPr>
          <a:xfrm>
            <a:off x="627017" y="163628"/>
            <a:ext cx="1430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</a:t>
            </a:r>
            <a:r>
              <a:rPr 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lang="ru-RU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9BF11437-93BC-C50D-E4F1-D7C84805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626719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8DFD040F-E768-5ADE-B5B2-62A957EAB713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СПЕЦИАЛИЗАЦИЯ</a:t>
            </a:r>
            <a:endParaRPr lang="x-none">
              <a:solidFill>
                <a:srgbClr val="4756A0"/>
              </a:solidFill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E892DF85-E276-19EC-9AE4-EDF25C1DD3F8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ТРЕНД</a:t>
            </a: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11A4B8E0-BDA8-FF6A-9BD0-97F7BBC9403A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ЭФФЕКТЫ</a:t>
            </a: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C02EF7BD-C028-6329-5305-8F88F1AC95F6}"/>
              </a:ext>
            </a:extLst>
          </p:cNvPr>
          <p:cNvSpPr/>
          <p:nvPr/>
        </p:nvSpPr>
        <p:spPr>
          <a:xfrm>
            <a:off x="621447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ЗОЛОТОДОБЫВАЮЩЕЕ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ПРОИЗВОДСТВО</a:t>
            </a:r>
            <a:endParaRPr lang="ru-RU" sz="7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золото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7BE4B10B-9BE5-5535-7DC1-84A76C3E4FF9}"/>
              </a:ext>
            </a:extLst>
          </p:cNvPr>
          <p:cNvSpPr/>
          <p:nvPr/>
        </p:nvSpPr>
        <p:spPr>
          <a:xfrm>
            <a:off x="2954593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концепция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устойчивого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развития золотодобывающего производства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9CD9B1A4-5B87-CACD-4C89-1F5A2879F8A7}"/>
              </a:ext>
            </a:extLst>
          </p:cNvPr>
          <p:cNvSpPr/>
          <p:nvPr/>
        </p:nvSpPr>
        <p:spPr>
          <a:xfrm>
            <a:off x="2954593" y="3307294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kumimoji="0" lang="ru-RU" sz="700" b="1" i="0" u="none" strike="noStrike" kern="1200" cap="none" spc="0" normalizeH="0" baseline="0" noProof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спользование лесов для осуществления рекреационной деятельности, заготовка древесины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451F4428-9FCA-5063-D656-8F80EF03FD67}"/>
              </a:ext>
            </a:extLst>
          </p:cNvPr>
          <p:cNvSpPr/>
          <p:nvPr/>
        </p:nvSpPr>
        <p:spPr>
          <a:xfrm>
            <a:off x="2954593" y="435276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надежности функционирования систем жизнеобеспечения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населения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FC8CF6C8-81DD-8B71-71E1-5A623F4AF195}"/>
              </a:ext>
            </a:extLst>
          </p:cNvPr>
          <p:cNvSpPr/>
          <p:nvPr/>
        </p:nvSpPr>
        <p:spPr>
          <a:xfrm>
            <a:off x="2954593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спроса на услуги доставки,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на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грузоперевозки </a:t>
            </a:r>
            <a:endParaRPr kumimoji="0" lang="ru-RU" sz="7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endParaRPr lang="ru-RU" sz="7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устойчивое развитие связи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xmlns="" id="{446787C7-71E0-4401-A234-F9D01230A173}"/>
              </a:ext>
            </a:extLst>
          </p:cNvPr>
          <p:cNvSpPr/>
          <p:nvPr/>
        </p:nvSpPr>
        <p:spPr>
          <a:xfrm>
            <a:off x="5287739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имиджа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высококачественного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развития золотодобывающих предприятий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E4CA7EB7-C354-EF11-6D62-CF3433AAF3E7}"/>
              </a:ext>
            </a:extLst>
          </p:cNvPr>
          <p:cNvSpPr/>
          <p:nvPr/>
        </p:nvSpPr>
        <p:spPr>
          <a:xfrm>
            <a:off x="5287739" y="3307294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производства лесозаготовок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39C3BFB0-AC8C-DC51-95F1-FC5B2E117CFA}"/>
              </a:ext>
            </a:extLst>
          </p:cNvPr>
          <p:cNvSpPr/>
          <p:nvPr/>
        </p:nvSpPr>
        <p:spPr>
          <a:xfrm>
            <a:off x="5287739" y="435276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населения Северо-Енисейского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профицитом тепла,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качественной питьевой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водой, формирование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целостности и эффективной системы управления энергосбережением и повышением энергетической эффективности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02194ADC-533C-CC03-C944-087B4BB49763}"/>
              </a:ext>
            </a:extLst>
          </p:cNvPr>
          <p:cNvSpPr/>
          <p:nvPr/>
        </p:nvSpPr>
        <p:spPr>
          <a:xfrm>
            <a:off x="5287739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доходов от логистических услуг, увеличение спроса на качественную дорожно-транспортную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инфраструктуру</a:t>
            </a:r>
          </a:p>
          <a:p>
            <a:endParaRPr lang="ru-RU" sz="7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обеспечение населения высококачественной связью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620A350A-0C83-6169-7BB7-91190AAC56AA}"/>
              </a:ext>
            </a:extLst>
          </p:cNvPr>
          <p:cNvSpPr/>
          <p:nvPr/>
        </p:nvSpPr>
        <p:spPr>
          <a:xfrm>
            <a:off x="7620884" y="2261826"/>
            <a:ext cx="2006335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объёмов производства                  и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доходов предприятий</a:t>
            </a:r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позиции </a:t>
            </a:r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золотодобывающих предприятий</a:t>
            </a:r>
            <a:endParaRPr lang="ru-RU" sz="7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рабочих мест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xmlns="" id="{5E94A2F5-2793-E16F-26F2-58AAB470AE7B}"/>
              </a:ext>
            </a:extLst>
          </p:cNvPr>
          <p:cNvSpPr/>
          <p:nvPr/>
        </p:nvSpPr>
        <p:spPr>
          <a:xfrm>
            <a:off x="7620885" y="3307294"/>
            <a:ext cx="2006334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объёмов производства                  и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доходов в сфере лесного хозяйства</a:t>
            </a:r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позиции </a:t>
            </a:r>
            <a:r>
              <a:rPr lang="ru-RU" sz="7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 лесного хозяйства</a:t>
            </a:r>
            <a:endParaRPr lang="ru-RU" sz="7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5A205FB9-C2AC-0FA9-A12E-99D0E94D43CB}"/>
              </a:ext>
            </a:extLst>
          </p:cNvPr>
          <p:cNvSpPr/>
          <p:nvPr/>
        </p:nvSpPr>
        <p:spPr>
          <a:xfrm>
            <a:off x="7620885" y="4352762"/>
            <a:ext cx="2006334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</a:t>
            </a: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доступности предоставляемых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жилищно-коммунальных услуг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населения качественной питьевой водой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безопасного функционирования объектов жилищно-коммунального хозяйства</a:t>
            </a:r>
            <a:r>
              <a:rPr lang="ru-RU" sz="800"/>
              <a:t>.</a:t>
            </a:r>
            <a:endParaRPr lang="ru-RU" sz="7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3B98B1CF-4517-BBF5-E0FD-1FF08E092530}"/>
              </a:ext>
            </a:extLst>
          </p:cNvPr>
          <p:cNvSpPr/>
          <p:nvPr/>
        </p:nvSpPr>
        <p:spPr>
          <a:xfrm>
            <a:off x="7620885" y="5398230"/>
            <a:ext cx="2006334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логистических путей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рынков сбыта </a:t>
            </a: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 через дорожно-транспортную инфраструктуру</a:t>
            </a:r>
            <a:endParaRPr lang="ru-RU" sz="7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повышение инвестиционной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привлекательности округа</a:t>
            </a:r>
            <a:endParaRPr lang="ru-RU" sz="7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0B159CCD-8DCC-35D9-D343-F8D7980C00D8}"/>
              </a:ext>
            </a:extLst>
          </p:cNvPr>
          <p:cNvSpPr/>
          <p:nvPr/>
        </p:nvSpPr>
        <p:spPr>
          <a:xfrm>
            <a:off x="621447" y="330815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ЛЕСНОЕ ХОЗЯЙСТВО</a:t>
            </a:r>
            <a:endParaRPr lang="ru-RU" sz="7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7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Лесоводство и лесозаготовки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8EA64575-B412-1ABF-E226-D9E08A3F70D2}"/>
              </a:ext>
            </a:extLst>
          </p:cNvPr>
          <p:cNvSpPr/>
          <p:nvPr/>
        </p:nvSpPr>
        <p:spPr>
          <a:xfrm>
            <a:off x="621447" y="435190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ТЕПЛОВАЯ ЭНЕРГИЯ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ВОДОСНАБЖЕНИЕ И  ВОДООТВЕДЕНИЕ, ЭЛЕКТРИЧЕСКАЯ ЭНЕРГИЯ</a:t>
            </a:r>
            <a:endParaRPr kumimoji="0" lang="x-none" sz="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21FF861E-9E86-E5A4-972D-4CB1732EF982}"/>
              </a:ext>
            </a:extLst>
          </p:cNvPr>
          <p:cNvSpPr/>
          <p:nvPr/>
        </p:nvSpPr>
        <p:spPr>
          <a:xfrm>
            <a:off x="621447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7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 </a:t>
            </a:r>
            <a:r>
              <a:rPr lang="ru-RU" sz="7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7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СВЯЗЬ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0" name="Рисунок 59" descr="Мишень со сплошной заливкой">
            <a:extLst>
              <a:ext uri="{FF2B5EF4-FFF2-40B4-BE49-F238E27FC236}">
                <a16:creationId xmlns:a16="http://schemas.microsoft.com/office/drawing/2014/main" xmlns="" id="{A81A232F-CB3D-247F-434B-78C8D8C3F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3270" y="2549826"/>
            <a:ext cx="360000" cy="360000"/>
          </a:xfrm>
          <a:prstGeom prst="rect">
            <a:avLst/>
          </a:prstGeom>
        </p:spPr>
      </p:pic>
      <p:pic>
        <p:nvPicPr>
          <p:cNvPr id="65" name="Рисунок 64" descr="Щит со сплошной заливкой">
            <a:extLst>
              <a:ext uri="{FF2B5EF4-FFF2-40B4-BE49-F238E27FC236}">
                <a16:creationId xmlns:a16="http://schemas.microsoft.com/office/drawing/2014/main" xmlns="" id="{E8A80F92-20F9-65E4-220C-991DF547B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270" y="4639906"/>
            <a:ext cx="360000" cy="360000"/>
          </a:xfrm>
          <a:prstGeom prst="rect">
            <a:avLst/>
          </a:prstGeom>
        </p:spPr>
      </p:pic>
      <p:pic>
        <p:nvPicPr>
          <p:cNvPr id="67" name="Рисунок 66" descr="Золотые слитки со сплошной заливкой">
            <a:extLst>
              <a:ext uri="{FF2B5EF4-FFF2-40B4-BE49-F238E27FC236}">
                <a16:creationId xmlns:a16="http://schemas.microsoft.com/office/drawing/2014/main" xmlns="" id="{B0CC6219-D947-1401-0A40-495B03354A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3270" y="5686230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2BDE69E-A303-DD58-85DA-DBCA1EA2B97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Рисунок 34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pic>
        <p:nvPicPr>
          <p:cNvPr id="38" name="Рисунок 37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53270" y="3627863"/>
            <a:ext cx="363329" cy="37170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xmlns="" val="143765219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3604F0B-1B63-9830-5465-9207F27CD48C}"/>
              </a:ext>
            </a:extLst>
          </p:cNvPr>
          <p:cNvSpPr/>
          <p:nvPr/>
        </p:nvSpPr>
        <p:spPr>
          <a:xfrm>
            <a:off x="627015" y="1956987"/>
            <a:ext cx="9136387" cy="277113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РЕАЛИЗУЕМЫЕ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45536136"/>
              </p:ext>
            </p:extLst>
          </p:nvPr>
        </p:nvGraphicFramePr>
        <p:xfrm>
          <a:off x="627015" y="1376761"/>
          <a:ext cx="9136386" cy="4961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274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2909955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1776761">
                  <a:extLst>
                    <a:ext uri="{9D8B030D-6E8A-4147-A177-3AD203B41FA5}">
                      <a16:colId xmlns:a16="http://schemas.microsoft.com/office/drawing/2014/main" xmlns="" val="223652072"/>
                    </a:ext>
                  </a:extLst>
                </a:gridCol>
                <a:gridCol w="1419922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  <a:gridCol w="1288474"/>
              </a:tblGrid>
              <a:tr h="787084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algn="ctr" defTabSz="914400" rtl="0" eaLnBrk="1" latinLnBrk="0" hangingPunct="1"/>
                      <a:r>
                        <a:rPr lang="x-none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marL="0" algn="ctr" defTabSz="914400" rtl="0" eaLnBrk="1" latinLnBrk="0" hangingPunct="1"/>
                      <a:r>
                        <a:rPr lang="x-none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НОВЫЕ РАБОЧИЕ МЕСТА</a:t>
                      </a:r>
                      <a:endParaRPr lang="x-none" sz="9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980799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</a:t>
                      </a:r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«Полюс Красноярск» 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ctr"/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ctr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«Увеличение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добывающих и </a:t>
                      </a:r>
                      <a:r>
                        <a:rPr lang="ru-RU" sz="9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золотоизвлекательных мощностей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месторождения "Благодатное"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(строительство ЗИФ-5)»;</a:t>
                      </a:r>
                    </a:p>
                    <a:p>
                      <a:pPr algn="l" fontAlgn="ctr"/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ct val="0"/>
                        </a:spcAft>
                        <a:buFont typeface="Symbol"/>
                        <a:buNone/>
                      </a:pPr>
                      <a:r>
                        <a:rPr lang="ru-RU" sz="900" b="0" u="none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«Модернизация и развитие отделений бактериального окисления», в рамках которого производится расширение и модернизация передела БИО»;</a:t>
                      </a: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ct val="0"/>
                        </a:spcAft>
                        <a:buFont typeface="Symbol"/>
                        <a:buNone/>
                      </a:pPr>
                      <a:endParaRPr lang="ru-RU" sz="900" b="0" u="none" smtClean="0">
                        <a:effectLst/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r>
                        <a:rPr lang="ru-RU" sz="900" b="0" u="none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«Освоение глубоких горизонтов Олимпиадинского месторождения», с проведением строительства карьерной инфраструктуры и увеличением парка горно-транспортного оборудования».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36 708,0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8 176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u="none" strike="noStrike" kern="120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45 640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900" b="0" i="0" u="none" strike="noStrike" kern="120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2021-2028</a:t>
                      </a: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2018-2026</a:t>
                      </a: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2017-2038</a:t>
                      </a: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356</a:t>
                      </a: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ru-RU" sz="900" b="0" i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</a:tr>
              <a:tr h="884664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«Соврудник» 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t"/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 fontAlgn="t"/>
                      <a:endParaRPr lang="ru-RU" sz="900" b="0" i="0" u="none" strike="noStrike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«Освоение золоторудных месторождений Нойбинской площади» Северо-Енисейского округа Красноярского края (строительство горно-обогатительного комбината на месторождении «Высокое» с новой золоизвлекательной фабрикой)».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20 000,0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t"/>
                      <a:endParaRPr lang="ru-RU" sz="700" b="0" i="0" u="none" strike="noStrike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t"/>
                      <a:endParaRPr lang="ru-RU" sz="700" b="0" i="0" u="none" strike="noStrike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t"/>
                      <a:endParaRPr lang="ru-RU" sz="700" b="0" i="0" u="none" strike="noStrike" smtClean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t"/>
                      <a:r>
                        <a:rPr lang="en-US" sz="9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lang="ru-RU" sz="9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этап</a:t>
                      </a:r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         2019-2023                    </a:t>
                      </a:r>
                      <a:endParaRPr lang="ru-RU" sz="900" b="0" i="0" u="none" strike="noStrike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en-US" sz="900" b="0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lang="ru-RU" sz="9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этап:         </a:t>
                      </a:r>
                      <a:r>
                        <a:rPr lang="ru-RU" sz="9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2024-2028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t"/>
                      <a:endParaRPr lang="ru-RU" sz="900" b="0" i="0" u="none" strike="noStrike" smtClean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t"/>
                      <a:endParaRPr lang="ru-RU" sz="900" b="0" i="0" u="none" strike="noStrike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/>
                      <a:r>
                        <a:rPr lang="ru-RU" sz="9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1500</a:t>
                      </a:r>
                      <a:endParaRPr lang="ru-RU" sz="900" b="0" i="0" u="none" strike="noStrike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1034530">
                <a:tc>
                  <a:txBody>
                    <a:bodyPr vert="horz" wrap="square"/>
                    <a:lstStyle/>
                    <a:p>
                      <a:pPr algn="l"/>
                      <a:r>
                        <a:rPr lang="ru-RU" sz="900" b="1" i="0" spc="-1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900" b="1" i="0" spc="-1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ГРК «Амикан» </a:t>
                      </a:r>
                      <a:endParaRPr lang="x-none" sz="900" b="1" i="0" spc="-1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l" fontAlgn="t"/>
                      <a:endParaRPr lang="ru-RU" sz="700" b="0" i="0" u="none" strike="noStrike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t"/>
                      <a:endParaRPr lang="ru-RU" sz="700" b="0" i="0" u="none" strike="noStrike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t"/>
                      <a:endParaRPr lang="ru-RU" sz="700" b="0" i="0" u="none" strike="noStrike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t"/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</a:t>
                      </a:r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горнодобывающего и перерабатывающего предприятия на </a:t>
                      </a:r>
                      <a:r>
                        <a:rPr lang="ru-RU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базе золоторудного месторождения «Ведугинское».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i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31 023,5</a:t>
                      </a:r>
                      <a:endParaRPr lang="x-none" sz="900" b="0" i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r>
                        <a:rPr lang="x-none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900" b="0" i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627</a:t>
                      </a:r>
                      <a:endParaRPr lang="x-none" sz="900" b="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</a:tbl>
          </a:graphicData>
        </a:graphic>
      </p:graphicFrame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xmlns="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53270" y="5110976"/>
            <a:ext cx="360000" cy="375424"/>
          </a:xfrm>
          <a:prstGeom prst="rect">
            <a:avLst/>
          </a:prstGeom>
        </p:spPr>
      </p:pic>
      <p:pic>
        <p:nvPicPr>
          <p:cNvPr id="12" name="Рисунок 11" descr="Бумага со сплошной заливкой">
            <a:extLst>
              <a:ext uri="{FF2B5EF4-FFF2-40B4-BE49-F238E27FC236}">
                <a16:creationId xmlns:a16="http://schemas.microsoft.com/office/drawing/2014/main" xmlns="" id="{5ED32E53-7029-18FD-10BF-3F5392B8E6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270" y="2312019"/>
            <a:ext cx="360000" cy="356839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xmlns="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3270" y="4103648"/>
            <a:ext cx="360000" cy="4609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469792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041D042B-3B53-D8B6-B4DC-E053370D7C6B}"/>
              </a:ext>
            </a:extLst>
          </p:cNvPr>
          <p:cNvSpPr/>
          <p:nvPr/>
        </p:nvSpPr>
        <p:spPr>
          <a:xfrm>
            <a:off x="7471318" y="1376762"/>
            <a:ext cx="2185638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ЭКОЛОГИЯ И ТУРИЗМ</a:t>
            </a:r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CB5D2CC5-5135-0057-EAB2-D6909D185EC2}"/>
              </a:ext>
            </a:extLst>
          </p:cNvPr>
          <p:cNvSpPr/>
          <p:nvPr/>
        </p:nvSpPr>
        <p:spPr>
          <a:xfrm>
            <a:off x="386576" y="1376762"/>
            <a:ext cx="205925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94B40483-324B-CDF9-5457-8B58D46D878F}"/>
              </a:ext>
            </a:extLst>
          </p:cNvPr>
          <p:cNvSpPr/>
          <p:nvPr/>
        </p:nvSpPr>
        <p:spPr>
          <a:xfrm>
            <a:off x="2520177" y="1376762"/>
            <a:ext cx="2527615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ПРЕДПРИНИМАТЕЛЬСТВА</a:t>
            </a: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13238D4C-D3CA-3C40-9E20-F77BB5E78E3E}"/>
              </a:ext>
            </a:extLst>
          </p:cNvPr>
          <p:cNvSpPr/>
          <p:nvPr/>
        </p:nvSpPr>
        <p:spPr>
          <a:xfrm>
            <a:off x="5151863" y="1381370"/>
            <a:ext cx="2217553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</a:t>
            </a:r>
          </a:p>
          <a:p>
            <a:pPr algn="ctr"/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НОВОГО БИЗНЕСА</a:t>
            </a:r>
            <a:endParaRPr lang="x-none"/>
          </a:p>
        </p:txBody>
      </p:sp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xmlns="" id="{3B229075-F001-5284-9486-1B571DB05AE7}"/>
              </a:ext>
            </a:extLst>
          </p:cNvPr>
          <p:cNvSpPr/>
          <p:nvPr/>
        </p:nvSpPr>
        <p:spPr>
          <a:xfrm>
            <a:off x="7471318" y="2269714"/>
            <a:ext cx="2185638" cy="4337546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28CEE0DC-4273-C27E-8A3C-C5D1BB40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596982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39F97C97-8F87-4D15-DD0F-74FDCD782132}"/>
              </a:ext>
            </a:extLst>
          </p:cNvPr>
          <p:cNvSpPr/>
          <p:nvPr/>
        </p:nvSpPr>
        <p:spPr>
          <a:xfrm>
            <a:off x="386577" y="2269713"/>
            <a:ext cx="2059258" cy="4337547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xmlns="" id="{337F781C-DC1B-0C6C-6FC9-D556840BFDCD}"/>
              </a:ext>
            </a:extLst>
          </p:cNvPr>
          <p:cNvSpPr/>
          <p:nvPr/>
        </p:nvSpPr>
        <p:spPr>
          <a:xfrm>
            <a:off x="2520178" y="2269714"/>
            <a:ext cx="2527614" cy="4337546"/>
          </a:xfrm>
          <a:prstGeom prst="roundRect">
            <a:avLst>
              <a:gd name="adj" fmla="val 1153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xmlns="" id="{6AE1CBD3-7EE8-EDB1-211F-63CB82334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910577" y="2397281"/>
            <a:ext cx="431179" cy="360000"/>
          </a:xfrm>
          <a:prstGeom prst="rect">
            <a:avLst/>
          </a:prstGeom>
        </p:spPr>
      </p:pic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xmlns="" id="{3EB81144-74B3-A3ED-2E67-D01C2E3D9989}"/>
              </a:ext>
            </a:extLst>
          </p:cNvPr>
          <p:cNvSpPr/>
          <p:nvPr/>
        </p:nvSpPr>
        <p:spPr>
          <a:xfrm>
            <a:off x="5151863" y="2269713"/>
            <a:ext cx="2217553" cy="4337547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94730B4-A050-E830-ECD6-BBBF7E2E97D9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F28E1C5E-2F00-951F-A7E4-795E2E7F77CE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rgbClr val="FBFB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>
              <a:solidFill>
                <a:srgbClr val="FBFBFB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Портфель со сплошной заливкой">
            <a:extLst>
              <a:ext uri="{FF2B5EF4-FFF2-40B4-BE49-F238E27FC236}">
                <a16:creationId xmlns:a16="http://schemas.microsoft.com/office/drawing/2014/main" xmlns="" id="{70EFE74E-CFED-EF9E-4E2B-C173DB5DF3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580976" y="2397281"/>
            <a:ext cx="360000" cy="360000"/>
          </a:xfrm>
          <a:prstGeom prst="rect">
            <a:avLst/>
          </a:prstGeom>
        </p:spPr>
      </p:pic>
      <p:pic>
        <p:nvPicPr>
          <p:cNvPr id="12" name="Рисунок 11" descr="Приблизить со сплошной заливкой">
            <a:extLst>
              <a:ext uri="{FF2B5EF4-FFF2-40B4-BE49-F238E27FC236}">
                <a16:creationId xmlns:a16="http://schemas.microsoft.com/office/drawing/2014/main" xmlns="" id="{0D92D59F-443B-6676-F177-A93701E6C8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902986" y="2397281"/>
            <a:ext cx="360000" cy="360000"/>
          </a:xfrm>
          <a:prstGeom prst="rect">
            <a:avLst/>
          </a:prstGeom>
        </p:spPr>
      </p:pic>
      <p:pic>
        <p:nvPicPr>
          <p:cNvPr id="13" name="Рисунок 12" descr="Растение со сплошной заливкой">
            <a:extLst>
              <a:ext uri="{FF2B5EF4-FFF2-40B4-BE49-F238E27FC236}">
                <a16:creationId xmlns:a16="http://schemas.microsoft.com/office/drawing/2014/main" xmlns="" id="{04654EEF-3B11-AE1B-E554-88FA80EF1D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224995" y="2397281"/>
            <a:ext cx="360000" cy="36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D46129F-8145-0BA3-6ADE-B0F0649B9EA3}"/>
              </a:ext>
            </a:extLst>
          </p:cNvPr>
          <p:cNvSpPr txBox="1"/>
          <p:nvPr/>
        </p:nvSpPr>
        <p:spPr>
          <a:xfrm>
            <a:off x="627017" y="2973658"/>
            <a:ext cx="1714739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троительство современной школы искусств гп Северо-Енисейский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культурно-досугового центра в п. Брянка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скейт-парка в гп Северо-Енисейский</a:t>
            </a:r>
            <a:endParaRPr lang="en-US" sz="900" b="1" spc="-20">
              <a:latin typeface="Arial" pitchFamily="34" charset="0"/>
              <a:cs typeface="Arial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latin typeface="Arial" pitchFamily="34" charset="0"/>
              <a:cs typeface="Arial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345CBD2-909E-A10E-31BD-6D04FACA9677}"/>
              </a:ext>
            </a:extLst>
          </p:cNvPr>
          <p:cNvSpPr txBox="1"/>
          <p:nvPr/>
        </p:nvSpPr>
        <p:spPr>
          <a:xfrm>
            <a:off x="2624254" y="2889210"/>
            <a:ext cx="2316722" cy="37394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Координационный Совет в области развития малого и среднего предпринимательства в Северо-Енисейском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округе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Совет предпринимателей Северо-Енисейского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округа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Совет по улучшению инвестиционного климата в Северо-Енисейском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округе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Инвестиционный уполномоченный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Комиссия по мониторингу и анализу социально-экономического состояния Северо-Енисейского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округа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/>
              <a:cs typeface="Arial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Центр содействия малому и среднему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предпринимательству «одно окно», оказывающий консультационную, методическую помощь предпринимателям в получении грантов, проработке проектов, поиске инвестиционных ниш и пр.</a:t>
            </a:r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36545CB-8A76-A6A7-72FB-255EE557C593}"/>
              </a:ext>
            </a:extLst>
          </p:cNvPr>
          <p:cNvSpPr txBox="1"/>
          <p:nvPr/>
        </p:nvSpPr>
        <p:spPr>
          <a:xfrm>
            <a:off x="5285679" y="2973658"/>
            <a:ext cx="1977307" cy="15234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4756A0"/>
              </a:buClr>
            </a:pP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строительных материалов</a:t>
            </a: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и переработка дикоросов</a:t>
            </a: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Открытие прачечной в гп Северо-Енисейский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Открытие химчистки в гп Северо-Енисейский</a:t>
            </a: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7DCC2DF-5EF1-D88D-3BB7-59FF7AF74F4E}"/>
              </a:ext>
            </a:extLst>
          </p:cNvPr>
          <p:cNvSpPr txBox="1"/>
          <p:nvPr/>
        </p:nvSpPr>
        <p:spPr>
          <a:xfrm>
            <a:off x="7620000" y="2973658"/>
            <a:ext cx="196499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мусоросжигательного комплекса на территории Северо-Енисейского округа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</a:t>
            </a:r>
            <a:r>
              <a:rPr lang="ru-RU" sz="900" b="1" spc="-2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спортивного туризма (спортивное ориентирование </a:t>
            </a:r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сплавы)</a:t>
            </a: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A88E441-07D1-91D7-7BFA-4D1DCB1665E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952894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56D0F4-A5B6-1C1E-A091-A3BC547775E4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65FF374-9DAD-11C5-A21A-6166FFF3142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ПРОРЫВНЫЕ ИНВЕСТИЦИОННЫЕ ИДЕИ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3A628E0-1FA8-8DF7-BCE7-711E71EE2DC8}"/>
              </a:ext>
            </a:extLst>
          </p:cNvPr>
          <p:cNvSpPr/>
          <p:nvPr/>
        </p:nvSpPr>
        <p:spPr>
          <a:xfrm>
            <a:off x="627017" y="163628"/>
            <a:ext cx="1430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идеи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D560722E-0E41-32C5-464B-42B383BE0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xmlns="" id="{E8AC4634-C891-5BA3-4F18-69226FC76CB0}"/>
              </a:ext>
            </a:extLst>
          </p:cNvPr>
          <p:cNvSpPr/>
          <p:nvPr/>
        </p:nvSpPr>
        <p:spPr>
          <a:xfrm>
            <a:off x="2485189" y="2278441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СЕВЕРО-ЕНИСЕЙСКИЙ МУНИЦИПАЛЬНЫЙ </a:t>
            </a: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:a16="http://schemas.microsoft.com/office/drawing/2014/main" xmlns="" id="{2F469805-2E86-C98A-D7D7-FE25AC6EFEE1}"/>
              </a:ext>
            </a:extLst>
          </p:cNvPr>
          <p:cNvSpPr/>
          <p:nvPr/>
        </p:nvSpPr>
        <p:spPr>
          <a:xfrm>
            <a:off x="627017" y="1401546"/>
            <a:ext cx="1709998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4" name="Скругленный прямоугольник 123">
            <a:extLst>
              <a:ext uri="{FF2B5EF4-FFF2-40B4-BE49-F238E27FC236}">
                <a16:creationId xmlns:a16="http://schemas.microsoft.com/office/drawing/2014/main" xmlns="" id="{1D6FB60F-0ADC-31D8-AF21-50DB4A871927}"/>
              </a:ext>
            </a:extLst>
          </p:cNvPr>
          <p:cNvSpPr/>
          <p:nvPr/>
        </p:nvSpPr>
        <p:spPr>
          <a:xfrm>
            <a:off x="2485190" y="1395498"/>
            <a:ext cx="1709998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ПОТЕНЦИАЛЬНЫЙ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ИНВЕСТОР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xmlns="" id="{D25CF176-A231-C630-A7BD-E728AA3445B1}"/>
              </a:ext>
            </a:extLst>
          </p:cNvPr>
          <p:cNvSpPr/>
          <p:nvPr/>
        </p:nvSpPr>
        <p:spPr>
          <a:xfrm>
            <a:off x="4343385" y="1398522"/>
            <a:ext cx="1709998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ПОТЕНЦИАЛЬНЫЕ ПАРТНЁРЫ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xmlns="" id="{A91ABEED-895F-4B25-C780-6C0D12F4DC5A}"/>
              </a:ext>
            </a:extLst>
          </p:cNvPr>
          <p:cNvSpPr/>
          <p:nvPr/>
        </p:nvSpPr>
        <p:spPr>
          <a:xfrm>
            <a:off x="6201569" y="1392474"/>
            <a:ext cx="1709998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ИСТОЧНИК, ТЕХНОЛОГИИ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xmlns="" id="{B8E0A112-FCD6-AFEE-D5C6-E0C8ADA75C2D}"/>
              </a:ext>
            </a:extLst>
          </p:cNvPr>
          <p:cNvSpPr/>
          <p:nvPr/>
        </p:nvSpPr>
        <p:spPr>
          <a:xfrm>
            <a:off x="8059753" y="1392473"/>
            <a:ext cx="1709998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ПРОГРАММЫ ПОДДЕРЖКИ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0" name="Скругленный прямоугольник 1059">
            <a:extLst>
              <a:ext uri="{FF2B5EF4-FFF2-40B4-BE49-F238E27FC236}">
                <a16:creationId xmlns:a16="http://schemas.microsoft.com/office/drawing/2014/main" xmlns="" id="{48DFEDCE-D77B-96B4-B701-E19AA8A8875F}"/>
              </a:ext>
            </a:extLst>
          </p:cNvPr>
          <p:cNvSpPr/>
          <p:nvPr/>
        </p:nvSpPr>
        <p:spPr>
          <a:xfrm>
            <a:off x="2485189" y="3105787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7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МУНИЦИПАЛЬНЫЙ ОКРУГ</a:t>
            </a:r>
            <a:endParaRPr lang="x-none" sz="7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2" name="Скругленный прямоугольник 1061">
            <a:extLst>
              <a:ext uri="{FF2B5EF4-FFF2-40B4-BE49-F238E27FC236}">
                <a16:creationId xmlns:a16="http://schemas.microsoft.com/office/drawing/2014/main" xmlns="" id="{CCBC5074-24AC-C263-A59B-607D7E1E4169}"/>
              </a:ext>
            </a:extLst>
          </p:cNvPr>
          <p:cNvSpPr/>
          <p:nvPr/>
        </p:nvSpPr>
        <p:spPr>
          <a:xfrm>
            <a:off x="2485189" y="3933133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7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МУНИЦИПАЛЬНЫЙ ОКРУГ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3" name="Скругленный прямоугольник 1062">
            <a:extLst>
              <a:ext uri="{FF2B5EF4-FFF2-40B4-BE49-F238E27FC236}">
                <a16:creationId xmlns:a16="http://schemas.microsoft.com/office/drawing/2014/main" xmlns="" id="{CB3B74B1-02E1-B140-B8EB-35E44FC72F52}"/>
              </a:ext>
            </a:extLst>
          </p:cNvPr>
          <p:cNvSpPr/>
          <p:nvPr/>
        </p:nvSpPr>
        <p:spPr>
          <a:xfrm>
            <a:off x="2485189" y="4760479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7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МУНИЦИПАЛЬНЫЙ ОКРУГ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4" name="Скругленный прямоугольник 1063">
            <a:extLst>
              <a:ext uri="{FF2B5EF4-FFF2-40B4-BE49-F238E27FC236}">
                <a16:creationId xmlns:a16="http://schemas.microsoft.com/office/drawing/2014/main" xmlns="" id="{A046A4FB-FF21-3D24-DEB8-4A2C4E2424AF}"/>
              </a:ext>
            </a:extLst>
          </p:cNvPr>
          <p:cNvSpPr/>
          <p:nvPr/>
        </p:nvSpPr>
        <p:spPr>
          <a:xfrm>
            <a:off x="2485189" y="5587823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7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МУНИЦИПАЛЬНЫЙ ОКРУГ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" name="Скругленный прямоугольник 1064">
            <a:extLst>
              <a:ext uri="{FF2B5EF4-FFF2-40B4-BE49-F238E27FC236}">
                <a16:creationId xmlns:a16="http://schemas.microsoft.com/office/drawing/2014/main" xmlns="" id="{CAF6A63F-3643-5C49-2AAB-B22C099F1C5E}"/>
              </a:ext>
            </a:extLst>
          </p:cNvPr>
          <p:cNvSpPr/>
          <p:nvPr/>
        </p:nvSpPr>
        <p:spPr>
          <a:xfrm>
            <a:off x="626999" y="2284489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СТРОИТЕЛЬСТВО СОВРЕМЕННОЙ ШКОЛЫ ИСКУССТВ, СКЕЙТ-ПАРКА в гп СЕВЕРО-ЕНИСЕЙСКИЙ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7" name="Скругленный прямоугольник 1066">
            <a:extLst>
              <a:ext uri="{FF2B5EF4-FFF2-40B4-BE49-F238E27FC236}">
                <a16:creationId xmlns:a16="http://schemas.microsoft.com/office/drawing/2014/main" xmlns="" id="{00047959-B51F-992A-6F71-7FECD72CE3ED}"/>
              </a:ext>
            </a:extLst>
          </p:cNvPr>
          <p:cNvSpPr/>
          <p:nvPr/>
        </p:nvSpPr>
        <p:spPr>
          <a:xfrm>
            <a:off x="626999" y="3111835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lvl="0">
              <a:buClr>
                <a:srgbClr val="4756A0"/>
              </a:buClr>
            </a:pPr>
            <a:r>
              <a:rPr lang="ru-RU" sz="700" b="1" spc="-20" smtClean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КУЛЬТУРНО-ДОСУГОВОГО  ЦЕНТРА В п. БРЯНКА СЕВЕРО-ЕНИСЕЙСКОГО ОКРУГА</a:t>
            </a:r>
            <a:endParaRPr lang="en-US" sz="700" b="1" spc="-20">
              <a:solidFill>
                <a:srgbClr val="4472C4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lvl="0">
              <a:defRPr/>
            </a:pPr>
            <a:r>
              <a:rPr lang="ru-RU" sz="7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kumimoji="0" lang="x-none" sz="700" b="1" i="0" strike="noStrike" kern="1200" cap="none" spc="0" normalizeH="0" baseline="0" noProof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68" name="Скругленный прямоугольник 1067">
            <a:extLst>
              <a:ext uri="{FF2B5EF4-FFF2-40B4-BE49-F238E27FC236}">
                <a16:creationId xmlns:a16="http://schemas.microsoft.com/office/drawing/2014/main" xmlns="" id="{74021D3F-0CB3-10C6-B455-8D29DA257261}"/>
              </a:ext>
            </a:extLst>
          </p:cNvPr>
          <p:cNvSpPr/>
          <p:nvPr/>
        </p:nvSpPr>
        <p:spPr>
          <a:xfrm>
            <a:off x="626999" y="3939181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lvl="0">
              <a:defRPr/>
            </a:pPr>
            <a:r>
              <a:rPr lang="ru-RU" sz="700" b="1" smtClean="0">
                <a:solidFill>
                  <a:srgbClr val="4472C4">
                    <a:lumMod val="75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ПРОИЗВОДСТВО СТРОИТЕЛЬНЫХ МАТЕРИАЛОВ</a:t>
            </a:r>
            <a:endParaRPr lang="x-none" sz="700" b="1">
              <a:solidFill>
                <a:srgbClr val="4472C4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9" name="Скругленный прямоугольник 1068">
            <a:extLst>
              <a:ext uri="{FF2B5EF4-FFF2-40B4-BE49-F238E27FC236}">
                <a16:creationId xmlns:a16="http://schemas.microsoft.com/office/drawing/2014/main" xmlns="" id="{33F9D213-3AE4-069D-C130-8CE546DAD6AA}"/>
              </a:ext>
            </a:extLst>
          </p:cNvPr>
          <p:cNvSpPr/>
          <p:nvPr/>
        </p:nvSpPr>
        <p:spPr>
          <a:xfrm>
            <a:off x="626999" y="4766527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lvl="0"/>
            <a:r>
              <a:rPr lang="ru-RU" sz="7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И </a:t>
            </a:r>
            <a:r>
              <a:rPr lang="ru-RU" sz="7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ПЕРЕРАБОТКА </a:t>
            </a:r>
            <a:r>
              <a:rPr lang="ru-RU" sz="7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ДИКОРОСОВ</a:t>
            </a:r>
            <a:endParaRPr lang="x-none" sz="700" b="1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0" name="Скругленный прямоугольник 1069">
            <a:extLst>
              <a:ext uri="{FF2B5EF4-FFF2-40B4-BE49-F238E27FC236}">
                <a16:creationId xmlns:a16="http://schemas.microsoft.com/office/drawing/2014/main" xmlns="" id="{4AB32954-5C91-9CB7-05A7-0C7541517590}"/>
              </a:ext>
            </a:extLst>
          </p:cNvPr>
          <p:cNvSpPr/>
          <p:nvPr/>
        </p:nvSpPr>
        <p:spPr>
          <a:xfrm>
            <a:off x="626999" y="5593871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ПРАЧЕЧНОЙ И ХИМЧИСТКИ в гп СЕВЕРО-ЕНИСЕЙСКИЙ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71" name="Скругленный прямоугольник 1070">
            <a:extLst>
              <a:ext uri="{FF2B5EF4-FFF2-40B4-BE49-F238E27FC236}">
                <a16:creationId xmlns:a16="http://schemas.microsoft.com/office/drawing/2014/main" xmlns="" id="{BA99129D-7697-E71C-BAC4-7B68C555355F}"/>
              </a:ext>
            </a:extLst>
          </p:cNvPr>
          <p:cNvSpPr/>
          <p:nvPr/>
        </p:nvSpPr>
        <p:spPr>
          <a:xfrm>
            <a:off x="6201552" y="2275416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074" name="Скругленный прямоугольник 1073">
            <a:extLst>
              <a:ext uri="{FF2B5EF4-FFF2-40B4-BE49-F238E27FC236}">
                <a16:creationId xmlns:a16="http://schemas.microsoft.com/office/drawing/2014/main" xmlns="" id="{25AEDCF0-0BA8-A4FA-51BB-E700037FDCC0}"/>
              </a:ext>
            </a:extLst>
          </p:cNvPr>
          <p:cNvSpPr/>
          <p:nvPr/>
        </p:nvSpPr>
        <p:spPr>
          <a:xfrm>
            <a:off x="6201552" y="3102762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075" name="Скругленный прямоугольник 1074">
            <a:extLst>
              <a:ext uri="{FF2B5EF4-FFF2-40B4-BE49-F238E27FC236}">
                <a16:creationId xmlns:a16="http://schemas.microsoft.com/office/drawing/2014/main" xmlns="" id="{9891EB1A-BAAB-40AD-1800-B47016F871FB}"/>
              </a:ext>
            </a:extLst>
          </p:cNvPr>
          <p:cNvSpPr/>
          <p:nvPr/>
        </p:nvSpPr>
        <p:spPr>
          <a:xfrm>
            <a:off x="6201552" y="3930108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076" name="Скругленный прямоугольник 1075">
            <a:extLst>
              <a:ext uri="{FF2B5EF4-FFF2-40B4-BE49-F238E27FC236}">
                <a16:creationId xmlns:a16="http://schemas.microsoft.com/office/drawing/2014/main" xmlns="" id="{8EC793BA-0796-6BDC-2F63-C21675756FCF}"/>
              </a:ext>
            </a:extLst>
          </p:cNvPr>
          <p:cNvSpPr/>
          <p:nvPr/>
        </p:nvSpPr>
        <p:spPr>
          <a:xfrm>
            <a:off x="6201552" y="4757454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077" name="Скругленный прямоугольник 1076">
            <a:extLst>
              <a:ext uri="{FF2B5EF4-FFF2-40B4-BE49-F238E27FC236}">
                <a16:creationId xmlns:a16="http://schemas.microsoft.com/office/drawing/2014/main" xmlns="" id="{59DFADE9-9D5D-08DB-E22E-F9F7B488238D}"/>
              </a:ext>
            </a:extLst>
          </p:cNvPr>
          <p:cNvSpPr/>
          <p:nvPr/>
        </p:nvSpPr>
        <p:spPr>
          <a:xfrm>
            <a:off x="6201552" y="5584798"/>
            <a:ext cx="1710000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082" name="Скругленный прямоугольник 1081">
            <a:extLst>
              <a:ext uri="{FF2B5EF4-FFF2-40B4-BE49-F238E27FC236}">
                <a16:creationId xmlns:a16="http://schemas.microsoft.com/office/drawing/2014/main" xmlns="" id="{91621C0B-B4FE-D093-2088-9EAA08C37289}"/>
              </a:ext>
            </a:extLst>
          </p:cNvPr>
          <p:cNvSpPr/>
          <p:nvPr/>
        </p:nvSpPr>
        <p:spPr>
          <a:xfrm>
            <a:off x="4343362" y="5590846"/>
            <a:ext cx="1709997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084" name="Скругленный прямоугольник 1083">
            <a:extLst>
              <a:ext uri="{FF2B5EF4-FFF2-40B4-BE49-F238E27FC236}">
                <a16:creationId xmlns:a16="http://schemas.microsoft.com/office/drawing/2014/main" xmlns="" id="{9DBEF0F3-1DBE-69FE-01D5-B857A72CB501}"/>
              </a:ext>
            </a:extLst>
          </p:cNvPr>
          <p:cNvSpPr/>
          <p:nvPr/>
        </p:nvSpPr>
        <p:spPr>
          <a:xfrm>
            <a:off x="8059725" y="2275416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МЕРЫ ПОДДЕРЖКИ </a:t>
            </a:r>
            <a:r>
              <a:rPr kumimoji="0" lang="ru-RU" sz="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финансовая</a:t>
            </a:r>
            <a:r>
              <a:rPr kumimoji="0" lang="ru-RU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консультационная и информационная поддержка</a:t>
            </a:r>
            <a:endParaRPr kumimoji="0" lang="x-none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85" name="Скругленный прямоугольник 1084">
            <a:extLst>
              <a:ext uri="{FF2B5EF4-FFF2-40B4-BE49-F238E27FC236}">
                <a16:creationId xmlns:a16="http://schemas.microsoft.com/office/drawing/2014/main" xmlns="" id="{555D7646-A082-AD4A-070A-04026B196827}"/>
              </a:ext>
            </a:extLst>
          </p:cNvPr>
          <p:cNvSpPr/>
          <p:nvPr/>
        </p:nvSpPr>
        <p:spPr>
          <a:xfrm>
            <a:off x="8059725" y="3102762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МЕРЫ ПОДДЕРЖКИ </a:t>
            </a:r>
            <a:r>
              <a:rPr kumimoji="0" lang="ru-RU" sz="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финансовая</a:t>
            </a:r>
            <a:r>
              <a:rPr kumimoji="0" lang="ru-RU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консультационная и информационная поддержка</a:t>
            </a:r>
            <a:endParaRPr kumimoji="0" lang="x-none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6" name="Скругленный прямоугольник 1085">
            <a:extLst>
              <a:ext uri="{FF2B5EF4-FFF2-40B4-BE49-F238E27FC236}">
                <a16:creationId xmlns:a16="http://schemas.microsoft.com/office/drawing/2014/main" xmlns="" id="{A74B8606-8ECD-145D-C623-0852E19DDABA}"/>
              </a:ext>
            </a:extLst>
          </p:cNvPr>
          <p:cNvSpPr/>
          <p:nvPr/>
        </p:nvSpPr>
        <p:spPr>
          <a:xfrm>
            <a:off x="8059725" y="3930108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МЕРЫ ПОДДЕРЖКИ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МСП</a:t>
            </a:r>
            <a:endParaRPr kumimoji="0" lang="ru-RU" sz="7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консультационная </a:t>
            </a:r>
            <a:r>
              <a:rPr kumimoji="0" lang="ru-RU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информационная поддержка</a:t>
            </a:r>
            <a:endParaRPr kumimoji="0" lang="x-none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7" name="Скругленный прямоугольник 1086">
            <a:extLst>
              <a:ext uri="{FF2B5EF4-FFF2-40B4-BE49-F238E27FC236}">
                <a16:creationId xmlns:a16="http://schemas.microsoft.com/office/drawing/2014/main" xmlns="" id="{78445F4D-2E2C-53A5-7110-A096D5B4A0C9}"/>
              </a:ext>
            </a:extLst>
          </p:cNvPr>
          <p:cNvSpPr/>
          <p:nvPr/>
        </p:nvSpPr>
        <p:spPr>
          <a:xfrm>
            <a:off x="8059725" y="4757454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7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ПОДДЕРЖКИ МСП</a:t>
            </a:r>
            <a:endParaRPr lang="ru-RU" sz="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defRPr/>
            </a:pPr>
            <a:r>
              <a:rPr lang="ru-RU" sz="7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консультационная </a:t>
            </a:r>
            <a:r>
              <a:rPr lang="ru-RU" sz="7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информационная поддержка</a:t>
            </a:r>
            <a:endParaRPr lang="x-none" sz="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8" name="Скругленный прямоугольник 1087">
            <a:extLst>
              <a:ext uri="{FF2B5EF4-FFF2-40B4-BE49-F238E27FC236}">
                <a16:creationId xmlns:a16="http://schemas.microsoft.com/office/drawing/2014/main" xmlns="" id="{EA052C1D-A2EA-49DB-1190-3009A50701CA}"/>
              </a:ext>
            </a:extLst>
          </p:cNvPr>
          <p:cNvSpPr/>
          <p:nvPr/>
        </p:nvSpPr>
        <p:spPr>
          <a:xfrm>
            <a:off x="8059725" y="5584798"/>
            <a:ext cx="1710000" cy="720000"/>
          </a:xfrm>
          <a:prstGeom prst="roundRect">
            <a:avLst>
              <a:gd name="adj" fmla="val 3557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МЕРЫ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ПОДДЕРЖКИ МСП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консультационная </a:t>
            </a:r>
            <a:r>
              <a:rPr kumimoji="0" lang="ru-RU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информационная поддержка</a:t>
            </a:r>
            <a:endParaRPr kumimoji="0" lang="x-none" sz="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3120338-130B-3E89-BA59-D0A672AB014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E8AC4634-C891-5BA3-4F18-69226FC76CB0}"/>
              </a:ext>
            </a:extLst>
          </p:cNvPr>
          <p:cNvSpPr/>
          <p:nvPr/>
        </p:nvSpPr>
        <p:spPr>
          <a:xfrm>
            <a:off x="4343384" y="2284489"/>
            <a:ext cx="1709977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ОТДЕЛ КУЛЬТУРЫ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xmlns="" id="{48DFEDCE-D77B-96B4-B701-E19AA8A8875F}"/>
              </a:ext>
            </a:extLst>
          </p:cNvPr>
          <p:cNvSpPr/>
          <p:nvPr/>
        </p:nvSpPr>
        <p:spPr>
          <a:xfrm>
            <a:off x="4343361" y="3111835"/>
            <a:ext cx="1709999" cy="710927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CCBC5074-24AC-C263-A59B-607D7E1E4169}"/>
              </a:ext>
            </a:extLst>
          </p:cNvPr>
          <p:cNvSpPr/>
          <p:nvPr/>
        </p:nvSpPr>
        <p:spPr>
          <a:xfrm>
            <a:off x="4343361" y="3933133"/>
            <a:ext cx="1709998" cy="716975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МАЛОГО И СРЕДНЕГО БИЗНЕСА</a:t>
            </a:r>
            <a:endParaRPr lang="x-none" sz="700" b="1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defRPr/>
            </a:pP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CB3B74B1-02E1-B140-B8EB-35E44FC72F52}"/>
              </a:ext>
            </a:extLst>
          </p:cNvPr>
          <p:cNvSpPr/>
          <p:nvPr/>
        </p:nvSpPr>
        <p:spPr>
          <a:xfrm>
            <a:off x="4343361" y="4766527"/>
            <a:ext cx="1710022" cy="720000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xmlns="" id="{CB3B74B1-02E1-B140-B8EB-35E44FC72F52}"/>
              </a:ext>
            </a:extLst>
          </p:cNvPr>
          <p:cNvSpPr/>
          <p:nvPr/>
        </p:nvSpPr>
        <p:spPr>
          <a:xfrm>
            <a:off x="4343361" y="5584798"/>
            <a:ext cx="1710022" cy="719999"/>
          </a:xfrm>
          <a:prstGeom prst="roundRect">
            <a:avLst>
              <a:gd name="adj" fmla="val 35572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МАЛОГО И СРЕДНЕГО БИЗНЕСА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19961" y="4875547"/>
            <a:ext cx="139018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ПРЕДПРИЯТИЯ МАЛОГО И СРЕДНЕГО БИЗНЕСА</a:t>
            </a:r>
            <a:endParaRPr lang="x-none" sz="7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4687" y="3328973"/>
            <a:ext cx="1257303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ОТДЕЛ </a:t>
            </a:r>
            <a:r>
              <a:rPr lang="ru-RU" sz="7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1327" y="2349190"/>
            <a:ext cx="13901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Северо-Енисейского муниципального округа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10800000" flipV="1">
            <a:off x="6415668" y="3190586"/>
            <a:ext cx="139018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Северо-Енисейского муниципального округа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 rot="10800000" flipV="1">
            <a:off x="6415667" y="4953737"/>
            <a:ext cx="13901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</a:t>
            </a:r>
          </a:p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округ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6415669" y="4066476"/>
            <a:ext cx="1315842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/>
            </a:pPr>
            <a:endParaRPr lang="ru-RU" sz="700" b="1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</a:t>
            </a:r>
          </a:p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муниципальный округ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0800000" flipV="1">
            <a:off x="6482574" y="5789247"/>
            <a:ext cx="12489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7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муниципальный округ</a:t>
            </a:r>
            <a:endParaRPr lang="x-none" sz="7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9974951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9EE9BF0B-A955-72BD-BF57-41E9CFEF29D7}"/>
              </a:ext>
            </a:extLst>
          </p:cNvPr>
          <p:cNvSpPr/>
          <p:nvPr/>
        </p:nvSpPr>
        <p:spPr>
          <a:xfrm>
            <a:off x="627016" y="5010616"/>
            <a:ext cx="5045168" cy="823704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</a:t>
            </a:r>
            <a:r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можно </a:t>
            </a:r>
            <a:r>
              <a:rPr kumimoji="0" lang="ru-RU" sz="800" b="0" i="0" u="none" strike="noStrike" kern="1200" cap="none" spc="0" normalizeH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</a:t>
            </a:r>
            <a:r>
              <a:rPr lang="ru-RU" sz="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официальном сайте Северо-Енисейского </a:t>
            </a:r>
            <a:r>
              <a:rPr lang="ru-RU" sz="8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 </a:t>
            </a:r>
            <a:r>
              <a:rPr lang="ru-RU" sz="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информационно-телекоммуникационной сети Интернет</a:t>
            </a:r>
          </a:p>
        </p:txBody>
      </p:sp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53270" y="3824239"/>
            <a:ext cx="360000" cy="360000"/>
          </a:xfrm>
          <a:prstGeom prst="rect">
            <a:avLst/>
          </a:prstGeom>
        </p:spPr>
      </p:pic>
      <p:pic>
        <p:nvPicPr>
          <p:cNvPr id="176" name="Рисунок 175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3E68B0A0-4742-F882-8E9C-7A80A16BF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9313" y="3327380"/>
            <a:ext cx="360000" cy="360000"/>
          </a:xfrm>
          <a:prstGeom prst="rect">
            <a:avLst/>
          </a:prstGeom>
        </p:spPr>
      </p:pic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795705" y="875636"/>
            <a:ext cx="3956396" cy="5420640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СВОБОДНЫЕ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627015" y="1401547"/>
            <a:ext cx="5045169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70BCAE04-B8CB-BA7A-9570-46EBF00DFEB3}"/>
              </a:ext>
            </a:extLst>
          </p:cNvPr>
          <p:cNvSpPr txBox="1"/>
          <p:nvPr/>
        </p:nvSpPr>
        <p:spPr>
          <a:xfrm>
            <a:off x="8358876" y="5571668"/>
            <a:ext cx="12460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</a:t>
            </a:r>
          </a:p>
          <a:p>
            <a:r>
              <a:rPr lang="ru-RU" sz="700" b="1" spc="-3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электроснабжения</a:t>
            </a:r>
          </a:p>
        </p:txBody>
      </p:sp>
      <p:pic>
        <p:nvPicPr>
          <p:cNvPr id="25" name="Рисунок 24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052694" y="5568490"/>
            <a:ext cx="338003" cy="184841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xmlns="" id="{ED5127D8-F80B-2E74-96D7-6C60603119FC}"/>
              </a:ext>
            </a:extLst>
          </p:cNvPr>
          <p:cNvSpPr/>
          <p:nvPr/>
        </p:nvSpPr>
        <p:spPr>
          <a:xfrm>
            <a:off x="621668" y="2760771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2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ПЛОЩАДКИ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xmlns="" id="{232EBB5B-D463-93FE-88A2-B246377A86B1}"/>
              </a:ext>
            </a:extLst>
          </p:cNvPr>
          <p:cNvCxnSpPr/>
          <p:nvPr/>
        </p:nvCxnSpPr>
        <p:spPr>
          <a:xfrm flipH="1">
            <a:off x="3270704" y="1600649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xmlns="" id="{6654FC60-0AEC-4D72-3067-D5804B890430}"/>
              </a:ext>
            </a:extLst>
          </p:cNvPr>
          <p:cNvSpPr txBox="1"/>
          <p:nvPr/>
        </p:nvSpPr>
        <p:spPr>
          <a:xfrm>
            <a:off x="1168749" y="3338103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97,45</a:t>
            </a:r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горячая вода (м3)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48F919B7-90B8-C9E2-4B26-E6EE9FAC0F10}"/>
              </a:ext>
            </a:extLst>
          </p:cNvPr>
          <p:cNvSpPr txBox="1"/>
          <p:nvPr/>
        </p:nvSpPr>
        <p:spPr>
          <a:xfrm>
            <a:off x="1168749" y="3827655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97,45 </a:t>
            </a:r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90DEA080-6B2C-362A-231A-C9436F916D74}"/>
              </a:ext>
            </a:extLst>
          </p:cNvPr>
          <p:cNvSpPr txBox="1"/>
          <p:nvPr/>
        </p:nvSpPr>
        <p:spPr>
          <a:xfrm>
            <a:off x="1164855" y="4323130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95,05 </a:t>
            </a:r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водоотведение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2C4EF67B-79D6-EF4B-9677-0966A8E74B66}"/>
              </a:ext>
            </a:extLst>
          </p:cNvPr>
          <p:cNvSpPr txBox="1"/>
          <p:nvPr/>
        </p:nvSpPr>
        <p:spPr>
          <a:xfrm>
            <a:off x="3561826" y="3338103"/>
            <a:ext cx="185023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2,84 </a:t>
            </a:r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xmlns="" id="{AED396BB-12B2-75E3-FB8C-029EA35F4927}"/>
              </a:ext>
            </a:extLst>
          </p:cNvPr>
          <p:cNvSpPr txBox="1"/>
          <p:nvPr/>
        </p:nvSpPr>
        <p:spPr>
          <a:xfrm>
            <a:off x="3557932" y="3824239"/>
            <a:ext cx="185412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5 050,32руб</a:t>
            </a:r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 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(руб./Гкал.)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xmlns="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53270" y="5122127"/>
            <a:ext cx="360000" cy="601855"/>
          </a:xfrm>
          <a:prstGeom prst="rect">
            <a:avLst/>
          </a:prstGeom>
        </p:spPr>
      </p:pic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138496" y="3338103"/>
            <a:ext cx="360000" cy="338554"/>
          </a:xfrm>
          <a:prstGeom prst="rect">
            <a:avLst/>
          </a:prstGeom>
        </p:spPr>
      </p:pic>
      <p:pic>
        <p:nvPicPr>
          <p:cNvPr id="179" name="Рисунок 178" descr="Пожарный гидрант со сплошной заливкой">
            <a:extLst>
              <a:ext uri="{FF2B5EF4-FFF2-40B4-BE49-F238E27FC236}">
                <a16:creationId xmlns:a16="http://schemas.microsoft.com/office/drawing/2014/main" xmlns="" id="{26CFD593-1555-3116-29C0-D51F46C064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53270" y="4322442"/>
            <a:ext cx="360000" cy="360000"/>
          </a:xfrm>
          <a:prstGeom prst="rect">
            <a:avLst/>
          </a:prstGeom>
        </p:spPr>
      </p:pic>
      <p:pic>
        <p:nvPicPr>
          <p:cNvPr id="185" name="Рисунок 184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136172" y="3827656"/>
            <a:ext cx="360000" cy="3385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573855-2890-5E85-14C0-7DA28851F63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8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813450" y="887230"/>
            <a:ext cx="3956396" cy="465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Рисунок 70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flipH="1">
            <a:off x="7922165" y="2144056"/>
            <a:ext cx="222904" cy="182832"/>
          </a:xfrm>
          <a:prstGeom prst="rect">
            <a:avLst/>
          </a:prstGeom>
        </p:spPr>
      </p:pic>
      <p:pic>
        <p:nvPicPr>
          <p:cNvPr id="38" name="Рисунок 37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3E68B0A0-4742-F882-8E9C-7A80A16BF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063629" y="5834319"/>
            <a:ext cx="360000" cy="36000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0BCAE04-B8CB-BA7A-9570-46EBF00DFEB3}"/>
              </a:ext>
            </a:extLst>
          </p:cNvPr>
          <p:cNvSpPr txBox="1"/>
          <p:nvPr/>
        </p:nvSpPr>
        <p:spPr>
          <a:xfrm>
            <a:off x="8511277" y="5939511"/>
            <a:ext cx="93752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</a:t>
            </a:r>
            <a:r>
              <a:rPr lang="ru-RU" sz="700" b="1" spc="-3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водоснабжения</a:t>
            </a:r>
            <a:endParaRPr lang="ru-RU" sz="700" b="1" spc="-3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Рисунок 39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6133171" y="5571669"/>
            <a:ext cx="421633" cy="30462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70BCAE04-B8CB-BA7A-9570-46EBF00DFEB3}"/>
              </a:ext>
            </a:extLst>
          </p:cNvPr>
          <p:cNvSpPr txBox="1"/>
          <p:nvPr/>
        </p:nvSpPr>
        <p:spPr>
          <a:xfrm>
            <a:off x="6608956" y="5660910"/>
            <a:ext cx="131321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</a:t>
            </a:r>
          </a:p>
          <a:p>
            <a:r>
              <a:rPr lang="ru-RU" sz="700" b="1" spc="-3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теплоснабжения</a:t>
            </a:r>
            <a:endParaRPr lang="ru-RU" sz="700" b="1" spc="-3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Рисунок 41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8052695" y="1401547"/>
            <a:ext cx="190936" cy="187299"/>
          </a:xfrm>
          <a:prstGeom prst="rect">
            <a:avLst/>
          </a:prstGeom>
        </p:spPr>
      </p:pic>
      <p:pic>
        <p:nvPicPr>
          <p:cNvPr id="43" name="Рисунок 42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8063630" y="2456368"/>
            <a:ext cx="180000" cy="199102"/>
          </a:xfrm>
          <a:prstGeom prst="rect">
            <a:avLst/>
          </a:prstGeom>
        </p:spPr>
      </p:pic>
      <p:pic>
        <p:nvPicPr>
          <p:cNvPr id="44" name="Рисунок 43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121933" y="2553135"/>
            <a:ext cx="190936" cy="187299"/>
          </a:xfrm>
          <a:prstGeom prst="rect">
            <a:avLst/>
          </a:prstGeom>
        </p:spPr>
      </p:pic>
      <p:pic>
        <p:nvPicPr>
          <p:cNvPr id="46" name="Рисунок 45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7791648" y="2815535"/>
            <a:ext cx="153250" cy="187299"/>
          </a:xfrm>
          <a:prstGeom prst="rect">
            <a:avLst/>
          </a:prstGeom>
        </p:spPr>
      </p:pic>
      <p:pic>
        <p:nvPicPr>
          <p:cNvPr id="47" name="Рисунок 46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8282251" y="3117217"/>
            <a:ext cx="153250" cy="187299"/>
          </a:xfrm>
          <a:prstGeom prst="rect">
            <a:avLst/>
          </a:prstGeom>
        </p:spPr>
      </p:pic>
      <p:pic>
        <p:nvPicPr>
          <p:cNvPr id="48" name="Рисунок 47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8145070" y="4305108"/>
            <a:ext cx="153250" cy="187299"/>
          </a:xfrm>
          <a:prstGeom prst="rect">
            <a:avLst/>
          </a:prstGeom>
        </p:spPr>
      </p:pic>
      <p:pic>
        <p:nvPicPr>
          <p:cNvPr id="49" name="Рисунок 48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3E68B0A0-4742-F882-8E9C-7A80A16BF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24"/>
              </a:ext>
            </a:extLst>
          </a:blip>
          <a:stretch>
            <a:fillRect/>
          </a:stretch>
        </p:blipFill>
        <p:spPr>
          <a:xfrm>
            <a:off x="8243630" y="2144056"/>
            <a:ext cx="192791" cy="246823"/>
          </a:xfrm>
          <a:prstGeom prst="rect">
            <a:avLst/>
          </a:prstGeom>
        </p:spPr>
      </p:pic>
      <p:pic>
        <p:nvPicPr>
          <p:cNvPr id="50" name="Рисунок 49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 flipH="1">
            <a:off x="7944045" y="2805800"/>
            <a:ext cx="204117" cy="197033"/>
          </a:xfrm>
          <a:prstGeom prst="rect">
            <a:avLst/>
          </a:prstGeom>
        </p:spPr>
      </p:pic>
      <p:pic>
        <p:nvPicPr>
          <p:cNvPr id="52" name="Рисунок 51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3E68B0A0-4742-F882-8E9C-7A80A16BF3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6981028" y="2332956"/>
            <a:ext cx="192791" cy="246823"/>
          </a:xfrm>
          <a:prstGeom prst="rect">
            <a:avLst/>
          </a:prstGeom>
        </p:spPr>
      </p:pic>
      <p:pic>
        <p:nvPicPr>
          <p:cNvPr id="53" name="Рисунок 52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 flipH="1">
            <a:off x="7756821" y="1417817"/>
            <a:ext cx="222904" cy="182832"/>
          </a:xfrm>
          <a:prstGeom prst="rect">
            <a:avLst/>
          </a:prstGeom>
        </p:spPr>
      </p:pic>
      <p:pic>
        <p:nvPicPr>
          <p:cNvPr id="54" name="Рисунок 53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28"/>
              </a:ext>
            </a:extLst>
          </a:blip>
          <a:stretch>
            <a:fillRect/>
          </a:stretch>
        </p:blipFill>
        <p:spPr>
          <a:xfrm flipH="1">
            <a:off x="7136030" y="2176051"/>
            <a:ext cx="222904" cy="182832"/>
          </a:xfrm>
          <a:prstGeom prst="rect">
            <a:avLst/>
          </a:prstGeom>
        </p:spPr>
      </p:pic>
      <p:pic>
        <p:nvPicPr>
          <p:cNvPr id="55" name="Рисунок 54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 flipH="1">
            <a:off x="8399825" y="3087472"/>
            <a:ext cx="222904" cy="182832"/>
          </a:xfrm>
          <a:prstGeom prst="rect">
            <a:avLst/>
          </a:prstGeom>
        </p:spPr>
      </p:pic>
      <p:pic>
        <p:nvPicPr>
          <p:cNvPr id="56" name="Рисунок 55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30"/>
              </a:ext>
            </a:extLst>
          </a:blip>
          <a:stretch>
            <a:fillRect/>
          </a:stretch>
        </p:blipFill>
        <p:spPr>
          <a:xfrm flipH="1">
            <a:off x="8298320" y="4305108"/>
            <a:ext cx="222904" cy="182832"/>
          </a:xfrm>
          <a:prstGeom prst="rect">
            <a:avLst/>
          </a:prstGeom>
        </p:spPr>
      </p:pic>
      <p:pic>
        <p:nvPicPr>
          <p:cNvPr id="57" name="Рисунок 56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31"/>
              </a:ext>
            </a:extLst>
          </a:blip>
          <a:stretch>
            <a:fillRect/>
          </a:stretch>
        </p:blipFill>
        <p:spPr>
          <a:xfrm flipH="1">
            <a:off x="8176921" y="3422704"/>
            <a:ext cx="222904" cy="18283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8C2C973-5563-55D5-F202-5DA06EA91736}"/>
              </a:ext>
            </a:extLst>
          </p:cNvPr>
          <p:cNvSpPr txBox="1"/>
          <p:nvPr/>
        </p:nvSpPr>
        <p:spPr>
          <a:xfrm>
            <a:off x="3382537" y="1724207"/>
            <a:ext cx="213359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Новоерудинский</a:t>
            </a:r>
            <a:endParaRPr lang="ru-RU" sz="1100" b="1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Вангаш</a:t>
            </a:r>
            <a:endParaRPr lang="ru-RU" sz="11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Енашимо</a:t>
            </a:r>
            <a:endParaRPr lang="ru-RU" sz="11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8203132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FC70EFB-A1FF-D561-3A63-16A2697A6C6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B9D1D969-8F86-E80D-DECA-A11A5C6E5076}"/>
              </a:ext>
            </a:extLst>
          </p:cNvPr>
          <p:cNvSpPr/>
          <p:nvPr/>
        </p:nvSpPr>
        <p:spPr>
          <a:xfrm>
            <a:off x="627016" y="2027504"/>
            <a:ext cx="2195999" cy="742345"/>
          </a:xfrm>
          <a:prstGeom prst="roundRect">
            <a:avLst>
              <a:gd name="adj" fmla="val 32405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0C01CA-C287-89F8-7489-147F18CBED12}"/>
              </a:ext>
            </a:extLst>
          </p:cNvPr>
          <p:cNvSpPr txBox="1"/>
          <p:nvPr/>
        </p:nvSpPr>
        <p:spPr>
          <a:xfrm>
            <a:off x="627016" y="550177"/>
            <a:ext cx="916058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МУНИЦИПАЛЬНЫЙ ОКРУГ ПО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РАБОТЕ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ИНВЕСТОРАМИ И МЕХАНИЗМ РАБОТЬ</a:t>
            </a:r>
            <a:r>
              <a:rPr lang="en" sz="2400" b="1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 НИМИ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CCC73B85-D007-B69D-B706-5E327344A476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3357558C-0A85-0117-46FB-F329604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2"/>
            <a:ext cx="604416" cy="123110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FC460D8B-A2D5-EB35-FFCE-B53F28685B34}"/>
              </a:ext>
            </a:extLst>
          </p:cNvPr>
          <p:cNvSpPr/>
          <p:nvPr/>
        </p:nvSpPr>
        <p:spPr>
          <a:xfrm>
            <a:off x="2954593" y="2027505"/>
            <a:ext cx="3348000" cy="742345"/>
          </a:xfrm>
          <a:prstGeom prst="roundRect">
            <a:avLst>
              <a:gd name="adj" fmla="val 331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ЕСТЬ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5C391C53-720A-96BE-9A55-A777FD939A6A}"/>
              </a:ext>
            </a:extLst>
          </p:cNvPr>
          <p:cNvSpPr/>
          <p:nvPr/>
        </p:nvSpPr>
        <p:spPr>
          <a:xfrm>
            <a:off x="620407" y="3003394"/>
            <a:ext cx="2194814" cy="468351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ИНФОРМИРОВАНИЕ ИНВЕСТОРОВ            И ПРЕДПРИНИМАТЕЛЕИ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3263EEAE-FEDF-4B38-6170-68E3C9246E3B}"/>
              </a:ext>
            </a:extLst>
          </p:cNvPr>
          <p:cNvSpPr/>
          <p:nvPr/>
        </p:nvSpPr>
        <p:spPr>
          <a:xfrm>
            <a:off x="620406" y="3553522"/>
            <a:ext cx="2195999" cy="460917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РАСПРЕДЕЛЕНИЕ ПЛОЩАДОК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4C6DBF16-191C-434B-8D6E-FE514DDE4EBC}"/>
              </a:ext>
            </a:extLst>
          </p:cNvPr>
          <p:cNvSpPr/>
          <p:nvPr/>
        </p:nvSpPr>
        <p:spPr>
          <a:xfrm>
            <a:off x="620406" y="4304973"/>
            <a:ext cx="2195999" cy="24897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CFD6CE53-58D8-A966-7A1A-4AA928A9B291}"/>
              </a:ext>
            </a:extLst>
          </p:cNvPr>
          <p:cNvSpPr/>
          <p:nvPr/>
        </p:nvSpPr>
        <p:spPr>
          <a:xfrm>
            <a:off x="620406" y="5140683"/>
            <a:ext cx="2195999" cy="34970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РЕШЕНИЕ И УСКОРЕНИЕ РАССМОТРЕНИЯ АДМИНИСТРАТИВНЫХ ВОПРОСОВ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C4784D0C-C0E6-CDCD-9856-24BA243718F6}"/>
              </a:ext>
            </a:extLst>
          </p:cNvPr>
          <p:cNvSpPr/>
          <p:nvPr/>
        </p:nvSpPr>
        <p:spPr>
          <a:xfrm>
            <a:off x="620406" y="5579199"/>
            <a:ext cx="2195999" cy="154192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9D9224EF-80AA-1AB2-8E2B-866EBD1CB0E9}"/>
              </a:ext>
            </a:extLst>
          </p:cNvPr>
          <p:cNvSpPr/>
          <p:nvPr/>
        </p:nvSpPr>
        <p:spPr>
          <a:xfrm>
            <a:off x="620406" y="6096000"/>
            <a:ext cx="2195999" cy="230099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xmlns="" id="{B1E128B1-995E-EC41-5EB8-A39E158581E1}"/>
              </a:ext>
            </a:extLst>
          </p:cNvPr>
          <p:cNvSpPr/>
          <p:nvPr/>
        </p:nvSpPr>
        <p:spPr>
          <a:xfrm>
            <a:off x="6439596" y="2027505"/>
            <a:ext cx="3348000" cy="742345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ДОЛЖНО БЫТЬ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C2F7540E-092E-60C6-7571-A4EF5CD19B88}"/>
              </a:ext>
            </a:extLst>
          </p:cNvPr>
          <p:cNvSpPr/>
          <p:nvPr/>
        </p:nvSpPr>
        <p:spPr>
          <a:xfrm>
            <a:off x="2954593" y="3003394"/>
            <a:ext cx="3348000" cy="468352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округа,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коммуникация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предпринимателями (рассылки на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электронные почты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предпринимателей, звонки, ежегодные встречи)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B1A71364-7219-9B02-0F5E-032DE88FD20A}"/>
              </a:ext>
            </a:extLst>
          </p:cNvPr>
          <p:cNvSpPr/>
          <p:nvPr/>
        </p:nvSpPr>
        <p:spPr>
          <a:xfrm>
            <a:off x="2954593" y="3553522"/>
            <a:ext cx="3348000" cy="46091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всегда достаточно инвесторов для проведения тендерной процедуры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xmlns="" id="{90A026D4-720E-6A15-BA60-176A2D0864BE}"/>
              </a:ext>
            </a:extLst>
          </p:cNvPr>
          <p:cNvSpPr/>
          <p:nvPr/>
        </p:nvSpPr>
        <p:spPr>
          <a:xfrm>
            <a:off x="2954593" y="5140683"/>
            <a:ext cx="3348000" cy="34970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7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kumimoji="0" lang="ru-RU" sz="700" b="1" i="0" u="none" strike="noStrike" kern="1200" cap="none" spc="0" normalizeH="0" baseline="0" noProof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онтроль,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инвестиционным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уполномоченным за  каждым   крупным проектом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всех  стадиях его реализации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5C80F8D5-9284-0997-F20F-D5F70709BA6B}"/>
              </a:ext>
            </a:extLst>
          </p:cNvPr>
          <p:cNvSpPr/>
          <p:nvPr/>
        </p:nvSpPr>
        <p:spPr>
          <a:xfrm>
            <a:off x="2954593" y="5674865"/>
            <a:ext cx="3348000" cy="5852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587BB692-BB68-A96A-CE3E-27B0341F4A21}"/>
              </a:ext>
            </a:extLst>
          </p:cNvPr>
          <p:cNvSpPr/>
          <p:nvPr/>
        </p:nvSpPr>
        <p:spPr>
          <a:xfrm>
            <a:off x="2954593" y="6149726"/>
            <a:ext cx="3348000" cy="176373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9AF7ABEC-783A-2BF0-D560-E0555624AD14}"/>
              </a:ext>
            </a:extLst>
          </p:cNvPr>
          <p:cNvSpPr/>
          <p:nvPr/>
        </p:nvSpPr>
        <p:spPr>
          <a:xfrm>
            <a:off x="6440781" y="3003394"/>
            <a:ext cx="3348000" cy="468352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округа,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статьи на сайтах для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инвесторов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предпринимателей, регулярная коммуникация</a:t>
            </a:r>
            <a:r>
              <a:rPr kumimoji="0" lang="en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предпринимателями (почтовая рассылка,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звонки,</a:t>
            </a:r>
            <a:r>
              <a:rPr kumimoji="0" lang="ru-RU" sz="700" b="1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общий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чат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Администрации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предпринимателями)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xmlns="" id="{773E7195-35FF-216B-640A-E84CFD06B73E}"/>
              </a:ext>
            </a:extLst>
          </p:cNvPr>
          <p:cNvSpPr/>
          <p:nvPr/>
        </p:nvSpPr>
        <p:spPr>
          <a:xfrm>
            <a:off x="6440781" y="3553522"/>
            <a:ext cx="3348000" cy="46091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инвесторов для распределения площадок через тендерную процедуру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421A2ED1-F024-4A7A-BD56-4C7BB30C0C67}"/>
              </a:ext>
            </a:extLst>
          </p:cNvPr>
          <p:cNvSpPr/>
          <p:nvPr/>
        </p:nvSpPr>
        <p:spPr>
          <a:xfrm>
            <a:off x="6440781" y="5140683"/>
            <a:ext cx="3348000" cy="349707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xmlns="" id="{472E3AEB-A774-97BE-7C3F-BB05307E9C51}"/>
              </a:ext>
            </a:extLst>
          </p:cNvPr>
          <p:cNvSpPr/>
          <p:nvPr/>
        </p:nvSpPr>
        <p:spPr>
          <a:xfrm>
            <a:off x="6440781" y="5615515"/>
            <a:ext cx="3348000" cy="117875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xmlns="" id="{D8C2B90C-11F2-8D2A-7A16-7C26268DC58F}"/>
              </a:ext>
            </a:extLst>
          </p:cNvPr>
          <p:cNvSpPr/>
          <p:nvPr/>
        </p:nvSpPr>
        <p:spPr>
          <a:xfrm>
            <a:off x="6440781" y="6175403"/>
            <a:ext cx="3348000" cy="15069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9" name="Рисунок 6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46C043A9-712E-86AC-3639-5FC5E87C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18998" y="3064727"/>
            <a:ext cx="365554" cy="347546"/>
          </a:xfrm>
          <a:prstGeom prst="rect">
            <a:avLst/>
          </a:prstGeom>
        </p:spPr>
      </p:pic>
      <p:pic>
        <p:nvPicPr>
          <p:cNvPr id="85" name="Рисунок 8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D02FAB9C-22E8-D5B8-E9CB-04F444497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25608" y="3605562"/>
            <a:ext cx="365554" cy="356838"/>
          </a:xfrm>
          <a:prstGeom prst="rect">
            <a:avLst/>
          </a:prstGeom>
        </p:spPr>
      </p:pic>
      <p:pic>
        <p:nvPicPr>
          <p:cNvPr id="87" name="Рисунок 86" descr="Запрещено со сплошной заливкой">
            <a:extLst>
              <a:ext uri="{FF2B5EF4-FFF2-40B4-BE49-F238E27FC236}">
                <a16:creationId xmlns:a16="http://schemas.microsoft.com/office/drawing/2014/main" xmlns="" id="{8C5D4674-72C2-BE20-90E9-ACE14708AE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033866" y="3605561"/>
            <a:ext cx="360000" cy="356838"/>
          </a:xfrm>
          <a:prstGeom prst="rect">
            <a:avLst/>
          </a:prstGeom>
        </p:spPr>
      </p:pic>
      <p:sp>
        <p:nvSpPr>
          <p:cNvPr id="88" name="Скругленный прямоугольник 87">
            <a:extLst>
              <a:ext uri="{FF2B5EF4-FFF2-40B4-BE49-F238E27FC236}">
                <a16:creationId xmlns:a16="http://schemas.microsoft.com/office/drawing/2014/main" xmlns="" id="{EB6B743D-795C-9F66-43B5-0D7D12A5B711}"/>
              </a:ext>
            </a:extLst>
          </p:cNvPr>
          <p:cNvSpPr/>
          <p:nvPr/>
        </p:nvSpPr>
        <p:spPr>
          <a:xfrm>
            <a:off x="619221" y="4103649"/>
            <a:ext cx="2195999" cy="376179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ИНВЕСТИЦИОННЫХ ПЛОЩАДКАХ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:a16="http://schemas.microsoft.com/office/drawing/2014/main" xmlns="" id="{6A51D4D3-64AC-23A3-E627-9D01F40E6EB2}"/>
              </a:ext>
            </a:extLst>
          </p:cNvPr>
          <p:cNvSpPr/>
          <p:nvPr/>
        </p:nvSpPr>
        <p:spPr>
          <a:xfrm>
            <a:off x="619221" y="4654683"/>
            <a:ext cx="2195999" cy="428676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ИНВЕСТОРАМИ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БЕЗ ИНВЕСТИЦИОННОГО ПЛАНА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xmlns="" id="{51447579-5086-5E11-AF44-D45DBDED33A5}"/>
              </a:ext>
            </a:extLst>
          </p:cNvPr>
          <p:cNvSpPr/>
          <p:nvPr/>
        </p:nvSpPr>
        <p:spPr>
          <a:xfrm>
            <a:off x="2953408" y="4103649"/>
            <a:ext cx="3348000" cy="45029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инфраструктуры по запросу инвестора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Скругленный прямоугольник 90">
            <a:extLst>
              <a:ext uri="{FF2B5EF4-FFF2-40B4-BE49-F238E27FC236}">
                <a16:creationId xmlns:a16="http://schemas.microsoft.com/office/drawing/2014/main" xmlns="" id="{7C9486C7-ED75-2FF8-33C8-C0332847A33F}"/>
              </a:ext>
            </a:extLst>
          </p:cNvPr>
          <p:cNvSpPr/>
          <p:nvPr/>
        </p:nvSpPr>
        <p:spPr>
          <a:xfrm>
            <a:off x="2953408" y="4654683"/>
            <a:ext cx="3348000" cy="42867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Проводятся переговоры и осмотр инвестиционных площадок по запросу инвестора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xmlns="" id="{CD48F55F-F4ED-4364-E95B-98D535EDD6D8}"/>
              </a:ext>
            </a:extLst>
          </p:cNvPr>
          <p:cNvSpPr/>
          <p:nvPr/>
        </p:nvSpPr>
        <p:spPr>
          <a:xfrm>
            <a:off x="6439596" y="4103649"/>
            <a:ext cx="3348000" cy="45029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инженерной и транспортной инфраструктуры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прихода инвестора на объект с целью экономии времени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:a16="http://schemas.microsoft.com/office/drawing/2014/main" xmlns="" id="{474725A6-A4DD-6C99-3AE6-2DBC5A8F19E9}"/>
              </a:ext>
            </a:extLst>
          </p:cNvPr>
          <p:cNvSpPr/>
          <p:nvPr/>
        </p:nvSpPr>
        <p:spPr>
          <a:xfrm>
            <a:off x="6439596" y="4654683"/>
            <a:ext cx="3348000" cy="389838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проектной команды, которая составляет инвестиционные планы и выводит проекты на площадки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6" name="Рисунок 9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E9E74D18-DDA5-DE48-E379-764E35F17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17813" y="4155689"/>
            <a:ext cx="365554" cy="324140"/>
          </a:xfrm>
          <a:prstGeom prst="rect">
            <a:avLst/>
          </a:prstGeom>
        </p:spPr>
      </p:pic>
      <p:pic>
        <p:nvPicPr>
          <p:cNvPr id="98" name="Рисунок 97" descr="Запрещено со сплошной заливкой">
            <a:extLst>
              <a:ext uri="{FF2B5EF4-FFF2-40B4-BE49-F238E27FC236}">
                <a16:creationId xmlns:a16="http://schemas.microsoft.com/office/drawing/2014/main" xmlns="" id="{89EEB087-2E1A-1414-262C-D847E8EB21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26071" y="4155689"/>
            <a:ext cx="360000" cy="324140"/>
          </a:xfrm>
          <a:prstGeom prst="rect">
            <a:avLst/>
          </a:prstGeom>
        </p:spPr>
      </p:pic>
      <p:pic>
        <p:nvPicPr>
          <p:cNvPr id="101" name="Рисунок 10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F0861CB6-9A84-DCF6-9F71-4B695945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524423" y="4728117"/>
            <a:ext cx="365554" cy="316402"/>
          </a:xfrm>
          <a:prstGeom prst="rect">
            <a:avLst/>
          </a:prstGeom>
        </p:spPr>
      </p:pic>
      <p:pic>
        <p:nvPicPr>
          <p:cNvPr id="103" name="Рисунок 102" descr="Запрещено со сплошной заливкой">
            <a:extLst>
              <a:ext uri="{FF2B5EF4-FFF2-40B4-BE49-F238E27FC236}">
                <a16:creationId xmlns:a16="http://schemas.microsoft.com/office/drawing/2014/main" xmlns="" id="{A4B94F7A-4BBC-A983-F42D-DD285B7097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032681" y="4654683"/>
            <a:ext cx="360000" cy="389837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8F2C9022-10A3-0D35-CA05-80E92637D0EB}"/>
              </a:ext>
            </a:extLst>
          </p:cNvPr>
          <p:cNvSpPr/>
          <p:nvPr/>
        </p:nvSpPr>
        <p:spPr>
          <a:xfrm>
            <a:off x="628201" y="5579199"/>
            <a:ext cx="2195999" cy="44551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ПОТЕНЦИАЛЬНЫМИ ИНВЕСТОРАМИ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6" name="Скругленный прямоугольник 105">
            <a:extLst>
              <a:ext uri="{FF2B5EF4-FFF2-40B4-BE49-F238E27FC236}">
                <a16:creationId xmlns:a16="http://schemas.microsoft.com/office/drawing/2014/main" xmlns="" id="{13BF7DE7-719C-8EA1-6A8B-47FABDE54711}"/>
              </a:ext>
            </a:extLst>
          </p:cNvPr>
          <p:cNvSpPr/>
          <p:nvPr/>
        </p:nvSpPr>
        <p:spPr>
          <a:xfrm>
            <a:off x="628201" y="6149725"/>
            <a:ext cx="2195999" cy="295679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РЕАЛИЗОВАННЫМИ ПРОЕКТАМИ НА ИНВЕСТИЦИОННЫХ ПЛОЩАДКАХ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Скругленный прямоугольник 107">
            <a:extLst>
              <a:ext uri="{FF2B5EF4-FFF2-40B4-BE49-F238E27FC236}">
                <a16:creationId xmlns:a16="http://schemas.microsoft.com/office/drawing/2014/main" xmlns="" id="{AD24024F-306A-2906-6186-DF6244617AD9}"/>
              </a:ext>
            </a:extLst>
          </p:cNvPr>
          <p:cNvSpPr/>
          <p:nvPr/>
        </p:nvSpPr>
        <p:spPr>
          <a:xfrm>
            <a:off x="2962388" y="5579199"/>
            <a:ext cx="3348000" cy="44551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                   при возникновении интереса с их стороны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xmlns="" id="{056BF571-D559-1AE5-97A9-339C60CDBD58}"/>
              </a:ext>
            </a:extLst>
          </p:cNvPr>
          <p:cNvSpPr/>
          <p:nvPr/>
        </p:nvSpPr>
        <p:spPr>
          <a:xfrm>
            <a:off x="2962388" y="6096000"/>
            <a:ext cx="3348000" cy="349405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:a16="http://schemas.microsoft.com/office/drawing/2014/main" xmlns="" id="{C659C721-60D7-16F6-22C9-5D4F85D947F4}"/>
              </a:ext>
            </a:extLst>
          </p:cNvPr>
          <p:cNvSpPr/>
          <p:nvPr/>
        </p:nvSpPr>
        <p:spPr>
          <a:xfrm>
            <a:off x="6448576" y="5579199"/>
            <a:ext cx="3348000" cy="44551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создание информационно-аналитических буклетов, сохранение контактов потенциальных инвесторов, </a:t>
            </a:r>
            <a:r>
              <a:rPr kumimoji="0" lang="ru-RU" sz="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составление </a:t>
            </a: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списка для дальнейшей регулярной коммуникации 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2" name="Скругленный прямоугольник 111">
            <a:extLst>
              <a:ext uri="{FF2B5EF4-FFF2-40B4-BE49-F238E27FC236}">
                <a16:creationId xmlns:a16="http://schemas.microsoft.com/office/drawing/2014/main" xmlns="" id="{BC0EC73D-8ED4-29A5-781D-A7DA2ACB84DB}"/>
              </a:ext>
            </a:extLst>
          </p:cNvPr>
          <p:cNvSpPr/>
          <p:nvPr/>
        </p:nvSpPr>
        <p:spPr>
          <a:xfrm>
            <a:off x="6448576" y="6096000"/>
            <a:ext cx="3348000" cy="349405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Регулярная обратная связь и помощь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дальнейшим развитием в случае необходимости</a:t>
            </a:r>
            <a:endParaRPr kumimoji="0" lang="x-none" sz="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5" name="Рисунок 11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08802114-ACA9-8001-E871-C9FE72E05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533403" y="5140683"/>
            <a:ext cx="365554" cy="349706"/>
          </a:xfrm>
          <a:prstGeom prst="rect">
            <a:avLst/>
          </a:prstGeom>
        </p:spPr>
      </p:pic>
      <p:pic>
        <p:nvPicPr>
          <p:cNvPr id="126" name="Рисунок 12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1BA9EACC-0D27-26F9-309F-401843F56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525608" y="5615515"/>
            <a:ext cx="365554" cy="346670"/>
          </a:xfrm>
          <a:prstGeom prst="rect">
            <a:avLst/>
          </a:prstGeom>
        </p:spPr>
      </p:pic>
      <p:pic>
        <p:nvPicPr>
          <p:cNvPr id="128" name="Рисунок 127" descr="Запрещено со сплошной заливкой">
            <a:extLst>
              <a:ext uri="{FF2B5EF4-FFF2-40B4-BE49-F238E27FC236}">
                <a16:creationId xmlns:a16="http://schemas.microsoft.com/office/drawing/2014/main" xmlns="" id="{C614B3DA-E67F-533B-8DF9-549B5A7127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033866" y="5615515"/>
            <a:ext cx="360000" cy="346670"/>
          </a:xfrm>
          <a:prstGeom prst="rect">
            <a:avLst/>
          </a:prstGeom>
        </p:spPr>
      </p:pic>
      <p:pic>
        <p:nvPicPr>
          <p:cNvPr id="131" name="Рисунок 13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6FC59EA5-C4D0-C533-25A3-9C1D5B723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6564842" y="6096000"/>
            <a:ext cx="365554" cy="319667"/>
          </a:xfrm>
          <a:prstGeom prst="rect">
            <a:avLst/>
          </a:prstGeom>
        </p:spPr>
      </p:pic>
      <p:pic>
        <p:nvPicPr>
          <p:cNvPr id="134" name="Рисунок 133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59FADAC9-EB60-3542-155B-F21BD309B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033866" y="3064727"/>
            <a:ext cx="365554" cy="407018"/>
          </a:xfrm>
          <a:prstGeom prst="rect">
            <a:avLst/>
          </a:prstGeom>
        </p:spPr>
      </p:pic>
      <p:pic>
        <p:nvPicPr>
          <p:cNvPr id="135" name="Рисунок 13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9E3DFFFC-8EDA-1F00-338B-DD8E006DD32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3033866" y="5140682"/>
            <a:ext cx="365554" cy="349707"/>
          </a:xfrm>
          <a:prstGeom prst="rect">
            <a:avLst/>
          </a:prstGeom>
        </p:spPr>
      </p:pic>
      <p:pic>
        <p:nvPicPr>
          <p:cNvPr id="136" name="Рисунок 13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xmlns="" id="{796FE730-BFA9-E2F5-28DD-287C9158C1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033866" y="6149727"/>
            <a:ext cx="365554" cy="2659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906294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580445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74865467-DC3F-30ED-A2E2-AE772E0BB58C}"/>
              </a:ext>
            </a:extLst>
          </p:cNvPr>
          <p:cNvSpPr/>
          <p:nvPr/>
        </p:nvSpPr>
        <p:spPr>
          <a:xfrm>
            <a:off x="2485202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6035FA24-3445-92D9-8779-8906CA8356A4}"/>
              </a:ext>
            </a:extLst>
          </p:cNvPr>
          <p:cNvSpPr/>
          <p:nvPr/>
        </p:nvSpPr>
        <p:spPr>
          <a:xfrm>
            <a:off x="4343390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A930814C-6C32-C14B-E8DE-92769C490880}"/>
              </a:ext>
            </a:extLst>
          </p:cNvPr>
          <p:cNvSpPr/>
          <p:nvPr/>
        </p:nvSpPr>
        <p:spPr>
          <a:xfrm>
            <a:off x="6201578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01182952-42FD-E2F5-AE20-138C900DE067}"/>
              </a:ext>
            </a:extLst>
          </p:cNvPr>
          <p:cNvSpPr/>
          <p:nvPr/>
        </p:nvSpPr>
        <p:spPr>
          <a:xfrm>
            <a:off x="8059764" y="1401545"/>
            <a:ext cx="1580654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737CB4FA-74E4-CF19-B214-F7A2247C9D35}"/>
              </a:ext>
            </a:extLst>
          </p:cNvPr>
          <p:cNvSpPr/>
          <p:nvPr/>
        </p:nvSpPr>
        <p:spPr>
          <a:xfrm>
            <a:off x="62701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7DBBEF72-E326-F688-F2DF-29A8A297810A}"/>
              </a:ext>
            </a:extLst>
          </p:cNvPr>
          <p:cNvSpPr/>
          <p:nvPr/>
        </p:nvSpPr>
        <p:spPr>
          <a:xfrm>
            <a:off x="2485202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1F094A80-5BAE-32C7-EA15-5459001EDA76}"/>
              </a:ext>
            </a:extLst>
          </p:cNvPr>
          <p:cNvSpPr/>
          <p:nvPr/>
        </p:nvSpPr>
        <p:spPr>
          <a:xfrm>
            <a:off x="4343390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A39F93CA-3AA3-0119-407F-5C489857FB7F}"/>
              </a:ext>
            </a:extLst>
          </p:cNvPr>
          <p:cNvSpPr/>
          <p:nvPr/>
        </p:nvSpPr>
        <p:spPr>
          <a:xfrm>
            <a:off x="6201578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xmlns="" id="{44ADC4D1-8BC2-CA35-A570-1D20527B0079}"/>
              </a:ext>
            </a:extLst>
          </p:cNvPr>
          <p:cNvSpPr/>
          <p:nvPr/>
        </p:nvSpPr>
        <p:spPr>
          <a:xfrm>
            <a:off x="8059764" y="3265924"/>
            <a:ext cx="1580654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745509" y="2209962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КРАСНОЯРСКИЙ КРАЕВОЙ ЦЕНТР РАЗВИТИЯ БИЗНЕСА И МИКРОКРЕДИТНАЯ КОМПАНИЯ</a:t>
            </a:r>
            <a:endParaRPr lang="x-none" sz="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3DA13379-7070-0B20-1B13-073470D0CFB7}"/>
              </a:ext>
            </a:extLst>
          </p:cNvPr>
          <p:cNvSpPr/>
          <p:nvPr/>
        </p:nvSpPr>
        <p:spPr>
          <a:xfrm>
            <a:off x="1053107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 бизнес-24.рф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3857DB-2DA8-E6E3-4AD9-3428BA1DD7BC}"/>
              </a:ext>
            </a:extLst>
          </p:cNvPr>
          <p:cNvSpPr txBox="1"/>
          <p:nvPr/>
        </p:nvSpPr>
        <p:spPr>
          <a:xfrm>
            <a:off x="2603697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>
                <a:latin typeface="Arial" panose="020b0604020202020204" pitchFamily="34" charset="0"/>
                <a:cs typeface="Arial" panose="020b0604020202020204" pitchFamily="34" charset="0"/>
              </a:rPr>
              <a:t>КОРПОРАЦИЯ РАЗВИТИЯ </a:t>
            </a:r>
          </a:p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ЕНИСЕЙСКОЙ СИБИРИ 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FEB17594-FA55-5D4B-A29C-3B4D61CD6D8D}"/>
              </a:ext>
            </a:extLst>
          </p:cNvPr>
          <p:cNvSpPr/>
          <p:nvPr/>
        </p:nvSpPr>
        <p:spPr>
          <a:xfrm>
            <a:off x="2911295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ensib.ru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56B14C1F-90BD-1C90-73F6-6C9F59151716}"/>
              </a:ext>
            </a:extLst>
          </p:cNvPr>
          <p:cNvSpPr/>
          <p:nvPr/>
        </p:nvSpPr>
        <p:spPr>
          <a:xfrm>
            <a:off x="443219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E951FBD-1E74-BE7C-D4A3-F35376CDAEF3}"/>
              </a:ext>
            </a:extLst>
          </p:cNvPr>
          <p:cNvSpPr txBox="1"/>
          <p:nvPr/>
        </p:nvSpPr>
        <p:spPr>
          <a:xfrm>
            <a:off x="4432191" y="2209962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ГОСУДАРСТВЕННЫЙ ФОНД </a:t>
            </a:r>
            <a:r>
              <a:rPr lang="ru-RU" sz="600" b="1">
                <a:latin typeface="Arial" panose="020b0604020202020204" pitchFamily="34" charset="0"/>
                <a:cs typeface="Arial" panose="020b0604020202020204" pitchFamily="34" charset="0"/>
              </a:rPr>
              <a:t>РАЗВИТИЯ ПРОМЫШЛЕННОСТИ </a:t>
            </a:r>
          </a:p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КРАСНОЯРСКОГО КРАЯ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B81A249F-DCE3-08A0-4B87-C67630735136}"/>
              </a:ext>
            </a:extLst>
          </p:cNvPr>
          <p:cNvSpPr/>
          <p:nvPr/>
        </p:nvSpPr>
        <p:spPr>
          <a:xfrm>
            <a:off x="4739789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rskstate.ru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639E1C2B-6618-B164-86D8-41D1A9B3E5DC}"/>
              </a:ext>
            </a:extLst>
          </p:cNvPr>
          <p:cNvSpPr/>
          <p:nvPr/>
        </p:nvSpPr>
        <p:spPr>
          <a:xfrm>
            <a:off x="6324558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627D5FE-F318-9DC8-513C-A48C26710BE8}"/>
              </a:ext>
            </a:extLst>
          </p:cNvPr>
          <p:cNvSpPr txBox="1"/>
          <p:nvPr/>
        </p:nvSpPr>
        <p:spPr>
          <a:xfrm>
            <a:off x="6324559" y="2209961"/>
            <a:ext cx="8992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КРАСНОЯРСКИЙ РЕГИОНАЛЬНЫЙ ИННОВАЦИОННО-ТЕХНОЛОГИЧЕСКИЙ БИЗНЕС-ИНКУБАТОР   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3FEF74B3-ADEE-BCE6-D097-03A5BBB0295C}"/>
              </a:ext>
            </a:extLst>
          </p:cNvPr>
          <p:cNvSpPr/>
          <p:nvPr/>
        </p:nvSpPr>
        <p:spPr>
          <a:xfrm>
            <a:off x="6632157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kritbi.ru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93908C34-23FF-B6FD-A734-FA3A4DEFBF2C}"/>
              </a:ext>
            </a:extLst>
          </p:cNvPr>
          <p:cNvSpPr/>
          <p:nvPr/>
        </p:nvSpPr>
        <p:spPr>
          <a:xfrm>
            <a:off x="8183500" y="1526428"/>
            <a:ext cx="1332207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EBB85D94-72EE-69FE-106A-E428B04FDA7C}"/>
              </a:ext>
            </a:extLst>
          </p:cNvPr>
          <p:cNvSpPr txBox="1"/>
          <p:nvPr/>
        </p:nvSpPr>
        <p:spPr>
          <a:xfrm>
            <a:off x="8183501" y="2209962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КРАСНОЯРСКОГО КРАЯ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xmlns="" id="{CCE1A1AC-DAEB-CCA8-8C14-0F60DB7AEE2B}"/>
              </a:ext>
            </a:extLst>
          </p:cNvPr>
          <p:cNvSpPr/>
          <p:nvPr/>
        </p:nvSpPr>
        <p:spPr>
          <a:xfrm>
            <a:off x="8491099" y="2818126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krasagro.ru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xmlns="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08ECDEF-3F43-3975-0B80-A87602F13F61}"/>
              </a:ext>
            </a:extLst>
          </p:cNvPr>
          <p:cNvSpPr txBox="1"/>
          <p:nvPr/>
        </p:nvSpPr>
        <p:spPr>
          <a:xfrm>
            <a:off x="745509" y="4074341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" b="1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АГЕНТСТВО РАЗВИТИЯ МАЛОГО</a:t>
            </a:r>
          </a:p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 И СРЕДНЕГО ПРЕДПРИНИМАТЕЛЬСТВА»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xmlns="" id="{0C8E6F72-ACE9-B06A-C36F-14240F9C08ED}"/>
              </a:ext>
            </a:extLst>
          </p:cNvPr>
          <p:cNvSpPr/>
          <p:nvPr/>
        </p:nvSpPr>
        <p:spPr>
          <a:xfrm>
            <a:off x="1053107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krasmsp.krskstate.ru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xmlns="" id="{E95975D5-91C3-3E7B-853F-21C2CD5F1A04}"/>
              </a:ext>
            </a:extLst>
          </p:cNvPr>
          <p:cNvSpPr/>
          <p:nvPr/>
        </p:nvSpPr>
        <p:spPr>
          <a:xfrm>
            <a:off x="2603696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8E8AC662-A2F8-BE41-67F7-2E05358356A9}"/>
              </a:ext>
            </a:extLst>
          </p:cNvPr>
          <p:cNvSpPr txBox="1"/>
          <p:nvPr/>
        </p:nvSpPr>
        <p:spPr>
          <a:xfrm>
            <a:off x="2603697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КРАСНОЯРСКИЙ ГОРОДСКОЙ ЦЕНТР </a:t>
            </a:r>
            <a:endParaRPr lang="ru-RU" sz="600" b="1">
              <a:latin typeface="Arial" pitchFamily="34" charset="0"/>
              <a:cs typeface="Arial" pitchFamily="34" charset="0"/>
            </a:endParaRPr>
          </a:p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КЛАСТЕРНОГО РАЗВИТИЯ  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xmlns="" id="{4799F6AF-2D83-0543-6070-AD3C85DAE524}"/>
              </a:ext>
            </a:extLst>
          </p:cNvPr>
          <p:cNvSpPr/>
          <p:nvPr/>
        </p:nvSpPr>
        <p:spPr>
          <a:xfrm>
            <a:off x="2911295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ссылка на сайт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xmlns="" id="{33B0C178-5D40-A28A-2614-96914272F53B}"/>
              </a:ext>
            </a:extLst>
          </p:cNvPr>
          <p:cNvSpPr/>
          <p:nvPr/>
        </p:nvSpPr>
        <p:spPr>
          <a:xfrm>
            <a:off x="443219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DDE765BB-949A-B404-9239-345EA25CC23C}"/>
              </a:ext>
            </a:extLst>
          </p:cNvPr>
          <p:cNvSpPr txBox="1"/>
          <p:nvPr/>
        </p:nvSpPr>
        <p:spPr>
          <a:xfrm>
            <a:off x="4432191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ФОНД РАЗВИТИЯ БИЗНЕСА И СОЦИАЛЬНЫХ ИНИЦИАТИВ</a:t>
            </a:r>
            <a:endParaRPr lang="ru-RU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xmlns="" id="{B18BBBB6-B986-F405-356C-1830AD96E294}"/>
              </a:ext>
            </a:extLst>
          </p:cNvPr>
          <p:cNvSpPr/>
          <p:nvPr/>
        </p:nvSpPr>
        <p:spPr>
          <a:xfrm>
            <a:off x="4739789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fri24.ru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>
            <a:extLst>
              <a:ext uri="{FF2B5EF4-FFF2-40B4-BE49-F238E27FC236}">
                <a16:creationId xmlns:a16="http://schemas.microsoft.com/office/drawing/2014/main" xmlns="" id="{A889ECA0-D41C-F7E4-3A53-A7BAC8E9D284}"/>
              </a:ext>
            </a:extLst>
          </p:cNvPr>
          <p:cNvSpPr/>
          <p:nvPr/>
        </p:nvSpPr>
        <p:spPr>
          <a:xfrm>
            <a:off x="632455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1C6FCB94-9D24-6DD4-BDD3-EA1459C62D8D}"/>
              </a:ext>
            </a:extLst>
          </p:cNvPr>
          <p:cNvSpPr txBox="1"/>
          <p:nvPr/>
        </p:nvSpPr>
        <p:spPr>
          <a:xfrm>
            <a:off x="6324559" y="4074341"/>
            <a:ext cx="14569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smtClean="0">
                <a:latin typeface="Arial" panose="020b0604020202020204" pitchFamily="34" charset="0"/>
                <a:cs typeface="Arial" panose="020b0604020202020204" pitchFamily="34" charset="0"/>
              </a:rPr>
              <a:t>РЕГИОНАЛЬНЫЙ ЦЕНТР КОМПЕТЕНЦИЙ В СФЕРЕ ПРОИЗВОДИТЕЛЬНОСТИ ТРУДА 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xmlns="" id="{B026FA2E-3031-2846-D206-E2E40D670DD5}"/>
              </a:ext>
            </a:extLst>
          </p:cNvPr>
          <p:cNvSpPr/>
          <p:nvPr/>
        </p:nvSpPr>
        <p:spPr>
          <a:xfrm>
            <a:off x="6632157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ck.mb24.ru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xmlns="" id="{6841A548-C249-DE1A-6B4E-2631A272228B}"/>
              </a:ext>
            </a:extLst>
          </p:cNvPr>
          <p:cNvSpPr/>
          <p:nvPr/>
        </p:nvSpPr>
        <p:spPr>
          <a:xfrm>
            <a:off x="818350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0073448-8747-6D8A-73C5-5F95CEF649BB}"/>
              </a:ext>
            </a:extLst>
          </p:cNvPr>
          <p:cNvSpPr txBox="1"/>
          <p:nvPr/>
        </p:nvSpPr>
        <p:spPr>
          <a:xfrm>
            <a:off x="8183501" y="4074341"/>
            <a:ext cx="145691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>
                <a:latin typeface="Arial" panose="020b0604020202020204" pitchFamily="34" charset="0"/>
                <a:cs typeface="Arial" panose="020b0604020202020204" pitchFamily="34" charset="0"/>
              </a:rPr>
              <a:t>НАУЧНО-ОБРАЗОВАТЕЛЬНЫЙ ЦЕНТР МИРОВОГО УРОВНЯ</a:t>
            </a:r>
            <a:endParaRPr lang="x-none" sz="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34A64A6B-D22A-7DF3-6ECE-D890B8000BAF}"/>
              </a:ext>
            </a:extLst>
          </p:cNvPr>
          <p:cNvSpPr/>
          <p:nvPr/>
        </p:nvSpPr>
        <p:spPr>
          <a:xfrm>
            <a:off x="8491099" y="4682505"/>
            <a:ext cx="841719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600" b="1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оц.рф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В Нижнем Новгороде задержан директор регионального Центра развития экспорта">
            <a:extLst>
              <a:ext uri="{FF2B5EF4-FFF2-40B4-BE49-F238E27FC236}">
                <a16:creationId xmlns:a16="http://schemas.microsoft.com/office/drawing/2014/main" xmlns="" id="{1C9B2C11-1A1C-E387-562D-715A8E12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555666" y="1596532"/>
            <a:ext cx="983679" cy="45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О фонде — Фонд поддержки АПК Нижегородской области">
            <a:extLst>
              <a:ext uri="{FF2B5EF4-FFF2-40B4-BE49-F238E27FC236}">
                <a16:creationId xmlns:a16="http://schemas.microsoft.com/office/drawing/2014/main" xmlns="" id="{223440A1-A2F8-473A-B8B4-6F61C3AC3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730223" y="1589968"/>
            <a:ext cx="363469" cy="45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АНО «Агентство по развитию системы гарантий и Микрокредитная компания для  субъектов малого и среднего предпринимательства Нижегородской области»">
            <a:extLst>
              <a:ext uri="{FF2B5EF4-FFF2-40B4-BE49-F238E27FC236}">
                <a16:creationId xmlns:a16="http://schemas.microsoft.com/office/drawing/2014/main" xmlns="" id="{75ACE5CE-B98C-6E95-BC4F-ABC174935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77167" y="3478157"/>
            <a:ext cx="430610" cy="43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Кластер автомобильной промышленности">
            <a:extLst>
              <a:ext uri="{FF2B5EF4-FFF2-40B4-BE49-F238E27FC236}">
                <a16:creationId xmlns:a16="http://schemas.microsoft.com/office/drawing/2014/main" xmlns="" id="{FCC4356E-0157-2F82-A6DD-64AE72B31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25732" y="3413315"/>
            <a:ext cx="812843" cy="53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E7F107-914B-B9BF-CAFF-6741C2D8E326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730224" y="1596533"/>
            <a:ext cx="363468" cy="50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661424" y="1614226"/>
            <a:ext cx="1091590" cy="4413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847063" y="1526429"/>
            <a:ext cx="594732" cy="586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xmlns="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18748" y="1614226"/>
            <a:ext cx="943068" cy="4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324560" y="1526430"/>
            <a:ext cx="1456916" cy="586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77167" y="3413315"/>
            <a:ext cx="484725" cy="531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432191" y="3390807"/>
            <a:ext cx="1456917" cy="586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854712" y="3390807"/>
            <a:ext cx="883863" cy="554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632157" y="3501818"/>
            <a:ext cx="742516" cy="304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183502" y="3413315"/>
            <a:ext cx="1332206" cy="509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00505469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649021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853369" y="1974828"/>
            <a:ext cx="1808055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СЕКТОР 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ЗОЛОТОДОБЫВАЮЩЕЙПРОМЫШЛЕННОСТИ </a:t>
            </a:r>
            <a:endParaRPr lang="ru-RU" sz="11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11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98,5% </a:t>
            </a:r>
            <a:r>
              <a:rPr lang="ru-RU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общем объеме отгруженной продукции </a:t>
            </a:r>
            <a:endParaRPr lang="x-none" sz="11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6EEE53E6-9FE9-C585-387D-DE93FBD4D4A8}"/>
              </a:ext>
            </a:extLst>
          </p:cNvPr>
          <p:cNvSpPr txBox="1"/>
          <p:nvPr/>
        </p:nvSpPr>
        <p:spPr>
          <a:xfrm>
            <a:off x="3762824" y="1974828"/>
            <a:ext cx="1695867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Авиационный</a:t>
            </a:r>
            <a:endParaRPr lang="ru-RU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автомобильный </a:t>
            </a:r>
            <a:r>
              <a:rPr lang="ru-RU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транспорт, наличие моста через реку Енисей п. Высокогорский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6970BDB9-6572-B7E0-9276-A5A584F6DB98}"/>
              </a:ext>
            </a:extLst>
          </p:cNvPr>
          <p:cNvSpPr txBox="1"/>
          <p:nvPr/>
        </p:nvSpPr>
        <p:spPr>
          <a:xfrm flipV="1">
            <a:off x="1151052" y="4050501"/>
            <a:ext cx="143603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 </a:t>
            </a:r>
          </a:p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ПРИРОДНО-РЕСУРСНЫЙ ПОТЕНЦИАЛ</a:t>
            </a:r>
            <a:endParaRPr lang="x-none" sz="11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xmlns="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278984" y="3695923"/>
            <a:ext cx="361736" cy="361736"/>
          </a:xfrm>
          <a:prstGeom prst="rect">
            <a:avLst/>
          </a:prstGeom>
        </p:spPr>
      </p:pic>
      <p:pic>
        <p:nvPicPr>
          <p:cNvPr id="9" name="Рисунок 8" descr="Ракета со сплошной заливкой">
            <a:extLst>
              <a:ext uri="{FF2B5EF4-FFF2-40B4-BE49-F238E27FC236}">
                <a16:creationId xmlns:a16="http://schemas.microsoft.com/office/drawing/2014/main" xmlns="" id="{79C47C02-F045-DB00-ED8E-FA048A96B4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022194" y="3708143"/>
            <a:ext cx="342359" cy="342359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xmlns="" id="{5DC5C6A3-2CCA-4FE9-A47B-9DE0EEE633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92647" y="3676828"/>
            <a:ext cx="339434" cy="339434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:a16="http://schemas.microsoft.com/office/drawing/2014/main" xmlns="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612414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xmlns="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xmlns="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x-none" sz="2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627018" y="3651972"/>
            <a:ext cx="2780403" cy="1633706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3522847" y="3651972"/>
            <a:ext cx="2154686" cy="1633706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6066912" y="3651973"/>
            <a:ext cx="3356874" cy="1633706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3702204" y="3808452"/>
            <a:ext cx="166080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 ОПЫТ РЕАЛИЗАЦИИ КРУПНЫХ ИНВЕСТИЦИОННЫХ ПРОЕКТОВ В СФЕРЕ ЗОЛОТОДОБЫЧИ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853369" y="3808452"/>
            <a:ext cx="174858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 ПРИРОДНО-РЕСУРСНЫЙ ПОТЕНЦИАЛ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6193373" y="3964936"/>
            <a:ext cx="323041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БОГАТЫЙ ОПЫТ </a:t>
            </a:r>
          </a:p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РЕАЛИЗАЦИИ КУЛЬТУРНО-СПОРТИВНЫХ МЕРОПРИЯТИЙ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5989310" y="1394111"/>
            <a:ext cx="3434476" cy="2034888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EEE53E6-9FE9-C585-387D-DE93FBD4D4A8}"/>
              </a:ext>
            </a:extLst>
          </p:cNvPr>
          <p:cNvSpPr txBox="1"/>
          <p:nvPr/>
        </p:nvSpPr>
        <p:spPr>
          <a:xfrm>
            <a:off x="6193372" y="1554054"/>
            <a:ext cx="3269409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Единственная </a:t>
            </a:r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Северо-Енисейском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округе </a:t>
            </a:r>
            <a:r>
              <a:rPr lang="ru-RU" sz="1100" b="1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ресурсоснабжающая,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энергосбытовая, </a:t>
            </a:r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управляющая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- муниципальное </a:t>
            </a:r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унитарное предприятие «Управление коммуникационным комплексом Северо-Енисейского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округа» , </a:t>
            </a:r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решающая все социальные задачи, связанные с жизнеобеспечением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lang="x-none" sz="1100" b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858318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11850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ПРОМЫШЛЕННОСТИ, ТОРГОВЛИ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xmlns="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</a:t>
            </a:r>
            <a:r>
              <a:rPr lang="ru-RU" sz="11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ЖИЛИЩНО-КОММУНАЛЬНОГО ХОЗЯЙСТВА 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D80EE500-1539-8A1A-8026-34CD35F7267C}"/>
              </a:ext>
            </a:extLst>
          </p:cNvPr>
          <p:cNvSpPr/>
          <p:nvPr/>
        </p:nvSpPr>
        <p:spPr>
          <a:xfrm>
            <a:off x="745508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xmlns="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            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xmlns="" id="{0D21332B-0DB9-6B4D-9305-D43EC94237DF}"/>
              </a:ext>
            </a:extLst>
          </p:cNvPr>
          <p:cNvSpPr/>
          <p:nvPr/>
        </p:nvSpPr>
        <p:spPr>
          <a:xfrm>
            <a:off x="745508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:a16="http://schemas.microsoft.com/office/drawing/2014/main" xmlns="" id="{D7D0A12C-4216-66F6-609A-1DF85D2F79D6}"/>
              </a:ext>
            </a:extLst>
          </p:cNvPr>
          <p:cNvSpPr/>
          <p:nvPr/>
        </p:nvSpPr>
        <p:spPr>
          <a:xfrm>
            <a:off x="627016" y="5463499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АГЕНТСТВО  РАЗВИТИЯ МАЛОГО И СРЕДНЕГО ПРЕДПРИНИМАТЕЛЬСТВА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:a16="http://schemas.microsoft.com/office/drawing/2014/main" xmlns="" id="{F6D9C1A6-36DF-B7C8-A1A4-E0DF0D6AF5F8}"/>
              </a:ext>
            </a:extLst>
          </p:cNvPr>
          <p:cNvSpPr/>
          <p:nvPr/>
        </p:nvSpPr>
        <p:spPr>
          <a:xfrm>
            <a:off x="745508" y="5588381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xmlns="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АГЕНТСТВО ПО РАЗВИТИЮ СЕВЕРНЫХ ТЕРРИТОРИЙ И ПОДДЕРЖКЕ КОРЕННЫХ МАЛОЧИСЛЕННЫХ НАРОДОВ</a:t>
            </a:r>
            <a:r>
              <a:rPr kumimoji="0" lang="ru-RU" sz="11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Скругленный прямоугольник 117">
            <a:extLst>
              <a:ext uri="{FF2B5EF4-FFF2-40B4-BE49-F238E27FC236}">
                <a16:creationId xmlns:a16="http://schemas.microsoft.com/office/drawing/2014/main" xmlns="" id="{20228815-09FF-6E6C-556A-998EFA1255AA}"/>
              </a:ext>
            </a:extLst>
          </p:cNvPr>
          <p:cNvSpPr/>
          <p:nvPr/>
        </p:nvSpPr>
        <p:spPr>
          <a:xfrm>
            <a:off x="745508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xmlns="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ЭКОНОМИКИ</a:t>
            </a:r>
            <a:r>
              <a:rPr kumimoji="0" lang="ru-RU" sz="11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РЕГИОНАЛЬНОГО</a:t>
            </a:r>
            <a:r>
              <a:rPr kumimoji="0" lang="ru-RU" sz="1100" b="1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РАЗВИТИЯ 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xmlns="" id="{DE59F9B4-87D8-8A85-32F4-840EE4EAE820}"/>
              </a:ext>
            </a:extLst>
          </p:cNvPr>
          <p:cNvSpPr/>
          <p:nvPr/>
        </p:nvSpPr>
        <p:spPr>
          <a:xfrm>
            <a:off x="5390414" y="1526428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xmlns="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КУЛЬТУРЫ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Скругленный прямоугольник 128">
            <a:extLst>
              <a:ext uri="{FF2B5EF4-FFF2-40B4-BE49-F238E27FC236}">
                <a16:creationId xmlns:a16="http://schemas.microsoft.com/office/drawing/2014/main" xmlns="" id="{9A3C68C4-7183-577A-6A93-F3DD77FF4365}"/>
              </a:ext>
            </a:extLst>
          </p:cNvPr>
          <p:cNvSpPr/>
          <p:nvPr/>
        </p:nvSpPr>
        <p:spPr>
          <a:xfrm>
            <a:off x="5390414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xmlns="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СЕЛЬСКОГО ХОЗЯЙСТВА             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xmlns="" id="{728C8CFA-7F80-B8EF-3F74-D2D33B092CD8}"/>
              </a:ext>
            </a:extLst>
          </p:cNvPr>
          <p:cNvSpPr/>
          <p:nvPr/>
        </p:nvSpPr>
        <p:spPr>
          <a:xfrm>
            <a:off x="5390414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xmlns="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АГЕНТСТВО ПО УПРАВЛЕНИЮ ГОСУДАРСТВЕННЫМ ИМУЩЕСТВОМ  КРАСНОЯРСКОГО КРАЯ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xmlns="" id="{35F81B7E-2564-C304-2256-75A1D64497E2}"/>
              </a:ext>
            </a:extLst>
          </p:cNvPr>
          <p:cNvSpPr/>
          <p:nvPr/>
        </p:nvSpPr>
        <p:spPr>
          <a:xfrm>
            <a:off x="5390414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9E4FD26-1B60-AB26-D7B0-75A18B288E4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95" y="1596826"/>
            <a:ext cx="343991" cy="4500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A21061-A8E0-B171-4A4C-258E779C6EE4}"/>
              </a:ext>
            </a:extLst>
          </p:cNvPr>
          <p:cNvSpPr txBox="1"/>
          <p:nvPr/>
        </p:nvSpPr>
        <p:spPr>
          <a:xfrm>
            <a:off x="914736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8" name="Рисунок 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D7C69212-6986-3E78-199A-35F5EA4D4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95" y="2607945"/>
            <a:ext cx="343991" cy="450055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440F44BD-1152-F2CC-D01E-55C6D4DFB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3628780"/>
            <a:ext cx="343991" cy="4500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E19A544-D27B-7682-0557-B421B61B38B4}"/>
              </a:ext>
            </a:extLst>
          </p:cNvPr>
          <p:cNvSpPr txBox="1"/>
          <p:nvPr/>
        </p:nvSpPr>
        <p:spPr>
          <a:xfrm>
            <a:off x="911267" y="381095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5" name="Рисунок 1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F305DEF5-701F-CCC4-9EA6-067260D73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4647660"/>
            <a:ext cx="343991" cy="4500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972E0C7-E513-6095-624C-060F575A227C}"/>
              </a:ext>
            </a:extLst>
          </p:cNvPr>
          <p:cNvSpPr txBox="1"/>
          <p:nvPr/>
        </p:nvSpPr>
        <p:spPr>
          <a:xfrm>
            <a:off x="911267" y="482983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8" name="Рисунок 1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1888DD8B-0E95-E694-1094-3E1120C93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926" y="5658779"/>
            <a:ext cx="343991" cy="4500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97EF29E-CDA9-01DE-D4D8-68980708FACE}"/>
              </a:ext>
            </a:extLst>
          </p:cNvPr>
          <p:cNvSpPr txBox="1"/>
          <p:nvPr/>
        </p:nvSpPr>
        <p:spPr>
          <a:xfrm>
            <a:off x="911267" y="5840952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2" name="Рисунок 21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494B5447-E6EE-4568-8531-087F46202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1596826"/>
            <a:ext cx="343991" cy="45005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735D63F-713A-1180-A2A1-D61B460A541E}"/>
              </a:ext>
            </a:extLst>
          </p:cNvPr>
          <p:cNvSpPr txBox="1"/>
          <p:nvPr/>
        </p:nvSpPr>
        <p:spPr>
          <a:xfrm>
            <a:off x="5559642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5" name="Рисунок 2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9E5553DA-088A-004B-FD2E-D1CA7F00D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2607754"/>
            <a:ext cx="343991" cy="45005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57D0780-02B3-3C8D-D99B-0FBA54EE5C46}"/>
              </a:ext>
            </a:extLst>
          </p:cNvPr>
          <p:cNvSpPr txBox="1"/>
          <p:nvPr/>
        </p:nvSpPr>
        <p:spPr>
          <a:xfrm>
            <a:off x="5559642" y="2789927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8" name="Рисунок 2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194090AF-977C-6D12-0EDA-8B132DD54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3637678"/>
            <a:ext cx="343991" cy="45005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B444158-3E13-6C22-6E7F-697BB3B36D5A}"/>
              </a:ext>
            </a:extLst>
          </p:cNvPr>
          <p:cNvSpPr txBox="1"/>
          <p:nvPr/>
        </p:nvSpPr>
        <p:spPr>
          <a:xfrm>
            <a:off x="5559642" y="381985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31" name="Рисунок 3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566146F5-C989-7102-6FBB-8D20F9B82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301" y="4656298"/>
            <a:ext cx="343991" cy="45005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E5D5CA9-39A6-880E-A2CA-27350A0EC67B}"/>
              </a:ext>
            </a:extLst>
          </p:cNvPr>
          <p:cNvSpPr txBox="1"/>
          <p:nvPr/>
        </p:nvSpPr>
        <p:spPr>
          <a:xfrm>
            <a:off x="5559642" y="483847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01175CC2-6729-59B8-4B7D-523141702B5F}"/>
              </a:ext>
            </a:extLst>
          </p:cNvPr>
          <p:cNvSpPr/>
          <p:nvPr/>
        </p:nvSpPr>
        <p:spPr>
          <a:xfrm>
            <a:off x="5424322" y="5463498"/>
            <a:ext cx="43454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КРАЕВОЕ ГОСУДАРСТВЕННОЕ КАЗЕННОЕ УЧРЕЖДЕНИЕ «ЦЕНТР РЕГИОНАЛЬНОГО РАВИТИЯ «ЛОКАЛЬНАЯ ЭКОНОМИКА»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xmlns="" id="{728C8CFA-7F80-B8EF-3F74-D2D33B092CD8}"/>
              </a:ext>
            </a:extLst>
          </p:cNvPr>
          <p:cNvSpPr/>
          <p:nvPr/>
        </p:nvSpPr>
        <p:spPr>
          <a:xfrm>
            <a:off x="5559642" y="5588381"/>
            <a:ext cx="521490" cy="52045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01EBD5-3113-E788-F04D-4240CB36E21F}"/>
              </a:ext>
            </a:extLst>
          </p:cNvPr>
          <p:cNvSpPr txBox="1"/>
          <p:nvPr/>
        </p:nvSpPr>
        <p:spPr>
          <a:xfrm>
            <a:off x="914736" y="2790118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D80EE500-1539-8A1A-8026-34CD35F7267C}"/>
              </a:ext>
            </a:extLst>
          </p:cNvPr>
          <p:cNvSpPr/>
          <p:nvPr/>
        </p:nvSpPr>
        <p:spPr>
          <a:xfrm>
            <a:off x="745508" y="1526429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63396" y="1596827"/>
            <a:ext cx="343990" cy="45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506894" y="2610595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511818" y="1592242"/>
            <a:ext cx="343990" cy="45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59925" y="2611875"/>
            <a:ext cx="343990" cy="45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56997" y="3628780"/>
            <a:ext cx="343990" cy="478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96596" y="3639550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64735" y="4652725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496596" y="4640515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868251" y="5651634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667252" y="5612352"/>
            <a:ext cx="341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0022562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1C9CDDE7-CA8C-3059-F83C-6E358C537246}"/>
              </a:ext>
            </a:extLst>
          </p:cNvPr>
          <p:cNvSpPr/>
          <p:nvPr/>
        </p:nvSpPr>
        <p:spPr>
          <a:xfrm>
            <a:off x="627016" y="3919792"/>
            <a:ext cx="3470852" cy="2388029"/>
          </a:xfrm>
          <a:prstGeom prst="roundRect">
            <a:avLst>
              <a:gd name="adj" fmla="val 11787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 МЕР ФИНАНСОВОЙ   И ОРГАНИЗАЦИОННОЙ ПОДДЕРЖКИ ПРОЕКТОВ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9987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по корректировке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589548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>
            <a:extLst>
              <a:ext uri="{FF2B5EF4-FFF2-40B4-BE49-F238E27FC236}">
                <a16:creationId xmlns:a16="http://schemas.microsoft.com/office/drawing/2014/main" xmlns="" id="{FD205189-21AA-DDE0-5094-A28E46F5CB5F}"/>
              </a:ext>
            </a:extLst>
          </p:cNvPr>
          <p:cNvSpPr/>
          <p:nvPr/>
        </p:nvSpPr>
        <p:spPr>
          <a:xfrm>
            <a:off x="3522847" y="1401546"/>
            <a:ext cx="2154686" cy="240688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xmlns="" id="{474C35DA-31DE-309C-F205-541813D224F1}"/>
              </a:ext>
            </a:extLst>
          </p:cNvPr>
          <p:cNvSpPr/>
          <p:nvPr/>
        </p:nvSpPr>
        <p:spPr>
          <a:xfrm>
            <a:off x="627016" y="1401546"/>
            <a:ext cx="2780405" cy="240688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xmlns="" id="{AAE095AC-081E-33A2-FDBB-98B052165558}"/>
              </a:ext>
            </a:extLst>
          </p:cNvPr>
          <p:cNvSpPr/>
          <p:nvPr/>
        </p:nvSpPr>
        <p:spPr>
          <a:xfrm>
            <a:off x="5795703" y="1401546"/>
            <a:ext cx="3638229" cy="240688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788C38C7-4DE5-24AC-7622-658BB16B4123}"/>
              </a:ext>
            </a:extLst>
          </p:cNvPr>
          <p:cNvSpPr/>
          <p:nvPr/>
        </p:nvSpPr>
        <p:spPr>
          <a:xfrm>
            <a:off x="4220619" y="3919791"/>
            <a:ext cx="2726172" cy="2388029"/>
          </a:xfrm>
          <a:prstGeom prst="roundRect">
            <a:avLst>
              <a:gd name="adj" fmla="val 1074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A1BBFC5A-DE30-051C-FEEB-53A884C8CC68}"/>
              </a:ext>
            </a:extLst>
          </p:cNvPr>
          <p:cNvSpPr txBox="1"/>
          <p:nvPr/>
        </p:nvSpPr>
        <p:spPr>
          <a:xfrm>
            <a:off x="853368" y="1584500"/>
            <a:ext cx="1740849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АКТИВНАЯ ИНФОРМАЦИОННАЯ              И КОНСУЛЬТАЦИОННАЯ ПОДДЕРЖКА 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ИНВЕСТОРОВ И   ПРЕДПРИНИМАТЕЛЕЙ 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F5029D8E-6FA5-39F6-980B-E624E0847E5F}"/>
              </a:ext>
            </a:extLst>
          </p:cNvPr>
          <p:cNvSpPr txBox="1"/>
          <p:nvPr/>
        </p:nvSpPr>
        <p:spPr>
          <a:xfrm>
            <a:off x="3762825" y="1584500"/>
            <a:ext cx="1416981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</a:t>
            </a:r>
          </a:p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СРОКОВ ПРОЦЕДУР, </a:t>
            </a:r>
          </a:p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НЕОБХОДИМЫХ </a:t>
            </a:r>
          </a:p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ПОЛУЧЕНИЯ </a:t>
            </a:r>
          </a:p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</a:t>
            </a:r>
          </a:p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8BED9D75-83DC-7DB1-D63D-8AE176B201FF}"/>
              </a:ext>
            </a:extLst>
          </p:cNvPr>
          <p:cNvSpPr txBox="1"/>
          <p:nvPr/>
        </p:nvSpPr>
        <p:spPr>
          <a:xfrm>
            <a:off x="4462486" y="4135853"/>
            <a:ext cx="164767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endParaRPr lang="ru-RU" sz="1100" b="1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НАЛОГОВЫХ СТАВОК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ИНВЕСТОРОВ И   ПРЕДПРИНИМАТЕЛЕЙ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B7EE8951-3C5B-0C8C-FB1D-B73F3B4B4824}"/>
              </a:ext>
            </a:extLst>
          </p:cNvPr>
          <p:cNvSpPr txBox="1"/>
          <p:nvPr/>
        </p:nvSpPr>
        <p:spPr>
          <a:xfrm>
            <a:off x="6027053" y="1576659"/>
            <a:ext cx="1863880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УМЕНЬШЕНИЕ КОЛИЧЕСТВА БЮРОКРАТИЧЕСКИХ ПРОЦЕДУР                           ДЛЯ ПОЛУЧЕНИЯ МЕР ПОДДЕРЖКИ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ИНВЕСТОРАМИ И ПРЕДПРИНИМАТЕЛЯМИ</a:t>
            </a:r>
            <a:endParaRPr lang="ru-RU" sz="1100" b="1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3" name="Рисунок 11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xmlns="" id="{6FF3168F-26EC-2BD5-8CA9-3F1917E5B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95217" y="1554054"/>
            <a:ext cx="360000" cy="360000"/>
          </a:xfrm>
          <a:prstGeom prst="rect">
            <a:avLst/>
          </a:prstGeom>
        </p:spPr>
      </p:pic>
      <p:pic>
        <p:nvPicPr>
          <p:cNvPr id="122" name="Рисунок 121" descr="Секундомер 25% со сплошной заливкой">
            <a:extLst>
              <a:ext uri="{FF2B5EF4-FFF2-40B4-BE49-F238E27FC236}">
                <a16:creationId xmlns:a16="http://schemas.microsoft.com/office/drawing/2014/main" xmlns="" id="{3ABCC45C-9288-4DDA-1F0D-140CBB2322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180039" y="1554054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D039E78-DDBD-6C9E-543E-03C0F9AF1E1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 descr="Секундомер 25% со сплошной заливкой">
            <a:extLst>
              <a:ext uri="{FF2B5EF4-FFF2-40B4-BE49-F238E27FC236}">
                <a16:creationId xmlns:a16="http://schemas.microsoft.com/office/drawing/2014/main" xmlns="" id="{C1CF9739-4EC1-F0B1-CCD2-2CE85E7B24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779728" y="1554054"/>
            <a:ext cx="535258" cy="3600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BED9D75-83DC-7DB1-D63D-8AE176B201FF}"/>
              </a:ext>
            </a:extLst>
          </p:cNvPr>
          <p:cNvSpPr txBox="1"/>
          <p:nvPr/>
        </p:nvSpPr>
        <p:spPr>
          <a:xfrm>
            <a:off x="966440" y="4288253"/>
            <a:ext cx="1627777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 ПРОЦЕДУР               В ЭЛЕКТРОННЫЙ ВИД                          ДЛЯ СОКРАЩЕНИЯ ВРЕМЕННЫХ ИЗДЕРЖЕК </a:t>
            </a:r>
            <a:endParaRPr lang="ru-RU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 descr="Пользовательский интерфейс и взаимодействие с пользователем со сплошной заливкой">
            <a:extLst>
              <a:ext uri="{FF2B5EF4-FFF2-40B4-BE49-F238E27FC236}">
                <a16:creationId xmlns:a16="http://schemas.microsoft.com/office/drawing/2014/main" xmlns="" id="{16B02601-C0C0-44A1-68D7-F77C9BE399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522847" y="4067617"/>
            <a:ext cx="360000" cy="360000"/>
          </a:xfrm>
          <a:prstGeom prst="rect">
            <a:avLst/>
          </a:prstGeom>
        </p:spPr>
      </p:pic>
      <p:pic>
        <p:nvPicPr>
          <p:cNvPr id="27" name="Рисунок 26" descr="Диаграмма с тенденцией спада со сплошной заливкой">
            <a:extLst>
              <a:ext uri="{FF2B5EF4-FFF2-40B4-BE49-F238E27FC236}">
                <a16:creationId xmlns:a16="http://schemas.microsoft.com/office/drawing/2014/main" xmlns="" id="{DEDD0709-CCD1-79B5-EB24-340104B7E5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422290" y="4074285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32018198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7" name="Рисунок 66" descr="Презентация с организационной диаграммой со сплошной заливкой">
            <a:extLst>
              <a:ext uri="{FF2B5EF4-FFF2-40B4-BE49-F238E27FC236}">
                <a16:creationId xmlns:a16="http://schemas.microsoft.com/office/drawing/2014/main" xmlns="" id="{A71FDA74-3CF5-F1A5-4106-138AE36E9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76578" y="2501820"/>
            <a:ext cx="360000" cy="360000"/>
          </a:xfrm>
          <a:prstGeom prst="rect">
            <a:avLst/>
          </a:prstGeom>
        </p:spPr>
      </p:pic>
      <p:pic>
        <p:nvPicPr>
          <p:cNvPr id="65" name="Рисунок 64" descr="Магнит со сплошной заливкой">
            <a:extLst>
              <a:ext uri="{FF2B5EF4-FFF2-40B4-BE49-F238E27FC236}">
                <a16:creationId xmlns:a16="http://schemas.microsoft.com/office/drawing/2014/main" xmlns="" id="{59F18960-354C-24C7-7FA2-B551F64ACC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427031" y="2516875"/>
            <a:ext cx="360000" cy="360000"/>
          </a:xfrm>
          <a:prstGeom prst="rect">
            <a:avLst/>
          </a:prstGeom>
        </p:spPr>
      </p:pic>
      <p:pic>
        <p:nvPicPr>
          <p:cNvPr id="53" name="Рисунок 52" descr="Производство со сплошной заливкой">
            <a:extLst>
              <a:ext uri="{FF2B5EF4-FFF2-40B4-BE49-F238E27FC236}">
                <a16:creationId xmlns:a16="http://schemas.microsoft.com/office/drawing/2014/main" xmlns="" id="{33405C6C-F338-66DE-9830-A2374EBCBE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76578" y="5058538"/>
            <a:ext cx="360000" cy="360000"/>
          </a:xfrm>
          <a:prstGeom prst="rect">
            <a:avLst/>
          </a:prstGeom>
        </p:spPr>
      </p:pic>
      <p:pic>
        <p:nvPicPr>
          <p:cNvPr id="56" name="Рисунок 55" descr="Портфель со сплошной заливкой">
            <a:extLst>
              <a:ext uri="{FF2B5EF4-FFF2-40B4-BE49-F238E27FC236}">
                <a16:creationId xmlns:a16="http://schemas.microsoft.com/office/drawing/2014/main" xmlns="" id="{E3D5026D-F530-776D-1F39-B579F42740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76578" y="3129977"/>
            <a:ext cx="360000" cy="360000"/>
          </a:xfrm>
          <a:prstGeom prst="rect">
            <a:avLst/>
          </a:prstGeom>
        </p:spPr>
      </p:pic>
      <p:pic>
        <p:nvPicPr>
          <p:cNvPr id="60" name="Рисунок 59" descr="Включенный свет со сплошной заливкой">
            <a:extLst>
              <a:ext uri="{FF2B5EF4-FFF2-40B4-BE49-F238E27FC236}">
                <a16:creationId xmlns:a16="http://schemas.microsoft.com/office/drawing/2014/main" xmlns="" id="{7C7AD6CC-787D-CD34-EA28-14CBC13E58E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889910" y="2507195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ЭФФЕКТИВНАЯ РАБОТА С ИНВЕСТОРАМИ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582114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34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ИНВЕСТИЦИОННАЯ ДЕЯТЕЛЬНОСТЬ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0282E4-2CCC-CE9A-16F7-CC2F77DF86AD}"/>
              </a:ext>
            </a:extLst>
          </p:cNvPr>
          <p:cNvSpPr txBox="1"/>
          <p:nvPr/>
        </p:nvSpPr>
        <p:spPr>
          <a:xfrm>
            <a:off x="1201370" y="2517918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НПА Северо-Енисейского округа </a:t>
            </a: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работе с инвесторами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94ACB4A-9A05-F909-1488-4F131CC71B1A}"/>
              </a:ext>
            </a:extLst>
          </p:cNvPr>
          <p:cNvSpPr txBox="1"/>
          <p:nvPr/>
        </p:nvSpPr>
        <p:spPr>
          <a:xfrm>
            <a:off x="1201370" y="3133052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предприятий </a:t>
            </a: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знакомы </a:t>
            </a:r>
          </a:p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инвестиционным уполномоченным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08F2D5-E7B1-9859-0C27-C31633C7E698}"/>
              </a:ext>
            </a:extLst>
          </p:cNvPr>
          <p:cNvSpPr txBox="1"/>
          <p:nvPr/>
        </p:nvSpPr>
        <p:spPr>
          <a:xfrm>
            <a:off x="3321000" y="2520096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Северо-Енисейского муниципального округа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F59DAE-E625-FF39-4A40-C8BC8563FB0D}"/>
              </a:ext>
            </a:extLst>
          </p:cNvPr>
          <p:cNvSpPr txBox="1"/>
          <p:nvPr/>
        </p:nvSpPr>
        <p:spPr>
          <a:xfrm>
            <a:off x="3321000" y="3135230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олотодобывающие предприятия реализуют </a:t>
            </a: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618FEF85-AC48-801F-7205-52FD68D929CC}"/>
              </a:ext>
            </a:extLst>
          </p:cNvPr>
          <p:cNvSpPr/>
          <p:nvPr/>
        </p:nvSpPr>
        <p:spPr>
          <a:xfrm>
            <a:off x="5300092" y="2279394"/>
            <a:ext cx="4497839" cy="1483045"/>
          </a:xfrm>
          <a:prstGeom prst="roundRect">
            <a:avLst>
              <a:gd name="adj" fmla="val 1668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D9B1EA-DB20-61B1-E164-5A2A943B0C14}"/>
              </a:ext>
            </a:extLst>
          </p:cNvPr>
          <p:cNvSpPr txBox="1"/>
          <p:nvPr/>
        </p:nvSpPr>
        <p:spPr>
          <a:xfrm>
            <a:off x="5860471" y="2527598"/>
            <a:ext cx="167893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новые точки притяжения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7E3B099-CCDB-6CD6-7DE2-CED2B6AE20D0}"/>
              </a:ext>
            </a:extLst>
          </p:cNvPr>
          <p:cNvSpPr txBox="1"/>
          <p:nvPr/>
        </p:nvSpPr>
        <p:spPr>
          <a:xfrm>
            <a:off x="5860470" y="2861820"/>
            <a:ext cx="168854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проведены капитальные ремонты </a:t>
            </a: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коммунальных сетей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E37CA68-5F42-E3F6-4C90-682B1AD80B30}"/>
              </a:ext>
            </a:extLst>
          </p:cNvPr>
          <p:cNvSpPr txBox="1"/>
          <p:nvPr/>
        </p:nvSpPr>
        <p:spPr>
          <a:xfrm>
            <a:off x="7980101" y="2423532"/>
            <a:ext cx="1587644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проведены капитальные ремонты автомобильных дорог местного значения</a:t>
            </a:r>
          </a:p>
          <a:p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DBB4721-DFED-CF1D-F788-C8DB8F076DD0}"/>
              </a:ext>
            </a:extLst>
          </p:cNvPr>
          <p:cNvSpPr txBox="1"/>
          <p:nvPr/>
        </p:nvSpPr>
        <p:spPr>
          <a:xfrm>
            <a:off x="1200632" y="5072979"/>
            <a:ext cx="258334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взаимосвязь с золотодобывающими предприятиями по инвестиционным проектам</a:t>
            </a:r>
            <a:endParaRPr lang="ru-RU" sz="9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37C5565-DE52-186C-6CB0-BF8365BF57B2}"/>
              </a:ext>
            </a:extLst>
          </p:cNvPr>
          <p:cNvSpPr txBox="1"/>
          <p:nvPr/>
        </p:nvSpPr>
        <p:spPr>
          <a:xfrm>
            <a:off x="1200633" y="5688113"/>
            <a:ext cx="279893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аключены соглашения о социально-экономическом сотрудничестве со всеми золотодобывающими предприятиями округа</a:t>
            </a:r>
            <a:endParaRPr lang="ru-RU" sz="9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5158D1E-D578-B354-C1C5-91E0359E2077}"/>
              </a:ext>
            </a:extLst>
          </p:cNvPr>
          <p:cNvSpPr txBox="1"/>
          <p:nvPr/>
        </p:nvSpPr>
        <p:spPr>
          <a:xfrm>
            <a:off x="5847374" y="5069261"/>
            <a:ext cx="3720371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проекты золотодобывающих предприятий:</a:t>
            </a:r>
          </a:p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АО «Полюс Красноярск»; </a:t>
            </a:r>
          </a:p>
          <a:p>
            <a:endParaRPr lang="ru-RU" sz="900" b="1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«Соврудник»;</a:t>
            </a:r>
          </a:p>
          <a:p>
            <a:endParaRPr lang="ru-RU" sz="9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ГРК «Амикан».</a:t>
            </a:r>
            <a:endParaRPr lang="ru-RU" sz="9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Рисунок 53" descr="Указатель со сплошной заливкой">
            <a:extLst>
              <a:ext uri="{FF2B5EF4-FFF2-40B4-BE49-F238E27FC236}">
                <a16:creationId xmlns:a16="http://schemas.microsoft.com/office/drawing/2014/main" xmlns="" id="{2E90625B-01F9-43BF-E9A6-4E55458F380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419785" y="5058538"/>
            <a:ext cx="360000" cy="36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5" name="Рисунок 54" descr="Монеты со сплошной заливкой">
            <a:extLst>
              <a:ext uri="{FF2B5EF4-FFF2-40B4-BE49-F238E27FC236}">
                <a16:creationId xmlns:a16="http://schemas.microsoft.com/office/drawing/2014/main" xmlns="" id="{1B12B108-650A-B97C-FF9F-E45BAE6F2FA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2885821" y="3145948"/>
            <a:ext cx="360000" cy="360000"/>
          </a:xfrm>
          <a:prstGeom prst="rect">
            <a:avLst/>
          </a:prstGeom>
        </p:spPr>
      </p:pic>
      <p:pic>
        <p:nvPicPr>
          <p:cNvPr id="63" name="Рисунок 62" descr="Больница со сплошной заливкой">
            <a:extLst>
              <a:ext uri="{FF2B5EF4-FFF2-40B4-BE49-F238E27FC236}">
                <a16:creationId xmlns:a16="http://schemas.microsoft.com/office/drawing/2014/main" xmlns="" id="{00C3C3F4-F168-3E9E-D573-6F6FB2802C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539470" y="3020915"/>
            <a:ext cx="360000" cy="398816"/>
          </a:xfrm>
          <a:prstGeom prst="rect">
            <a:avLst/>
          </a:prstGeom>
        </p:spPr>
      </p:pic>
      <p:pic>
        <p:nvPicPr>
          <p:cNvPr id="58" name="Рисунок 57" descr="Схема с ветвлением со сплошной заливкой">
            <a:extLst>
              <a:ext uri="{FF2B5EF4-FFF2-40B4-BE49-F238E27FC236}">
                <a16:creationId xmlns:a16="http://schemas.microsoft.com/office/drawing/2014/main" xmlns="" id="{BF9AC441-E179-D4A0-17BF-C57B0249C6F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5429677" y="3011236"/>
            <a:ext cx="360000" cy="4947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D1CBB25-549C-8288-0CB6-AE914774C6FF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E37CA68-5F42-E3F6-4C90-682B1AD80B30}"/>
              </a:ext>
            </a:extLst>
          </p:cNvPr>
          <p:cNvSpPr txBox="1"/>
          <p:nvPr/>
        </p:nvSpPr>
        <p:spPr>
          <a:xfrm>
            <a:off x="7980101" y="2933417"/>
            <a:ext cx="1736328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роведены капитальные ремонты образовательных, дошкольных учреждений, учреждений культуры и спорта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2" descr="https://yastatic.net/naydex/yandex-search/8WhsfB846/50a58081uEq/iNl2wv3jnXIcAqEtkr0SOP5coGkZuiiuLaDBigENkimpvy2lwfUmTPle5YTu1A47r4mrFPQ-46EpilP1LlH1uVxIZdAtZgpnTUT0L5J8Ur-pDGQuDzs_6L031w5DD5BoKCW3uQi9KMZjwXlY8IbYLe8IeZNk7yz6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" name="Рисунок 35"/>
          <p:cNvPicPr/>
          <p:nvPr/>
        </p:nvPicPr>
        <p:blipFill>
          <a:blip r:embed="rId21"/>
          <a:stretch>
            <a:fillRect/>
          </a:stretch>
        </p:blipFill>
        <p:spPr>
          <a:xfrm>
            <a:off x="7549011" y="2506048"/>
            <a:ext cx="285750" cy="285750"/>
          </a:xfrm>
          <a:prstGeom prst="rect">
            <a:avLst/>
          </a:prstGeom>
        </p:spPr>
      </p:pic>
      <p:pic>
        <p:nvPicPr>
          <p:cNvPr id="37" name="Рисунок 36" descr="Портфель со сплошной заливкой">
            <a:extLst>
              <a:ext uri="{FF2B5EF4-FFF2-40B4-BE49-F238E27FC236}">
                <a16:creationId xmlns:a16="http://schemas.microsoft.com/office/drawing/2014/main" xmlns="" id="{E3D5026D-F530-776D-1F39-B579F42740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776578" y="5666395"/>
            <a:ext cx="360000" cy="3600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77E3B099-CCDB-6CD6-7DE2-CED2B6AE20D0}"/>
              </a:ext>
            </a:extLst>
          </p:cNvPr>
          <p:cNvSpPr txBox="1"/>
          <p:nvPr/>
        </p:nvSpPr>
        <p:spPr>
          <a:xfrm>
            <a:off x="5847375" y="3342979"/>
            <a:ext cx="159420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проведены капитальные ремонты жилищного фонда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2" descr="https://yandex-images.clstorage.net/vgf53z139/66c5a9La62/Bai7PHdz39lMsz2GHPHypYEJlCqHrofrstqeFSov_STjwpYkRJD-_TW-OPrfqeqQCB6ugcg-hCtCPh250DK4thKs_3A8MsKFHPEm0hTy96ecVNc7m_SDtqiYzRotJcRDlLOxTD3x0Y1OlCWj1PTrjkdY7erxL9ZpBGhgzpJb-bY-mowxV1Gg_WGTfY00zvmBnXCcOJjOgaOPyMh1c3zLa6Cmn2oXzcClfbETpOvI7L4xSPDSwUX5WRF5RtmecsCvBLmEMGJ5tddRtHC7BOrlhYBCtAaSwrSXvffbSnpg0lacu7BDFML1mWqMGaHy-vu6IW3_1t1d2GAnbUHmsk3mnQWMpw98b5Dia7BXphvN862NYZg8u-aAu7DE72ZkffVEvLGndTnF94BvsyyQyffpvy9J8v_mdvpxBEdu3ZZ24q82r5sHS0KA8FiCeZou0ceErn2QKJ31p5--9Md3VHjYaKSEl3UZzNOzc5crhvb32oYgXvTT62DeQRl2Z_mocOSECrCCC2ZMntxxo0KLL_7dupxDtCiQxYS5tPXLclFP8GWRlap3BOHfk0ySFYX29M24G1vU0P5I2UUZQ27_n0zQmDaFnjROWZTCYZVpsAXTz7KNV486sMCBkpTN7352Qe5lpaKJcDPS7ZlgtCmnysDJvzll6eHNZfRABWN6zKJb65UFurYnQWmg1nKGaqY1yuy6i3-XIrHQuZGq7-d_aETjTqCDkGQq7PKGYo8qgenEwZwYZ8He4V_lRTRkYsy-TdekN5imHld5nNBAo1mHDvHVuYh3kDyAz4mek83hd0lM9Ui5k7d8IszIunC9CqvS5PehGWbp49R8wEkXYW3rh2HpmAKnggpvRLfxeaZFhhXX9LS7Qrwntcarp77QzmpdQstNoJ2gZBb34Zt0vAiV--r6nwNA99r8X-dQIENf6o564pQ5m7g_QmW41VCsQqku0fm1oXePNqfSn5Gp_8xJf2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https://yandex-images.clstorage.net/vgf53z139/66c5a9La62/Bai7PHdz39lMsz2GHPHypYEJlCqHrofrstqeFSov_STjwpYkRJD-_TW-OPrfqeqQCB6ugcg-hCtCPh250DK4thKs_3A8MsKFHPEm0hTy96ecVNc7m_SDtqiYzRotJcRDlLOxTD3x0Y1OlCWj1PTrjkdY7erxL9ZpBGhgzpJb-bY-mowxV1Gg_WGTfY00zvmBnXCcOJjOgaOPyMh1c3zLa6Cmn2oXzcClfbETpOvI7L4xSPDSwUX5WRF5RtmecsCvBLmEMGJ5tddRtHC7BOrlhYBCtAaSwrSXvffbSnpg0lacu7BDFML1mWqMGaHy-vu6IW3_1t1d2GAnbUHmsk3mnQWMpw98b5Dia7BXphvN862NYZg8u-aAu7DE72ZkffVEvLGndTnF94BvsyyQyffpvy9J8v_mdvpxBEdu3ZZ24q82r5sHS0KA8FiCeZou0ceErn2QKJ31p5--9Md3VHjYaKSEl3UZzNOzc5crhvb32oYgXvTT62DeQRl2Z_mocOSECrCCC2ZMntxxo0KLL_7dupxDtCiQxYS5tPXLclFP8GWRlap3BOHfk0ySFYX29M24G1vU0P5I2UUZQ27_n0zQmDaFnjROWZTCYZVpsAXTz7KNV486sMCBkpTN7352Qe5lpaKJcDPS7ZlgtCmnysDJvzll6eHNZfRABWN6zKJb65UFurYnQWmg1nKGaqY1yuy6i3-XIrHQuZGq7-d_aETjTqCDkGQq7PKGYo8qgenEwZwYZ8He4V_lRTRkYsy-TdekN5imHld5nNBAo1mHDvHVuYh3kDyAz4mek83hd0lM9Ui5k7d8IszIunC9CqvS5PehGWbp49R8wEkXYW3rh2HpmAKnggpvRLfxeaZFhhXX9LS7Qrwntcarp77QzmpdQstNoJ2gZBb34Zt0vAiV--r6nwNA99r8X-dQIENf6o564pQ5m7g_QmW41VCsQqku0fm1oXePNqfSn5Gp_8xJf2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6036074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582114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31947E-13F9-C9BD-AE42-EE617AC7D38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77A01B19-E683-72F3-D3D4-F5448CED6AA8}"/>
              </a:ext>
            </a:extLst>
          </p:cNvPr>
          <p:cNvSpPr/>
          <p:nvPr/>
        </p:nvSpPr>
        <p:spPr>
          <a:xfrm>
            <a:off x="5289754" y="1429320"/>
            <a:ext cx="4166480" cy="2252062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C0BA712A-5970-64F3-6AB3-A9390803029C}"/>
              </a:ext>
            </a:extLst>
          </p:cNvPr>
          <p:cNvSpPr txBox="1"/>
          <p:nvPr/>
        </p:nvSpPr>
        <p:spPr>
          <a:xfrm>
            <a:off x="5535561" y="1668575"/>
            <a:ext cx="227548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УПОЛНОМОЧЕННЫЙ</a:t>
            </a:r>
            <a:endParaRPr lang="en-US" sz="1100" b="1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100" b="1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Овчар Ольга Николаевна</a:t>
            </a:r>
          </a:p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Северо-Енисейского муниципального округа по экономике, анализу и прогнозированию</a:t>
            </a:r>
            <a:endParaRPr lang="en-US" sz="900" b="1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1045" y="2483087"/>
            <a:ext cx="225267" cy="334454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xmlns="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11046" y="2857843"/>
            <a:ext cx="277306" cy="411169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348A606-ACF8-6089-0C2B-37D064DE94AB}"/>
              </a:ext>
            </a:extLst>
          </p:cNvPr>
          <p:cNvSpPr txBox="1"/>
          <p:nvPr/>
        </p:nvSpPr>
        <p:spPr>
          <a:xfrm>
            <a:off x="8156506" y="257506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(39160) 21-0-60</a:t>
            </a:r>
            <a:endParaRPr lang="x-none" sz="9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xmlns="" id="{43CFB82D-B6E0-4602-D294-1E834D997346}"/>
              </a:ext>
            </a:extLst>
          </p:cNvPr>
          <p:cNvSpPr/>
          <p:nvPr/>
        </p:nvSpPr>
        <p:spPr>
          <a:xfrm>
            <a:off x="627016" y="1429319"/>
            <a:ext cx="4075998" cy="2252062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34C27CBF-BE07-07F1-AC06-BD6A89B9C6B3}"/>
              </a:ext>
            </a:extLst>
          </p:cNvPr>
          <p:cNvSpPr txBox="1"/>
          <p:nvPr/>
        </p:nvSpPr>
        <p:spPr>
          <a:xfrm>
            <a:off x="765718" y="1668575"/>
            <a:ext cx="3813716" cy="160043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Муниципальное образование  Северо-Енисейский муниципальный округ Красноярского края</a:t>
            </a:r>
          </a:p>
          <a:p>
            <a:endParaRPr lang="en-US" sz="1000" b="1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Северо-Енисейского</a:t>
            </a:r>
          </a:p>
          <a:p>
            <a:r>
              <a:rPr lang="ru-RU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                                   </a:t>
            </a:r>
          </a:p>
          <a:p>
            <a:r>
              <a:rPr lang="ru-RU" sz="1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Рябцев Алексей Николаевич</a:t>
            </a:r>
          </a:p>
          <a:p>
            <a:endParaRPr lang="en-US" sz="1100" b="1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1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1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xmlns="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15600" y="2817541"/>
            <a:ext cx="300634" cy="28603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xmlns="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2F2B9486-26DF-374A-FFFA-6392A5B5FAA8}"/>
              </a:ext>
            </a:extLst>
          </p:cNvPr>
          <p:cNvSpPr txBox="1"/>
          <p:nvPr/>
        </p:nvSpPr>
        <p:spPr>
          <a:xfrm>
            <a:off x="1216234" y="2650095"/>
            <a:ext cx="175140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округ, </a:t>
            </a:r>
            <a:r>
              <a:rPr lang="en-US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900" b="1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 Северо-Енисейский, </a:t>
            </a:r>
            <a:r>
              <a:rPr lang="en-US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Ленина, д.48</a:t>
            </a:r>
            <a:endParaRPr lang="x-none" sz="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</a:t>
            </a:r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(39160)21-0-60</a:t>
            </a:r>
            <a:endParaRPr lang="x-none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43C4A894-8B64-3AFF-9699-BF3CB1DC5528}"/>
              </a:ext>
            </a:extLst>
          </p:cNvPr>
          <p:cNvSpPr txBox="1"/>
          <p:nvPr/>
        </p:nvSpPr>
        <p:spPr>
          <a:xfrm>
            <a:off x="3493768" y="257506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admse@inbox.ru</a:t>
            </a:r>
            <a:endParaRPr lang="x-none" sz="9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xmlns="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xmlns="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xmlns="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72824" y="5612238"/>
            <a:ext cx="180000" cy="18000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C348A606-ACF8-6089-0C2B-37D064DE94AB}"/>
              </a:ext>
            </a:extLst>
          </p:cNvPr>
          <p:cNvSpPr txBox="1"/>
          <p:nvPr/>
        </p:nvSpPr>
        <p:spPr>
          <a:xfrm>
            <a:off x="8229600" y="2956039"/>
            <a:ext cx="107795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lavse@bk.ru</a:t>
            </a:r>
            <a:endParaRPr lang="x-none" sz="9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409205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Рисунок 14" descr="Местное самоуправление Балахнинского муниципального округа | Официальный  сайт Правительства Нижегородской области">
            <a:extLst>
              <a:ext uri="{FF2B5EF4-FFF2-40B4-BE49-F238E27FC236}">
                <a16:creationId xmlns:a16="http://schemas.microsoft.com/office/drawing/2014/main" xmlns="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4" t="2667" r="4954" b="8247"/>
          <a:stretch>
            <a:fillRect/>
          </a:stretch>
        </p:blipFill>
        <p:spPr bwMode="auto">
          <a:xfrm>
            <a:off x="7634135" y="1256553"/>
            <a:ext cx="2153464" cy="3330315"/>
          </a:xfrm>
          <a:custGeom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t="18455" b="18455"/>
          <a:stretch>
            <a:fillRect/>
          </a:stretch>
        </p:blipFill>
        <p:spPr bwMode="auto">
          <a:xfrm>
            <a:off x="627015" y="1256553"/>
            <a:ext cx="6888719" cy="2896381"/>
          </a:xfrm>
          <a:custGeom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ПРИЛОЖЕНИЯ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038C76F-F287-7799-FDF4-0079BD20713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27824" y="1204514"/>
            <a:ext cx="7106311" cy="3137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4135" y="1256553"/>
            <a:ext cx="2153463" cy="362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93559909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10506CCE-1C66-7E04-F0FF-D2B0E883E661}"/>
              </a:ext>
            </a:extLst>
          </p:cNvPr>
          <p:cNvSpPr/>
          <p:nvPr/>
        </p:nvSpPr>
        <p:spPr>
          <a:xfrm>
            <a:off x="627017" y="163628"/>
            <a:ext cx="143717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574680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xmlns="" id="{21632067-8B6B-CECC-DDDA-2F9ED39322B9}"/>
              </a:ext>
            </a:extLst>
          </p:cNvPr>
          <p:cNvSpPr/>
          <p:nvPr/>
        </p:nvSpPr>
        <p:spPr>
          <a:xfrm>
            <a:off x="627015" y="1401547"/>
            <a:ext cx="3991893" cy="4906275"/>
          </a:xfrm>
          <a:prstGeom prst="roundRect">
            <a:avLst>
              <a:gd name="adj" fmla="val 6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C0916C06-66A9-22F7-6A52-CB938901B687}"/>
              </a:ext>
            </a:extLst>
          </p:cNvPr>
          <p:cNvSpPr/>
          <p:nvPr/>
        </p:nvSpPr>
        <p:spPr>
          <a:xfrm>
            <a:off x="4756797" y="1401546"/>
            <a:ext cx="4791231" cy="4906276"/>
          </a:xfrm>
          <a:prstGeom prst="roundRect">
            <a:avLst>
              <a:gd name="adj" fmla="val 521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47ED24C-D8D0-A80E-A0FE-282737A06C44}"/>
              </a:ext>
            </a:extLst>
          </p:cNvPr>
          <p:cNvSpPr txBox="1"/>
          <p:nvPr/>
        </p:nvSpPr>
        <p:spPr>
          <a:xfrm>
            <a:off x="4724506" y="1638617"/>
            <a:ext cx="50451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ПРОЕКТА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BBCD70BD-8132-712C-2A2C-585AA87BA803}"/>
              </a:ext>
            </a:extLst>
          </p:cNvPr>
          <p:cNvSpPr/>
          <p:nvPr/>
        </p:nvSpPr>
        <p:spPr>
          <a:xfrm>
            <a:off x="5001228" y="2024971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6582BA7-BEE5-EFBC-2C91-8442D7AB5CBB}"/>
              </a:ext>
            </a:extLst>
          </p:cNvPr>
          <p:cNvSpPr txBox="1"/>
          <p:nvPr/>
        </p:nvSpPr>
        <p:spPr>
          <a:xfrm>
            <a:off x="5181134" y="2218041"/>
            <a:ext cx="341733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Вовлечь в процесс разработки инвестиционных профилей заинтересованные стороны 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C569962C-8F01-E53C-68E0-CC419E1F2AAA}"/>
              </a:ext>
            </a:extLst>
          </p:cNvPr>
          <p:cNvSpPr/>
          <p:nvPr/>
        </p:nvSpPr>
        <p:spPr>
          <a:xfrm>
            <a:off x="5001228" y="2853852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0436F2B5-5C1C-38E0-CD50-B5491A0A5807}"/>
              </a:ext>
            </a:extLst>
          </p:cNvPr>
          <p:cNvSpPr/>
          <p:nvPr/>
        </p:nvSpPr>
        <p:spPr>
          <a:xfrm>
            <a:off x="5001228" y="3682733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64934316-2A36-36A3-C153-DF90A6CD458C}"/>
              </a:ext>
            </a:extLst>
          </p:cNvPr>
          <p:cNvSpPr/>
          <p:nvPr/>
        </p:nvSpPr>
        <p:spPr>
          <a:xfrm>
            <a:off x="5001228" y="4511614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36946367-F70F-B894-7BA4-8994042D3A97}"/>
              </a:ext>
            </a:extLst>
          </p:cNvPr>
          <p:cNvSpPr/>
          <p:nvPr/>
        </p:nvSpPr>
        <p:spPr>
          <a:xfrm>
            <a:off x="5001228" y="5340497"/>
            <a:ext cx="4546800" cy="720000"/>
          </a:xfrm>
          <a:prstGeom prst="roundRect">
            <a:avLst>
              <a:gd name="adj" fmla="val 3748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0018CBB-2DAF-DDDB-9525-11C7AC1A1E61}"/>
              </a:ext>
            </a:extLst>
          </p:cNvPr>
          <p:cNvSpPr txBox="1"/>
          <p:nvPr/>
        </p:nvSpPr>
        <p:spPr>
          <a:xfrm>
            <a:off x="5181135" y="3038632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наиболее перспективные инвестиционные проекты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01197C2-8543-04F7-253F-5AC791FBE756}"/>
              </a:ext>
            </a:extLst>
          </p:cNvPr>
          <p:cNvSpPr txBox="1"/>
          <p:nvPr/>
        </p:nvSpPr>
        <p:spPr>
          <a:xfrm>
            <a:off x="5181135" y="3873621"/>
            <a:ext cx="341733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Выбрать приоритетные направления инвестиционного развития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52A630D-AD58-B3A1-C06F-A08C9FFDDC5F}"/>
              </a:ext>
            </a:extLst>
          </p:cNvPr>
          <p:cNvSpPr txBox="1"/>
          <p:nvPr/>
        </p:nvSpPr>
        <p:spPr>
          <a:xfrm>
            <a:off x="5181134" y="4702504"/>
            <a:ext cx="3726966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Выработать рекомендации по улучшению </a:t>
            </a:r>
          </a:p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инвестиционной привлекательности 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ACE31FB-E998-F3D6-E41E-D537FD8CE811}"/>
              </a:ext>
            </a:extLst>
          </p:cNvPr>
          <p:cNvSpPr txBox="1"/>
          <p:nvPr/>
        </p:nvSpPr>
        <p:spPr>
          <a:xfrm>
            <a:off x="5181135" y="5531053"/>
            <a:ext cx="279890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Определить потенциальных стейкхолдеров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9ED8EA3B-BFDB-2A7C-65CE-2D1686F7B4BB}"/>
              </a:ext>
            </a:extLst>
          </p:cNvPr>
          <p:cNvSpPr txBox="1"/>
          <p:nvPr/>
        </p:nvSpPr>
        <p:spPr>
          <a:xfrm>
            <a:off x="874406" y="1804063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endParaRPr lang="x-none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2AB71AED-6EBA-39ED-7131-75B3405E2009}"/>
              </a:ext>
            </a:extLst>
          </p:cNvPr>
          <p:cNvSpPr txBox="1"/>
          <p:nvPr/>
        </p:nvSpPr>
        <p:spPr>
          <a:xfrm>
            <a:off x="874404" y="2306182"/>
            <a:ext cx="269835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ИНВЕСТИЦИОННОГО КЛИМАТА В 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СЕВЕРО-ЕНИСЕЙСКОМ МУНИЦИПАЛЬНОМ ОКРУГЕ ДЛЯ </a:t>
            </a:r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УВЕЛИЧЕНИЯ ПОТОКА ЧАСТНЫХ 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ИНВЕСТИЦИЙ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Рисунок 43" descr="В яблочко со сплошной заливкой">
            <a:extLst>
              <a:ext uri="{FF2B5EF4-FFF2-40B4-BE49-F238E27FC236}">
                <a16:creationId xmlns:a16="http://schemas.microsoft.com/office/drawing/2014/main" xmlns="" id="{C5223B8D-A658-AC61-BC22-81182E92FA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042231" y="1638617"/>
            <a:ext cx="360000" cy="360000"/>
          </a:xfrm>
          <a:prstGeom prst="rect">
            <a:avLst/>
          </a:prstGeom>
        </p:spPr>
      </p:pic>
      <p:pic>
        <p:nvPicPr>
          <p:cNvPr id="47" name="Рисунок 46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F7695287-FEBE-E10C-0F82-16ED8046ED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057161" y="3027909"/>
            <a:ext cx="360000" cy="360000"/>
          </a:xfrm>
          <a:prstGeom prst="rect">
            <a:avLst/>
          </a:prstGeom>
        </p:spPr>
      </p:pic>
      <p:pic>
        <p:nvPicPr>
          <p:cNvPr id="48" name="Рисунок 47" descr="Переместить со сплошной заливкой">
            <a:extLst>
              <a:ext uri="{FF2B5EF4-FFF2-40B4-BE49-F238E27FC236}">
                <a16:creationId xmlns:a16="http://schemas.microsoft.com/office/drawing/2014/main" xmlns="" id="{1D163E46-56AE-0787-9A7F-860B5ACA0E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057161" y="3864973"/>
            <a:ext cx="360000" cy="360000"/>
          </a:xfrm>
          <a:prstGeom prst="rect">
            <a:avLst/>
          </a:prstGeom>
        </p:spPr>
      </p:pic>
      <p:pic>
        <p:nvPicPr>
          <p:cNvPr id="49" name="Рисунок 48" descr="Целевая аудитория со сплошной заливкой">
            <a:extLst>
              <a:ext uri="{FF2B5EF4-FFF2-40B4-BE49-F238E27FC236}">
                <a16:creationId xmlns:a16="http://schemas.microsoft.com/office/drawing/2014/main" xmlns="" id="{A0F746DC-C1D4-E563-0179-7F09629BF2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057161" y="5520330"/>
            <a:ext cx="360000" cy="360000"/>
          </a:xfrm>
          <a:prstGeom prst="rect">
            <a:avLst/>
          </a:prstGeom>
        </p:spPr>
      </p:pic>
      <p:pic>
        <p:nvPicPr>
          <p:cNvPr id="51" name="Рисунок 50" descr="Мишень со сплошной заливкой">
            <a:extLst>
              <a:ext uri="{FF2B5EF4-FFF2-40B4-BE49-F238E27FC236}">
                <a16:creationId xmlns:a16="http://schemas.microsoft.com/office/drawing/2014/main" xmlns="" id="{D6AC9857-010C-5B7B-3518-1049205D9D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057161" y="2205313"/>
            <a:ext cx="360000" cy="360000"/>
          </a:xfrm>
          <a:prstGeom prst="rect">
            <a:avLst/>
          </a:prstGeom>
        </p:spPr>
      </p:pic>
      <p:pic>
        <p:nvPicPr>
          <p:cNvPr id="53" name="Рисунок 52" descr="Документ со сплошной заливкой">
            <a:extLst>
              <a:ext uri="{FF2B5EF4-FFF2-40B4-BE49-F238E27FC236}">
                <a16:creationId xmlns:a16="http://schemas.microsoft.com/office/drawing/2014/main" xmlns="" id="{4EA49418-3DF4-08F4-73BF-1C3DE1F508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057161" y="4695497"/>
            <a:ext cx="360000" cy="36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BB8FF98-2C77-A1B9-E7C3-E0AC36C735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323258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9244ACF3-07CE-8C48-5C7B-F36EF4713F5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9399" r="11617"/>
          <a:stretch>
            <a:fillRect/>
          </a:stretch>
        </p:blipFill>
        <p:spPr>
          <a:xfrm>
            <a:off x="627017" y="2289848"/>
            <a:ext cx="2951999" cy="4019039"/>
          </a:xfrm>
          <a:custGeom>
            <a:gdLst>
              <a:gd name="connsiteX0" fmla="*/ 254551 w 2951999"/>
              <a:gd name="connsiteY0" fmla="*/ 0 h 4019039"/>
              <a:gd name="connsiteX1" fmla="*/ 2697448 w 2951999"/>
              <a:gd name="connsiteY1" fmla="*/ 0 h 4019039"/>
              <a:gd name="connsiteX2" fmla="*/ 2951999 w 2951999"/>
              <a:gd name="connsiteY2" fmla="*/ 254551 h 4019039"/>
              <a:gd name="connsiteX3" fmla="*/ 2951999 w 2951999"/>
              <a:gd name="connsiteY3" fmla="*/ 3764488 h 4019039"/>
              <a:gd name="connsiteX4" fmla="*/ 2697448 w 2951999"/>
              <a:gd name="connsiteY4" fmla="*/ 4019039 h 4019039"/>
              <a:gd name="connsiteX5" fmla="*/ 254551 w 2951999"/>
              <a:gd name="connsiteY5" fmla="*/ 4019039 h 4019039"/>
              <a:gd name="connsiteX6" fmla="*/ 0 w 2951999"/>
              <a:gd name="connsiteY6" fmla="*/ 3764488 h 4019039"/>
              <a:gd name="connsiteX7" fmla="*/ 0 w 2951999"/>
              <a:gd name="connsiteY7" fmla="*/ 254551 h 4019039"/>
              <a:gd name="connsiteX8" fmla="*/ 254551 w 2951999"/>
              <a:gd name="connsiteY8" fmla="*/ 0 h 40190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19039">
                <a:moveTo>
                  <a:pt x="254551" y="0"/>
                </a:moveTo>
                <a:lnTo>
                  <a:pt x="2697448" y="0"/>
                </a:lnTo>
                <a:cubicBezTo>
                  <a:pt x="2838033" y="0"/>
                  <a:pt x="2951999" y="113966"/>
                  <a:pt x="2951999" y="254551"/>
                </a:cubicBezTo>
                <a:lnTo>
                  <a:pt x="2951999" y="3764488"/>
                </a:lnTo>
                <a:cubicBezTo>
                  <a:pt x="2951999" y="3905073"/>
                  <a:pt x="2838033" y="4019039"/>
                  <a:pt x="2697448" y="4019039"/>
                </a:cubicBezTo>
                <a:lnTo>
                  <a:pt x="254551" y="4019039"/>
                </a:lnTo>
                <a:cubicBezTo>
                  <a:pt x="113966" y="4019039"/>
                  <a:pt x="0" y="3905073"/>
                  <a:pt x="0" y="3764488"/>
                </a:cubicBezTo>
                <a:lnTo>
                  <a:pt x="0" y="254551"/>
                </a:lnTo>
                <a:cubicBezTo>
                  <a:pt x="0" y="113966"/>
                  <a:pt x="113966" y="0"/>
                  <a:pt x="254551" y="0"/>
                </a:cubicBezTo>
                <a:close/>
              </a:path>
            </a:pathLst>
          </a:custGeom>
        </p:spPr>
      </p:pic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СБОР ИНФОРМАЦИИ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26718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715186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ОТКРЫТЫХ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ИСТОЧНИКОВ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07862FD5-C117-B7DA-E9E8-55D65E534E5C}"/>
              </a:ext>
            </a:extLst>
          </p:cNvPr>
          <p:cNvSpPr/>
          <p:nvPr/>
        </p:nvSpPr>
        <p:spPr>
          <a:xfrm>
            <a:off x="3716905" y="5581968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Российское агентство международной информации «РИА Новости»</a:t>
            </a:r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4DFCE1BB-8438-74A5-D76E-7A8CBE0A28FD}"/>
              </a:ext>
            </a:extLst>
          </p:cNvPr>
          <p:cNvSpPr/>
          <p:nvPr/>
        </p:nvSpPr>
        <p:spPr>
          <a:xfrm>
            <a:off x="3716905" y="2294500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algn="just">
              <a:spcAft>
                <a:spcPct val="0"/>
              </a:spcAft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Данные </a:t>
            </a:r>
            <a:r>
              <a:rPr lang="ru-RU" sz="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Управление Федеральной службы государственной статистики по Красноярскому краю, </a:t>
            </a:r>
            <a:r>
              <a:rPr lang="ru-RU" sz="8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Республике Хакасия </a:t>
            </a:r>
            <a:r>
              <a:rPr lang="ru-RU" sz="8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 Республике Тыва  (Красноярскстат)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18DE46D1-F8EA-37D3-7B6F-1DE5D9B0D646}"/>
              </a:ext>
            </a:extLst>
          </p:cNvPr>
          <p:cNvSpPr/>
          <p:nvPr/>
        </p:nvSpPr>
        <p:spPr>
          <a:xfrm>
            <a:off x="3716905" y="3116367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Исследования, статьи,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рейтинги и прочие работы на тему инвестиционной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привлекательности</a:t>
            </a: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77CFE7E1-B630-D3F0-43DC-C599BF4D6A9C}"/>
              </a:ext>
            </a:extLst>
          </p:cNvPr>
          <p:cNvSpPr/>
          <p:nvPr/>
        </p:nvSpPr>
        <p:spPr>
          <a:xfrm>
            <a:off x="3716905" y="3938234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Газета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«Северо-Енисейский</a:t>
            </a:r>
            <a:r>
              <a:rPr kumimoji="0" lang="ru-RU" sz="800" b="1" i="0" u="none" strike="noStrike" kern="1200" cap="none" spc="0" normalizeH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kumimoji="0" lang="ru-RU" sz="800" b="1" i="0" u="none" strike="noStrike" kern="1200" cap="none" spc="0" normalizeH="0" baseline="0" noProof="0" err="1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естник» </a:t>
            </a:r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275B563B-C26F-02B6-8075-06E4EB4AEDA4}"/>
              </a:ext>
            </a:extLst>
          </p:cNvPr>
          <p:cNvSpPr/>
          <p:nvPr/>
        </p:nvSpPr>
        <p:spPr>
          <a:xfrm>
            <a:off x="3716905" y="4760101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Интернет сообщества                  местного населения в популярных социальных сетях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0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(Вконтакте, Одноклассники) </a:t>
            </a:r>
          </a:p>
        </p:txBody>
      </p:sp>
      <p:pic>
        <p:nvPicPr>
          <p:cNvPr id="57" name="Рисунок 56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xmlns="" id="{0B386E1E-880F-C631-440B-46B59E55D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42409" y="2482560"/>
            <a:ext cx="360000" cy="360000"/>
          </a:xfrm>
          <a:prstGeom prst="rect">
            <a:avLst/>
          </a:prstGeom>
        </p:spPr>
      </p:pic>
      <p:pic>
        <p:nvPicPr>
          <p:cNvPr id="62" name="Рисунок 61" descr="Лупа со сплошной заливкой">
            <a:extLst>
              <a:ext uri="{FF2B5EF4-FFF2-40B4-BE49-F238E27FC236}">
                <a16:creationId xmlns:a16="http://schemas.microsoft.com/office/drawing/2014/main" xmlns="" id="{567F4B8D-A5A4-4CCB-05A8-3685E85476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42409" y="3296367"/>
            <a:ext cx="360000" cy="360000"/>
          </a:xfrm>
          <a:prstGeom prst="rect">
            <a:avLst/>
          </a:prstGeom>
        </p:spPr>
      </p:pic>
      <p:pic>
        <p:nvPicPr>
          <p:cNvPr id="66" name="Рисунок 65" descr="Интернет со сплошной заливкой">
            <a:extLst>
              <a:ext uri="{FF2B5EF4-FFF2-40B4-BE49-F238E27FC236}">
                <a16:creationId xmlns:a16="http://schemas.microsoft.com/office/drawing/2014/main" xmlns="" id="{C829C64A-EC90-6E62-8E6B-B5C47D149E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142409" y="4935850"/>
            <a:ext cx="360000" cy="360000"/>
          </a:xfrm>
          <a:prstGeom prst="rect">
            <a:avLst/>
          </a:prstGeom>
        </p:spPr>
      </p:pic>
      <p:pic>
        <p:nvPicPr>
          <p:cNvPr id="70" name="Рисунок 69" descr="Мегафон1 со сплошной заливкой">
            <a:extLst>
              <a:ext uri="{FF2B5EF4-FFF2-40B4-BE49-F238E27FC236}">
                <a16:creationId xmlns:a16="http://schemas.microsoft.com/office/drawing/2014/main" xmlns="" id="{FEB59974-B084-1324-C79B-115AFC6E27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142409" y="5761968"/>
            <a:ext cx="360000" cy="360000"/>
          </a:xfrm>
          <a:prstGeom prst="rect">
            <a:avLst/>
          </a:prstGeom>
        </p:spPr>
      </p:pic>
      <p:pic>
        <p:nvPicPr>
          <p:cNvPr id="72" name="Рисунок 71" descr="Ноутбук со сплошной заливкой">
            <a:extLst>
              <a:ext uri="{FF2B5EF4-FFF2-40B4-BE49-F238E27FC236}">
                <a16:creationId xmlns:a16="http://schemas.microsoft.com/office/drawing/2014/main" xmlns="" id="{9EF7A1AE-5B19-FBF1-8D85-E2776D9877A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142409" y="4112891"/>
            <a:ext cx="360000" cy="360000"/>
          </a:xfrm>
          <a:prstGeom prst="rect">
            <a:avLst/>
          </a:prstGeom>
        </p:spPr>
      </p:pic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C2C0B139-D6C5-D53C-CE5B-7C8D242C300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НАПРЯМУЮ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ПРЕДСТАВИТЕЛЕЙ БИЗНЕСА                      И МУНИЦИПАЛИТЕТА</a:t>
            </a:r>
            <a:endParaRPr kumimoji="0" lang="x-none" sz="11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46C7D380-99BD-0395-8672-0EACA67DC888}"/>
              </a:ext>
            </a:extLst>
          </p:cNvPr>
          <p:cNvSpPr/>
          <p:nvPr/>
        </p:nvSpPr>
        <p:spPr>
          <a:xfrm>
            <a:off x="6821196" y="4760101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Онлайн-опрос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8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редприятий и организаций, предприятий малого и среднего бизнеса</a:t>
            </a:r>
            <a:r>
              <a:rPr kumimoji="0" lang="en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B40F73DF-F728-17B2-30B4-0328306369B7}"/>
              </a:ext>
            </a:extLst>
          </p:cNvPr>
          <p:cNvSpPr/>
          <p:nvPr/>
        </p:nvSpPr>
        <p:spPr>
          <a:xfrm>
            <a:off x="6821196" y="2294500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Запрос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макроэкономических и микроэкономических </a:t>
            </a:r>
            <a:endParaRPr kumimoji="0" lang="ru-RU" sz="8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показателей </a:t>
            </a: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 </a:t>
            </a: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предприятий и организаций, а также предприятий малого и среднего предпринимательства</a:t>
            </a:r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xmlns="" id="{CF29ABB5-1D66-1EBE-98B2-EF5997E06BA1}"/>
              </a:ext>
            </a:extLst>
          </p:cNvPr>
          <p:cNvSpPr/>
          <p:nvPr/>
        </p:nvSpPr>
        <p:spPr>
          <a:xfrm>
            <a:off x="6821196" y="3116367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Очное интервью с представителями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муниципалитета</a:t>
            </a:r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8EF62D1D-54BD-ACBC-192A-A9D14FEA8C41}"/>
              </a:ext>
            </a:extLst>
          </p:cNvPr>
          <p:cNvSpPr/>
          <p:nvPr/>
        </p:nvSpPr>
        <p:spPr>
          <a:xfrm>
            <a:off x="6821196" y="3938234"/>
            <a:ext cx="2966400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Очное интервью с представителями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kumimoji="0" lang="ru-RU" sz="800" b="1" i="0" u="none" strike="noStrike" kern="1200" cap="none" spc="0" normalizeH="0" baseline="0" noProof="0" err="1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редприятий и организаций</a:t>
            </a:r>
            <a:endParaRPr kumimoji="0" lang="ru-RU" sz="8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4" name="Рисунок 83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xmlns="" id="{2D809761-295D-EBD4-59C5-EC9F8D7F5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246700" y="2482560"/>
            <a:ext cx="360000" cy="360000"/>
          </a:xfrm>
          <a:prstGeom prst="rect">
            <a:avLst/>
          </a:prstGeom>
        </p:spPr>
      </p:pic>
      <p:pic>
        <p:nvPicPr>
          <p:cNvPr id="89" name="Рисунок 88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xmlns="" id="{28172983-00C4-9D74-705B-BCF140DF04C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243785" y="4941785"/>
            <a:ext cx="360000" cy="360000"/>
          </a:xfrm>
          <a:prstGeom prst="rect">
            <a:avLst/>
          </a:prstGeom>
        </p:spPr>
      </p:pic>
      <p:pic>
        <p:nvPicPr>
          <p:cNvPr id="93" name="Рисунок 92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xmlns="" id="{7BCEDE66-9EB8-B2E9-C1F3-BC5216C55FD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9240199" y="4117566"/>
            <a:ext cx="360000" cy="360000"/>
          </a:xfrm>
          <a:prstGeom prst="rect">
            <a:avLst/>
          </a:prstGeom>
        </p:spPr>
      </p:pic>
      <p:pic>
        <p:nvPicPr>
          <p:cNvPr id="95" name="Рисунок 94" descr="Пузырь с сообщением чата со сплошной заливкой">
            <a:extLst>
              <a:ext uri="{FF2B5EF4-FFF2-40B4-BE49-F238E27FC236}">
                <a16:creationId xmlns:a16="http://schemas.microsoft.com/office/drawing/2014/main" xmlns="" id="{B00B3E86-8758-EC50-AB37-56362EAD97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9240199" y="3313541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97A2683-7003-BF9E-F7F8-75D8D09B112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240857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CE83EA66-D856-C29A-F49E-DD00E62185C1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715186" y="1401546"/>
            <a:ext cx="2787223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C04E623-6A48-FFAD-9CC5-8201473937F7}"/>
              </a:ext>
            </a:extLst>
          </p:cNvPr>
          <p:cNvSpPr txBox="1"/>
          <p:nvPr/>
        </p:nvSpPr>
        <p:spPr>
          <a:xfrm>
            <a:off x="3710033" y="1622920"/>
            <a:ext cx="298968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</a:p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ПРОЕКТОВ 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27E3135-6C85-E5C6-0AE1-5EB6FA050E43}"/>
              </a:ext>
            </a:extLst>
          </p:cNvPr>
          <p:cNvSpPr txBox="1"/>
          <p:nvPr/>
        </p:nvSpPr>
        <p:spPr>
          <a:xfrm>
            <a:off x="6817610" y="1535429"/>
            <a:ext cx="295199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</a:t>
            </a:r>
          </a:p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ТЕКУЩИХ ПРОБЛЕМ 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4DFCE1BB-8438-74A5-D76E-7A8CBE0A28FD}"/>
              </a:ext>
            </a:extLst>
          </p:cNvPr>
          <p:cNvSpPr/>
          <p:nvPr/>
        </p:nvSpPr>
        <p:spPr>
          <a:xfrm>
            <a:off x="3716905" y="2294500"/>
            <a:ext cx="2785504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Описание текущих проектов </a:t>
            </a:r>
            <a:r>
              <a:rPr kumimoji="0" 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округа, которые 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реализуются и планируются к реализации </a:t>
            </a:r>
            <a:r>
              <a:rPr kumimoji="0" 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бизнесом-сообществом</a:t>
            </a: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18DE46D1-F8EA-37D3-7B6F-1DE5D9B0D646}"/>
              </a:ext>
            </a:extLst>
          </p:cNvPr>
          <p:cNvSpPr/>
          <p:nvPr/>
        </p:nvSpPr>
        <p:spPr>
          <a:xfrm>
            <a:off x="3739207" y="3345365"/>
            <a:ext cx="2785504" cy="988741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траектории 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 потенциала развития </a:t>
            </a:r>
            <a:r>
              <a:rPr kumimoji="0" 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 в </a:t>
            </a: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ближайшие годы</a:t>
            </a: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7" name="Рисунок 56" descr="Презентация с линейчатой диаграммой со сплошной заливкой">
            <a:extLst>
              <a:ext uri="{FF2B5EF4-FFF2-40B4-BE49-F238E27FC236}">
                <a16:creationId xmlns:a16="http://schemas.microsoft.com/office/drawing/2014/main" xmlns="" id="{0B386E1E-880F-C631-440B-46B59E55DC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81133" y="2482560"/>
            <a:ext cx="327102" cy="360000"/>
          </a:xfrm>
          <a:prstGeom prst="rect">
            <a:avLst/>
          </a:prstGeom>
        </p:spPr>
      </p:pic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C2C0B139-D6C5-D53C-CE5B-7C8D242C3009}"/>
              </a:ext>
            </a:extLst>
          </p:cNvPr>
          <p:cNvSpPr/>
          <p:nvPr/>
        </p:nvSpPr>
        <p:spPr>
          <a:xfrm>
            <a:off x="6819477" y="1401546"/>
            <a:ext cx="2784308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B40F73DF-F728-17B2-30B4-0328306369B7}"/>
              </a:ext>
            </a:extLst>
          </p:cNvPr>
          <p:cNvSpPr/>
          <p:nvPr/>
        </p:nvSpPr>
        <p:spPr>
          <a:xfrm>
            <a:off x="6821196" y="2294500"/>
            <a:ext cx="2785504" cy="720000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Выявление проблемных зон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слабых сторон </a:t>
            </a:r>
            <a:r>
              <a:rPr kumimoji="0" 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</a:t>
            </a: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xmlns="" id="{CF29ABB5-1D66-1EBE-98B2-EF5997E06BA1}"/>
              </a:ext>
            </a:extLst>
          </p:cNvPr>
          <p:cNvSpPr/>
          <p:nvPr/>
        </p:nvSpPr>
        <p:spPr>
          <a:xfrm>
            <a:off x="6821196" y="3226419"/>
            <a:ext cx="2785504" cy="1100254"/>
          </a:xfrm>
          <a:prstGeom prst="roundRect">
            <a:avLst>
              <a:gd name="adj" fmla="val 3104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предложений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000" b="1" i="0" u="none" strike="noStrike" kern="1200" cap="none" spc="0" normalizeH="0" baseline="0" noProof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улучшению текущей ситуации              в </a:t>
            </a:r>
            <a:r>
              <a:rPr kumimoji="0" lang="ru-RU" sz="1000" b="1" i="0" u="none" strike="noStrike" kern="1200" cap="none" spc="0" normalizeH="0" baseline="0" noProof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Северо-Енисейском муниципальном округе</a:t>
            </a: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7979AA-DBC7-3E28-46F4-B1514A4FA36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B1C1E4">
                <a:tint val="45000"/>
                <a:satMod val="400000"/>
              </a:srgbClr>
            </a:duotone>
          </a:blip>
          <a:srcRect l="37218" t="290" r="21477" b="-290"/>
          <a:stretch>
            <a:fillRect/>
          </a:stretch>
        </p:blipFill>
        <p:spPr>
          <a:xfrm>
            <a:off x="627016" y="2287721"/>
            <a:ext cx="2951999" cy="4020102"/>
          </a:xfrm>
          <a:custGeom>
            <a:gdLst>
              <a:gd name="connsiteX0" fmla="*/ 302668 w 2951999"/>
              <a:gd name="connsiteY0" fmla="*/ 0 h 4020102"/>
              <a:gd name="connsiteX1" fmla="*/ 2649331 w 2951999"/>
              <a:gd name="connsiteY1" fmla="*/ 0 h 4020102"/>
              <a:gd name="connsiteX2" fmla="*/ 2951999 w 2951999"/>
              <a:gd name="connsiteY2" fmla="*/ 302668 h 4020102"/>
              <a:gd name="connsiteX3" fmla="*/ 2951999 w 2951999"/>
              <a:gd name="connsiteY3" fmla="*/ 3717434 h 4020102"/>
              <a:gd name="connsiteX4" fmla="*/ 2649331 w 2951999"/>
              <a:gd name="connsiteY4" fmla="*/ 4020102 h 4020102"/>
              <a:gd name="connsiteX5" fmla="*/ 302668 w 2951999"/>
              <a:gd name="connsiteY5" fmla="*/ 4020102 h 4020102"/>
              <a:gd name="connsiteX6" fmla="*/ 0 w 2951999"/>
              <a:gd name="connsiteY6" fmla="*/ 3717434 h 4020102"/>
              <a:gd name="connsiteX7" fmla="*/ 0 w 2951999"/>
              <a:gd name="connsiteY7" fmla="*/ 302668 h 4020102"/>
              <a:gd name="connsiteX8" fmla="*/ 302668 w 2951999"/>
              <a:gd name="connsiteY8" fmla="*/ 0 h 402010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51999" h="4020102">
                <a:moveTo>
                  <a:pt x="302668" y="0"/>
                </a:moveTo>
                <a:lnTo>
                  <a:pt x="2649331" y="0"/>
                </a:lnTo>
                <a:cubicBezTo>
                  <a:pt x="2816490" y="0"/>
                  <a:pt x="2951999" y="135509"/>
                  <a:pt x="2951999" y="302668"/>
                </a:cubicBezTo>
                <a:lnTo>
                  <a:pt x="2951999" y="3717434"/>
                </a:lnTo>
                <a:cubicBezTo>
                  <a:pt x="2951999" y="3884593"/>
                  <a:pt x="2816490" y="4020102"/>
                  <a:pt x="2649331" y="4020102"/>
                </a:cubicBezTo>
                <a:lnTo>
                  <a:pt x="302668" y="4020102"/>
                </a:lnTo>
                <a:cubicBezTo>
                  <a:pt x="135509" y="4020102"/>
                  <a:pt x="0" y="3884593"/>
                  <a:pt x="0" y="3717434"/>
                </a:cubicBezTo>
                <a:lnTo>
                  <a:pt x="0" y="302668"/>
                </a:lnTo>
                <a:cubicBezTo>
                  <a:pt x="0" y="135509"/>
                  <a:pt x="135509" y="0"/>
                  <a:pt x="302668" y="0"/>
                </a:cubicBez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71CD93-B111-0810-621D-4074C1D22AF4}"/>
              </a:ext>
            </a:extLst>
          </p:cNvPr>
          <p:cNvSpPr txBox="1"/>
          <p:nvPr/>
        </p:nvSpPr>
        <p:spPr>
          <a:xfrm>
            <a:off x="627016" y="1525280"/>
            <a:ext cx="2951999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</a:p>
          <a:p>
            <a:pPr algn="ctr"/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ДАЛЬНЕЙШЕМУ </a:t>
            </a:r>
          </a:p>
          <a:p>
            <a:pPr algn="ctr"/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РАЗВИТИЮ </a:t>
            </a:r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МУНИЦИПАЛЬНОГО ОКРУГА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Документ со сплошной заливкой">
            <a:extLst>
              <a:ext uri="{FF2B5EF4-FFF2-40B4-BE49-F238E27FC236}">
                <a16:creationId xmlns:a16="http://schemas.microsoft.com/office/drawing/2014/main" xmlns="" id="{3471EA53-82BB-6F31-05FF-3ACB9C5515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51434" y="3296367"/>
            <a:ext cx="452351" cy="360000"/>
          </a:xfrm>
          <a:prstGeom prst="rect">
            <a:avLst/>
          </a:prstGeom>
        </p:spPr>
      </p:pic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xmlns="" id="{88C3175F-2310-58F0-903B-2A3FE80F0B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151434" y="2474021"/>
            <a:ext cx="364273" cy="360000"/>
          </a:xfrm>
          <a:prstGeom prst="rect">
            <a:avLst/>
          </a:prstGeom>
        </p:spPr>
      </p:pic>
      <p:pic>
        <p:nvPicPr>
          <p:cNvPr id="17" name="Рисунок 16" descr="Схема с ветвлением со сплошной заливкой">
            <a:extLst>
              <a:ext uri="{FF2B5EF4-FFF2-40B4-BE49-F238E27FC236}">
                <a16:creationId xmlns:a16="http://schemas.microsoft.com/office/drawing/2014/main" xmlns="" id="{7C84FF55-F627-1CC6-4CA9-123FA451BF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081133" y="3296367"/>
            <a:ext cx="327102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685546-9BF1-9E2B-0C3F-3CD32EE991B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713559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CE83EA66-D856-C29A-F49E-DD00E62185C1}"/>
              </a:ext>
            </a:extLst>
          </p:cNvPr>
          <p:cNvSpPr/>
          <p:nvPr/>
        </p:nvSpPr>
        <p:spPr>
          <a:xfrm>
            <a:off x="245327" y="1401546"/>
            <a:ext cx="3590693" cy="775597"/>
          </a:xfrm>
          <a:prstGeom prst="roundRect">
            <a:avLst>
              <a:gd name="adj" fmla="val 324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B6D61C-1069-12A2-C2E4-5E3C479D3EC1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10506CCE-1C66-7E04-F0FF-D2B0E883E661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xmlns="" id="{BB4ECC46-599F-A9D4-6575-D06C2819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969834" y="1401546"/>
            <a:ext cx="2802673" cy="966236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C04E623-6A48-FFAD-9CC5-8201473937F7}"/>
              </a:ext>
            </a:extLst>
          </p:cNvPr>
          <p:cNvSpPr txBox="1"/>
          <p:nvPr/>
        </p:nvSpPr>
        <p:spPr>
          <a:xfrm>
            <a:off x="4081345" y="1525279"/>
            <a:ext cx="252761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информации на официальном сайте Северо-Енисейского муниципального </a:t>
            </a:r>
          </a:p>
          <a:p>
            <a:pPr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(</a:t>
            </a:r>
            <a:r>
              <a:rPr lang="en-US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severoenisejskij-r04.gosweb.gosuslugi.ru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sz="10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27E3135-6C85-E5C6-0AE1-5EB6FA050E43}"/>
              </a:ext>
            </a:extLst>
          </p:cNvPr>
          <p:cNvSpPr txBox="1"/>
          <p:nvPr/>
        </p:nvSpPr>
        <p:spPr>
          <a:xfrm>
            <a:off x="7069873" y="223024"/>
            <a:ext cx="2624254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ru-RU" sz="1000" b="1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Информация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реализации инвестиционных проектов на территории муниципального образования в документе  стратегического планирования 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(Решение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районного Совета депутатов от 22.11.2019 № 731-54 «Об утверждении Стратегии социально-экономического развития Северо-Енисейского района Красноярского края на период до 2030 года» (с изм. от 28.11.2024 № 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905-49)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xmlns="" id="{C2C0B139-D6C5-D53C-CE5B-7C8D242C3009}"/>
              </a:ext>
            </a:extLst>
          </p:cNvPr>
          <p:cNvSpPr/>
          <p:nvPr/>
        </p:nvSpPr>
        <p:spPr>
          <a:xfrm>
            <a:off x="6928624" y="300550"/>
            <a:ext cx="2858971" cy="1929694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71CD93-B111-0810-621D-4074C1D22AF4}"/>
              </a:ext>
            </a:extLst>
          </p:cNvPr>
          <p:cNvSpPr txBox="1"/>
          <p:nvPr/>
        </p:nvSpPr>
        <p:spPr>
          <a:xfrm>
            <a:off x="379140" y="1525279"/>
            <a:ext cx="3337933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ru-RU" sz="1100" b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МУНИЦИПАЛЬНЫЙ ИНВЕСТИЦИОННЫЙ </a:t>
            </a:r>
          </a:p>
          <a:p>
            <a:pPr algn="ctr"/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685546-9BF1-9E2B-0C3F-3CD32EE991B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969834" y="2430968"/>
            <a:ext cx="2802673" cy="973871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81344" y="2430968"/>
            <a:ext cx="24755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инвестиционного  уполномоченного в должности заместителя главы Северо-Енисейского муниципального округа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https://severoenisejskij-r04.gosweb.gosuslugi.ru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969834" y="3488257"/>
            <a:ext cx="2802673" cy="979665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81346" y="3598127"/>
            <a:ext cx="25276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Наличие совещательного органа при главе Северо-Енисейского муниципального округа (</a:t>
            </a:r>
            <a:r>
              <a:rPr lang="en-US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https://severoenisejskij-r04.gosweb.gosuslugi.ru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6928624" y="2294719"/>
            <a:ext cx="2858972" cy="1942743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69873" y="2367782"/>
            <a:ext cx="2549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0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регламента сопровождения инвестиционных проектов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(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администрации Северо-Енисейского района от 26.01.2024 № 14-п «Об утверждении порядка сопровождения инвестиционных проектов по принципу «одного окна» на территории Северо-Енисейского района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(в ред. от 19.05.2025 № 170-п)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969834" y="4505093"/>
            <a:ext cx="2802673" cy="966439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69834" y="4467922"/>
            <a:ext cx="280267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0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механизма обратной связи между инвесторами и Администрацией Северо-Енисейского муниципального округа (</a:t>
            </a:r>
            <a:r>
              <a:rPr lang="en-US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https://severoenisejskij-r04.gosweb.gosuslugi.ru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6928624" y="4345412"/>
            <a:ext cx="2858971" cy="2159465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69873" y="4345412"/>
            <a:ext cx="2549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0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утвержденных показателей эффективности деятельности Главы Администрации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и инвестиционного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уполномоченного ((Решение Северо-Енисейского районного Совета депутатов Красноярского края от 18.09.2024 </a:t>
            </a:r>
          </a:p>
          <a:p>
            <a:pPr lvl="0" algn="ctr"/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877-47 «Об утверждении ключевых показателей эффективности деятельности Главы Северо-Енисейского района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») (в ред. от 16.07.2025 № 1068-57)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245327" y="2367782"/>
            <a:ext cx="3590693" cy="103705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13677" y="2430967"/>
            <a:ext cx="27357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Прохождение ответственными сотрудниками Администрации Северо-Енисейского муниципального округа обучающих программ и профессиональной переподготовки по инвестиционной политике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3969834" y="5560741"/>
            <a:ext cx="2802673" cy="1046520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81345" y="5637473"/>
            <a:ext cx="25647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инвестиционного профиля (инвестиционного паспорта) Администрации Северо-Енисейского муниципального округа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https://severoenisejskij-r04.gosweb.gosuslugi.ru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D2042479-2C8E-0E42-A066-D7A0471A5BD0}"/>
              </a:ext>
            </a:extLst>
          </p:cNvPr>
          <p:cNvSpPr/>
          <p:nvPr/>
        </p:nvSpPr>
        <p:spPr>
          <a:xfrm>
            <a:off x="245327" y="3598126"/>
            <a:ext cx="3590693" cy="2601951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19668" y="3488257"/>
            <a:ext cx="351635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0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10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соглашения о сотрудничестве со специализированной организацией по привлечению инвестиций и работе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0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инвесторами 5(Соглашение </a:t>
            </a:r>
            <a:r>
              <a:rPr lang="ru-RU" sz="10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Автономной некоммерческой организацией «Корпорация развития Енисейской Сибири» и администрацией Северо-Енисейского района Красноярского края о сотрудничестве в рамках организации системной работы по сопровождению инвестиционных проектов муниципальным образованием с учетом внедрения в Красноярском крае системы поддержки новых инвестиционных проектов («Региональный инвестиционный стандарт») № 31 от 05.04.2024</a:t>
            </a:r>
            <a:endParaRPr lang="x-none" sz="10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7342857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D84C0EFA-ABA5-6E13-FD8E-3B66EAED5F92}"/>
              </a:ext>
            </a:extLst>
          </p:cNvPr>
          <p:cNvSpPr/>
          <p:nvPr/>
        </p:nvSpPr>
        <p:spPr>
          <a:xfrm>
            <a:off x="627017" y="2283661"/>
            <a:ext cx="4497842" cy="4024162"/>
          </a:xfrm>
          <a:prstGeom prst="roundRect">
            <a:avLst>
              <a:gd name="adj" fmla="val 457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xmlns="" id="{FD79DC35-2D8E-38F0-B733-EA31C9CDCE08}"/>
              </a:ext>
            </a:extLst>
          </p:cNvPr>
          <p:cNvSpPr/>
          <p:nvPr/>
        </p:nvSpPr>
        <p:spPr>
          <a:xfrm>
            <a:off x="5289754" y="2283659"/>
            <a:ext cx="4497841" cy="4024163"/>
          </a:xfrm>
          <a:prstGeom prst="roundRect">
            <a:avLst>
              <a:gd name="adj" fmla="val 493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BCF4219-A638-B09A-18FC-D8C6933BF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157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EA6252C-9F8C-5F98-8E93-EE91BFC01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1893" y="2700958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40DCB-4C31-03F5-B5B8-282F39AA97FE}"/>
              </a:ext>
            </a:extLst>
          </p:cNvPr>
          <p:cNvSpPr txBox="1"/>
          <p:nvPr/>
        </p:nvSpPr>
        <p:spPr>
          <a:xfrm>
            <a:off x="1830863" y="4207507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ОВЧАР ОЛЬГА НИКОЛАЕВНА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94DB7C7-429D-AAE0-DF5B-BE58CD71E43A}"/>
              </a:ext>
            </a:extLst>
          </p:cNvPr>
          <p:cNvSpPr txBox="1"/>
          <p:nvPr/>
        </p:nvSpPr>
        <p:spPr>
          <a:xfrm>
            <a:off x="1830863" y="4494142"/>
            <a:ext cx="21960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</a:p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муниципального округа по экономике, анализу и прогнозированию</a:t>
            </a:r>
            <a:endParaRPr lang="x-none" sz="9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1976251-BD4D-13F1-EFD4-B46D4764B256}"/>
              </a:ext>
            </a:extLst>
          </p:cNvPr>
          <p:cNvSpPr txBox="1"/>
          <p:nvPr/>
        </p:nvSpPr>
        <p:spPr>
          <a:xfrm>
            <a:off x="5962184" y="4209838"/>
            <a:ext cx="317438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ЛУНОЧКИН АНДРЕЙ ВЛАДИМИРОВИЧ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022D57-D8A2-B1D0-233D-597BE273DF86}"/>
              </a:ext>
            </a:extLst>
          </p:cNvPr>
          <p:cNvSpPr txBox="1"/>
          <p:nvPr/>
        </p:nvSpPr>
        <p:spPr>
          <a:xfrm>
            <a:off x="6432877" y="4496473"/>
            <a:ext cx="219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экономического анализа и прогнозирования</a:t>
            </a:r>
            <a:endParaRPr lang="ru-RU" sz="9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A12F499E-F54D-B300-3108-B922DB39BF1B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6D9CDDB-E9D5-565C-BD28-8C61EB0F6DF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50677E5-2101-77A4-EFEC-265E3C50B1B4}"/>
              </a:ext>
            </a:extLst>
          </p:cNvPr>
          <p:cNvGrpSpPr/>
          <p:nvPr/>
        </p:nvGrpSpPr>
        <p:grpSpPr>
          <a:xfrm>
            <a:off x="872803" y="1607193"/>
            <a:ext cx="304522" cy="408045"/>
            <a:chOff x="9206972" y="323924"/>
            <a:chExt cx="315504" cy="42276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8FD74E9E-F3FB-A581-6E2E-D4C124D346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9206972" y="323924"/>
              <a:ext cx="315504" cy="42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6E2BDA17-56F8-0A4D-B44A-E0EB3A60B85A}"/>
                </a:ext>
              </a:extLst>
            </p:cNvPr>
            <p:cNvSpPr/>
            <p:nvPr/>
          </p:nvSpPr>
          <p:spPr>
            <a:xfrm>
              <a:off x="9220874" y="349250"/>
              <a:ext cx="291314" cy="346075"/>
            </a:xfrm>
            <a:prstGeom prst="rect">
              <a:avLst/>
            </a:prstGeom>
            <a:solidFill>
              <a:srgbClr val="F2F0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9037AEF-5B57-A3F5-14D4-D8F00DE6B103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  <p:pic>
        <p:nvPicPr>
          <p:cNvPr id="24" name="Рисунок 23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03" y="1607193"/>
            <a:ext cx="304521" cy="4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503569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xmlns="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23870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3848340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3FE3C0CF-5D95-1AEE-3887-AD805852FE1B}"/>
              </a:ext>
            </a:extLst>
          </p:cNvPr>
          <p:cNvSpPr/>
          <p:nvPr/>
        </p:nvSpPr>
        <p:spPr>
          <a:xfrm>
            <a:off x="627016" y="2541388"/>
            <a:ext cx="2440243" cy="852542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9B0BA65-2835-9851-C50D-F3202D10DA63}"/>
              </a:ext>
            </a:extLst>
          </p:cNvPr>
          <p:cNvSpPr txBox="1"/>
          <p:nvPr/>
        </p:nvSpPr>
        <p:spPr>
          <a:xfrm>
            <a:off x="627015" y="3620770"/>
            <a:ext cx="500018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</a:t>
            </a:r>
            <a:r>
              <a:rPr lang="ru-RU" sz="1400" b="1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x-none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2437907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F6BDAE62-B35F-8264-0753-7CA91B0189EC}"/>
              </a:ext>
            </a:extLst>
          </p:cNvPr>
          <p:cNvSpPr/>
          <p:nvPr/>
        </p:nvSpPr>
        <p:spPr>
          <a:xfrm>
            <a:off x="3158351" y="3920208"/>
            <a:ext cx="2468846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C70D425-0601-D87C-F822-B98F9FAA1682}"/>
              </a:ext>
            </a:extLst>
          </p:cNvPr>
          <p:cNvSpPr txBox="1"/>
          <p:nvPr/>
        </p:nvSpPr>
        <p:spPr>
          <a:xfrm>
            <a:off x="826895" y="1532623"/>
            <a:ext cx="5715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8,173</a:t>
            </a:r>
            <a:r>
              <a:rPr lang="ru-RU" sz="14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EC1A494-C31C-4490-24D4-612143D1D8DD}"/>
              </a:ext>
            </a:extLst>
          </p:cNvPr>
          <p:cNvSpPr txBox="1"/>
          <p:nvPr/>
        </p:nvSpPr>
        <p:spPr>
          <a:xfrm>
            <a:off x="1428014" y="1640345"/>
            <a:ext cx="80100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4E6BDDD-6D8F-8017-99BE-9D45AAA1328E}"/>
              </a:ext>
            </a:extLst>
          </p:cNvPr>
          <p:cNvSpPr txBox="1"/>
          <p:nvPr/>
        </p:nvSpPr>
        <p:spPr>
          <a:xfrm>
            <a:off x="826896" y="1864280"/>
            <a:ext cx="316203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Среднегодовая численность постоянного населения Северо-Енисейского округа </a:t>
            </a:r>
          </a:p>
          <a:p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01.01.2025 года </a:t>
            </a:r>
            <a:endParaRPr lang="ru-RU" sz="110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xmlns="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D35A42D-3D27-DFA6-AB8B-DEE9DE40A08C}"/>
              </a:ext>
            </a:extLst>
          </p:cNvPr>
          <p:cNvSpPr txBox="1"/>
          <p:nvPr/>
        </p:nvSpPr>
        <p:spPr>
          <a:xfrm>
            <a:off x="826894" y="2579592"/>
            <a:ext cx="121749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47 302,76</a:t>
            </a: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A5A4D3C-E096-2C1F-BAEE-7A9DAFDEF1AE}"/>
              </a:ext>
            </a:extLst>
          </p:cNvPr>
          <p:cNvSpPr txBox="1"/>
          <p:nvPr/>
        </p:nvSpPr>
        <p:spPr>
          <a:xfrm>
            <a:off x="1822024" y="2638379"/>
            <a:ext cx="85426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 км</a:t>
            </a:r>
            <a:endParaRPr lang="ru-RU" sz="11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64867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</a:t>
            </a:r>
            <a:r>
              <a:rPr lang="ru-RU" sz="11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ru-RU" sz="110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2F725FE-F144-6325-91C1-04D853E4AD7C}"/>
              </a:ext>
            </a:extLst>
          </p:cNvPr>
          <p:cNvSpPr txBox="1"/>
          <p:nvPr/>
        </p:nvSpPr>
        <p:spPr>
          <a:xfrm>
            <a:off x="3272672" y="2592652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890480E-3893-F81C-B22E-393C852242FA}"/>
              </a:ext>
            </a:extLst>
          </p:cNvPr>
          <p:cNvSpPr txBox="1"/>
          <p:nvPr/>
        </p:nvSpPr>
        <p:spPr>
          <a:xfrm>
            <a:off x="3358232" y="2911248"/>
            <a:ext cx="12614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</a:t>
            </a:r>
            <a:r>
              <a:rPr lang="ru-RU" sz="11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пунктов округа</a:t>
            </a:r>
            <a:endParaRPr lang="ru-RU" sz="11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C155AAA7-6F11-C116-F937-E98916006BF3}"/>
              </a:ext>
            </a:extLst>
          </p:cNvPr>
          <p:cNvSpPr txBox="1"/>
          <p:nvPr/>
        </p:nvSpPr>
        <p:spPr>
          <a:xfrm>
            <a:off x="821548" y="5488444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03FF8003-D57A-118B-7A0A-2E0A239A7E90}"/>
              </a:ext>
            </a:extLst>
          </p:cNvPr>
          <p:cNvSpPr txBox="1"/>
          <p:nvPr/>
        </p:nvSpPr>
        <p:spPr>
          <a:xfrm>
            <a:off x="3363107" y="5488443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xmlns="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0F7716E0-33E1-47CC-F22F-F3F1AB99120C}"/>
              </a:ext>
            </a:extLst>
          </p:cNvPr>
          <p:cNvSpPr txBox="1"/>
          <p:nvPr/>
        </p:nvSpPr>
        <p:spPr>
          <a:xfrm>
            <a:off x="826896" y="4047525"/>
            <a:ext cx="159663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Автомобильный транспорт</a:t>
            </a:r>
            <a:endParaRPr lang="ru-RU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8DB2A8B5-932C-6F5C-9F50-499F12240835}"/>
              </a:ext>
            </a:extLst>
          </p:cNvPr>
          <p:cNvSpPr txBox="1"/>
          <p:nvPr/>
        </p:nvSpPr>
        <p:spPr>
          <a:xfrm>
            <a:off x="826895" y="4555355"/>
            <a:ext cx="1841964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 Северо-Енисейский➝ г. Красноярск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B9B726-9134-850B-9454-6CCB6865E8C2}"/>
              </a:ext>
            </a:extLst>
          </p:cNvPr>
          <p:cNvSpPr txBox="1"/>
          <p:nvPr/>
        </p:nvSpPr>
        <p:spPr>
          <a:xfrm>
            <a:off x="3358231" y="4047525"/>
            <a:ext cx="20463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Авиационный транспорт</a:t>
            </a:r>
            <a:endParaRPr lang="ru-RU" sz="1100" b="1" spc="-3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C3014AC-346D-5F34-3694-105F0C9F5360}"/>
              </a:ext>
            </a:extLst>
          </p:cNvPr>
          <p:cNvSpPr txBox="1"/>
          <p:nvPr/>
        </p:nvSpPr>
        <p:spPr>
          <a:xfrm>
            <a:off x="3363107" y="4490224"/>
            <a:ext cx="204151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гп Северо-Енисейский➝ г. Красноярск </a:t>
            </a:r>
            <a:endParaRPr lang="ru-RU" sz="7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9B17874-7392-F85E-5379-718FAA06C17E}"/>
              </a:ext>
            </a:extLst>
          </p:cNvPr>
          <p:cNvSpPr txBox="1"/>
          <p:nvPr/>
        </p:nvSpPr>
        <p:spPr>
          <a:xfrm>
            <a:off x="6343568" y="5537887"/>
            <a:ext cx="85741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Р-152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BAA6CB0-4167-9541-B67B-0E95357E6A5F}"/>
              </a:ext>
            </a:extLst>
          </p:cNvPr>
          <p:cNvSpPr txBox="1"/>
          <p:nvPr/>
        </p:nvSpPr>
        <p:spPr>
          <a:xfrm>
            <a:off x="6343568" y="5997556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Железная дорога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C0388878-7673-B3D7-16E2-85DAC1832202}"/>
              </a:ext>
            </a:extLst>
          </p:cNvPr>
          <p:cNvSpPr txBox="1"/>
          <p:nvPr/>
        </p:nvSpPr>
        <p:spPr>
          <a:xfrm>
            <a:off x="6343568" y="5767225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Речной путь по р. Волга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1857E405-1D1B-8CAF-3F86-69B823918678}"/>
              </a:ext>
            </a:extLst>
          </p:cNvPr>
          <p:cNvCxnSpPr/>
          <p:nvPr/>
        </p:nvCxnSpPr>
        <p:spPr>
          <a:xfrm>
            <a:off x="5996464" y="5593347"/>
            <a:ext cx="24464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xmlns="" id="{A494ED46-155A-BE58-31AF-9FE58D23A7AE}"/>
              </a:ext>
            </a:extLst>
          </p:cNvPr>
          <p:cNvCxnSpPr/>
          <p:nvPr/>
        </p:nvCxnSpPr>
        <p:spPr>
          <a:xfrm>
            <a:off x="5996464" y="5819072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xmlns="" id="{96907F74-87A4-9F3C-1200-21D129AEF31A}"/>
              </a:ext>
            </a:extLst>
          </p:cNvPr>
          <p:cNvCxnSpPr/>
          <p:nvPr/>
        </p:nvCxnSpPr>
        <p:spPr>
          <a:xfrm>
            <a:off x="5996464" y="6056758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7262B2B9-CDF1-28C2-513A-ADBE8D9D5522}"/>
              </a:ext>
            </a:extLst>
          </p:cNvPr>
          <p:cNvSpPr txBox="1"/>
          <p:nvPr/>
        </p:nvSpPr>
        <p:spPr>
          <a:xfrm>
            <a:off x="8358876" y="5533294"/>
            <a:ext cx="85741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70BCAE04-B8CB-BA7A-9570-46EBF00DFEB3}"/>
              </a:ext>
            </a:extLst>
          </p:cNvPr>
          <p:cNvSpPr txBox="1"/>
          <p:nvPr/>
        </p:nvSpPr>
        <p:spPr>
          <a:xfrm>
            <a:off x="8358876" y="5762632"/>
            <a:ext cx="132496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пусковой комплекс </a:t>
            </a:r>
          </a:p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Обход г. Заволжье 19,2 км.</a:t>
            </a: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xmlns="" id="{89C74E41-81BE-8B2A-0EE7-94D5A021D03A}"/>
              </a:ext>
            </a:extLst>
          </p:cNvPr>
          <p:cNvCxnSpPr/>
          <p:nvPr/>
        </p:nvCxnSpPr>
        <p:spPr>
          <a:xfrm>
            <a:off x="8011772" y="5814479"/>
            <a:ext cx="244642" cy="0"/>
          </a:xfrm>
          <a:prstGeom prst="line">
            <a:avLst/>
          </a:prstGeom>
          <a:ln w="25400" cmpd="sng">
            <a:solidFill>
              <a:srgbClr val="B1C1E4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>
            <a:extLst>
              <a:ext uri="{FF2B5EF4-FFF2-40B4-BE49-F238E27FC236}">
                <a16:creationId xmlns:a16="http://schemas.microsoft.com/office/drawing/2014/main" xmlns="" id="{1DE6A2CA-EE33-15F8-B1C1-0368494440BF}"/>
              </a:ext>
            </a:extLst>
          </p:cNvPr>
          <p:cNvSpPr/>
          <p:nvPr/>
        </p:nvSpPr>
        <p:spPr>
          <a:xfrm>
            <a:off x="8071238" y="5533294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2BF275FE-C06F-2361-00A3-02D9CC96B055}"/>
              </a:ext>
            </a:extLst>
          </p:cNvPr>
          <p:cNvSpPr txBox="1"/>
          <p:nvPr/>
        </p:nvSpPr>
        <p:spPr>
          <a:xfrm>
            <a:off x="9045976" y="1724981"/>
            <a:ext cx="139341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AAAB82A0-EF72-F27D-C3AD-52C45E610674}"/>
              </a:ext>
            </a:extLst>
          </p:cNvPr>
          <p:cNvSpPr txBox="1"/>
          <p:nvPr/>
        </p:nvSpPr>
        <p:spPr>
          <a:xfrm>
            <a:off x="9285831" y="1724981"/>
            <a:ext cx="139341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6E6D39AA-06D3-45BE-1A99-B17FAC3D08F1}"/>
              </a:ext>
            </a:extLst>
          </p:cNvPr>
          <p:cNvSpPr txBox="1"/>
          <p:nvPr/>
        </p:nvSpPr>
        <p:spPr>
          <a:xfrm>
            <a:off x="7883733" y="1914872"/>
            <a:ext cx="1046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твёрдым покрытием (</a:t>
            </a:r>
            <a:r>
              <a:rPr lang="en-US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%)</a:t>
            </a:r>
            <a:endParaRPr lang="ru-RU" sz="700" spc="-3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07D25AF0-1546-C8DF-C77F-68C55B67D701}"/>
              </a:ext>
            </a:extLst>
          </p:cNvPr>
          <p:cNvSpPr txBox="1"/>
          <p:nvPr/>
        </p:nvSpPr>
        <p:spPr>
          <a:xfrm>
            <a:off x="7883733" y="2072155"/>
            <a:ext cx="1046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соответствует нормам (</a:t>
            </a:r>
            <a:r>
              <a:rPr lang="en-US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%)</a:t>
            </a:r>
            <a:endParaRPr lang="ru-RU" sz="700" spc="-3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B2E24003-3C15-6C85-2453-9738E74A9B48}"/>
              </a:ext>
            </a:extLst>
          </p:cNvPr>
          <p:cNvSpPr txBox="1"/>
          <p:nvPr/>
        </p:nvSpPr>
        <p:spPr>
          <a:xfrm>
            <a:off x="9045976" y="1914997"/>
            <a:ext cx="205840" cy="107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57,9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D45624E6-9652-DE1D-9E59-D2CD8C415DE0}"/>
              </a:ext>
            </a:extLst>
          </p:cNvPr>
          <p:cNvSpPr txBox="1"/>
          <p:nvPr/>
        </p:nvSpPr>
        <p:spPr>
          <a:xfrm>
            <a:off x="9045976" y="2072279"/>
            <a:ext cx="20584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37,1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65C045F1-823A-E5D2-0392-6405058985B4}"/>
              </a:ext>
            </a:extLst>
          </p:cNvPr>
          <p:cNvSpPr txBox="1"/>
          <p:nvPr/>
        </p:nvSpPr>
        <p:spPr>
          <a:xfrm>
            <a:off x="9283901" y="1914873"/>
            <a:ext cx="205840" cy="107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50,7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725FB195-8272-DC35-2D11-9B91370583E7}"/>
              </a:ext>
            </a:extLst>
          </p:cNvPr>
          <p:cNvSpPr txBox="1"/>
          <p:nvPr/>
        </p:nvSpPr>
        <p:spPr>
          <a:xfrm>
            <a:off x="9283901" y="2072155"/>
            <a:ext cx="20584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44,5</a:t>
            </a:r>
          </a:p>
        </p:txBody>
      </p: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xmlns="" id="{41C12DFB-5429-A539-17F1-5A011F98CD15}"/>
              </a:ext>
            </a:extLst>
          </p:cNvPr>
          <p:cNvCxnSpPr/>
          <p:nvPr/>
        </p:nvCxnSpPr>
        <p:spPr>
          <a:xfrm flipH="1">
            <a:off x="8955546" y="1724981"/>
            <a:ext cx="0" cy="477852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xmlns="" id="{BE907443-E8C5-7733-F616-158F47855DE6}"/>
              </a:ext>
            </a:extLst>
          </p:cNvPr>
          <p:cNvSpPr/>
          <p:nvPr/>
        </p:nvSpPr>
        <p:spPr>
          <a:xfrm>
            <a:off x="6474426" y="1938954"/>
            <a:ext cx="1058727" cy="273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x-none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Чкаловск</a:t>
            </a:r>
          </a:p>
        </p:txBody>
      </p:sp>
      <p:pic>
        <p:nvPicPr>
          <p:cNvPr id="110" name="Рисунок 109" descr="Маркер со сплошной заливкой">
            <a:extLst>
              <a:ext uri="{FF2B5EF4-FFF2-40B4-BE49-F238E27FC236}">
                <a16:creationId xmlns:a16="http://schemas.microsoft.com/office/drawing/2014/main" xmlns="" id="{CA7A7CDA-BA22-59AA-F6D7-6A7990E5D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33863" y="1985876"/>
            <a:ext cx="180000" cy="180000"/>
          </a:xfrm>
          <a:prstGeom prst="rect">
            <a:avLst/>
          </a:prstGeom>
        </p:spPr>
      </p:pic>
      <p:pic>
        <p:nvPicPr>
          <p:cNvPr id="189" name="Рисунок 188" descr="Круизное судно со сплошной заливкой">
            <a:extLst>
              <a:ext uri="{FF2B5EF4-FFF2-40B4-BE49-F238E27FC236}">
                <a16:creationId xmlns:a16="http://schemas.microsoft.com/office/drawing/2014/main" xmlns="" id="{6F257BA3-620E-D14E-C547-B9451EBCEE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6726734" y="1984116"/>
            <a:ext cx="180000" cy="180000"/>
          </a:xfrm>
          <a:prstGeom prst="rect">
            <a:avLst/>
          </a:prstGeom>
        </p:spPr>
      </p:pic>
      <p:sp>
        <p:nvSpPr>
          <p:cNvPr id="224" name="Полилиния 223">
            <a:extLst>
              <a:ext uri="{FF2B5EF4-FFF2-40B4-BE49-F238E27FC236}">
                <a16:creationId xmlns:a16="http://schemas.microsoft.com/office/drawing/2014/main" xmlns="" id="{324F65E4-B506-280D-F5BC-7E0A83A40DD8}"/>
              </a:ext>
            </a:extLst>
          </p:cNvPr>
          <p:cNvSpPr/>
          <p:nvPr/>
        </p:nvSpPr>
        <p:spPr>
          <a:xfrm>
            <a:off x="7219128" y="2896238"/>
            <a:ext cx="638784" cy="740302"/>
          </a:xfrm>
          <a:custGeom>
            <a:gdLst>
              <a:gd name="connsiteX0" fmla="*/ 65464 w 638784"/>
              <a:gd name="connsiteY0" fmla="*/ 0 h 740302"/>
              <a:gd name="connsiteX1" fmla="*/ 73116 w 638784"/>
              <a:gd name="connsiteY1" fmla="*/ 184375 h 740302"/>
              <a:gd name="connsiteX2" fmla="*/ 1978 w 638784"/>
              <a:gd name="connsiteY2" fmla="*/ 438190 h 740302"/>
              <a:gd name="connsiteX3" fmla="*/ 129283 w 638784"/>
              <a:gd name="connsiteY3" fmla="*/ 656188 h 740302"/>
              <a:gd name="connsiteX4" fmla="*/ 417451 w 638784"/>
              <a:gd name="connsiteY4" fmla="*/ 738406 h 740302"/>
              <a:gd name="connsiteX5" fmla="*/ 638784 w 638784"/>
              <a:gd name="connsiteY5" fmla="*/ 695670 h 740302"/>
              <a:gd name="connsiteX6" fmla="*/ 890886 w 890886"/>
              <a:gd name="connsiteY6" fmla="*/ 776015 h 776015"/>
              <a:gd name="connsiteX7" fmla="*/ 743056 w 757536"/>
              <a:gd name="connsiteY7" fmla="*/ 953244 h 95324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8784" h="740302">
                <a:moveTo>
                  <a:pt x="65464" y="0"/>
                </a:moveTo>
                <a:lnTo>
                  <a:pt x="73116" y="184375"/>
                </a:lnTo>
                <a:cubicBezTo>
                  <a:pt x="16498" y="255819"/>
                  <a:pt x="-7383" y="359555"/>
                  <a:pt x="1978" y="438190"/>
                </a:cubicBezTo>
                <a:cubicBezTo>
                  <a:pt x="11339" y="516825"/>
                  <a:pt x="45750" y="610915"/>
                  <a:pt x="129283" y="656188"/>
                </a:cubicBezTo>
                <a:cubicBezTo>
                  <a:pt x="212816" y="701462"/>
                  <a:pt x="332534" y="731826"/>
                  <a:pt x="417451" y="738406"/>
                </a:cubicBezTo>
                <a:cubicBezTo>
                  <a:pt x="502368" y="744986"/>
                  <a:pt x="552306" y="735315"/>
                  <a:pt x="638784" y="695670"/>
                </a:cubicBezTo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Овал 84">
            <a:extLst>
              <a:ext uri="{FF2B5EF4-FFF2-40B4-BE49-F238E27FC236}">
                <a16:creationId xmlns:a16="http://schemas.microsoft.com/office/drawing/2014/main" xmlns="" id="{51DB939D-969B-4680-0A86-BA951EE11C6D}"/>
              </a:ext>
            </a:extLst>
          </p:cNvPr>
          <p:cNvSpPr/>
          <p:nvPr/>
        </p:nvSpPr>
        <p:spPr>
          <a:xfrm>
            <a:off x="7291345" y="3482675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7" name="Овал 86">
            <a:extLst>
              <a:ext uri="{FF2B5EF4-FFF2-40B4-BE49-F238E27FC236}">
                <a16:creationId xmlns:a16="http://schemas.microsoft.com/office/drawing/2014/main" xmlns="" id="{CB97E129-5CAA-DCE1-7FFA-80E7077C3849}"/>
              </a:ext>
            </a:extLst>
          </p:cNvPr>
          <p:cNvSpPr/>
          <p:nvPr/>
        </p:nvSpPr>
        <p:spPr>
          <a:xfrm>
            <a:off x="7228491" y="3011792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5" name="Полилиния 224">
            <a:extLst>
              <a:ext uri="{FF2B5EF4-FFF2-40B4-BE49-F238E27FC236}">
                <a16:creationId xmlns:a16="http://schemas.microsoft.com/office/drawing/2014/main" xmlns="" id="{75AAF8B1-FBE6-5116-7F4F-4CF046A27698}"/>
              </a:ext>
            </a:extLst>
          </p:cNvPr>
          <p:cNvSpPr/>
          <p:nvPr/>
        </p:nvSpPr>
        <p:spPr>
          <a:xfrm>
            <a:off x="7202413" y="2217278"/>
            <a:ext cx="1368082" cy="1701005"/>
          </a:xfrm>
          <a:custGeom>
            <a:gdLst>
              <a:gd name="connsiteX0" fmla="*/ 0 w 1368082"/>
              <a:gd name="connsiteY0" fmla="*/ 0 h 1701005"/>
              <a:gd name="connsiteX1" fmla="*/ 16144 w 1368082"/>
              <a:gd name="connsiteY1" fmla="*/ 157931 h 1701005"/>
              <a:gd name="connsiteX2" fmla="*/ 291590 w 1368082"/>
              <a:gd name="connsiteY2" fmla="*/ 438191 h 1701005"/>
              <a:gd name="connsiteX3" fmla="*/ 553945 w 1368082"/>
              <a:gd name="connsiteY3" fmla="*/ 930984 h 1701005"/>
              <a:gd name="connsiteX4" fmla="*/ 842703 w 1368082"/>
              <a:gd name="connsiteY4" fmla="*/ 1332037 h 1701005"/>
              <a:gd name="connsiteX5" fmla="*/ 922913 w 1368082"/>
              <a:gd name="connsiteY5" fmla="*/ 1344068 h 1701005"/>
              <a:gd name="connsiteX6" fmla="*/ 954329 w 1368082"/>
              <a:gd name="connsiteY6" fmla="*/ 1423945 h 1701005"/>
              <a:gd name="connsiteX7" fmla="*/ 999280 w 1368082"/>
              <a:gd name="connsiteY7" fmla="*/ 1449010 h 1701005"/>
              <a:gd name="connsiteX8" fmla="*/ 1115419 w 1368082"/>
              <a:gd name="connsiteY8" fmla="*/ 1528553 h 1701005"/>
              <a:gd name="connsiteX9" fmla="*/ 1163545 w 1368082"/>
              <a:gd name="connsiteY9" fmla="*/ 1484437 h 1701005"/>
              <a:gd name="connsiteX10" fmla="*/ 1243755 w 1368082"/>
              <a:gd name="connsiteY10" fmla="*/ 1492458 h 1701005"/>
              <a:gd name="connsiteX11" fmla="*/ 1368082 w 1368082"/>
              <a:gd name="connsiteY11" fmla="*/ 1701005 h 1701005"/>
              <a:gd name="connsiteX12" fmla="*/ 1403685 w 1403685"/>
              <a:gd name="connsiteY12" fmla="*/ 2374232 h 2374232"/>
              <a:gd name="connsiteX13" fmla="*/ 1403685 w 1544053"/>
              <a:gd name="connsiteY13" fmla="*/ 2374232 h 2374232"/>
              <a:gd name="connsiteX14" fmla="*/ 1403685 w 1564106"/>
              <a:gd name="connsiteY14" fmla="*/ 2374232 h 2374232"/>
              <a:gd name="connsiteX15" fmla="*/ 1403685 w 1564106"/>
              <a:gd name="connsiteY15" fmla="*/ 2374232 h 23742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68082" h="1701005">
                <a:moveTo>
                  <a:pt x="0" y="0"/>
                </a:moveTo>
                <a:lnTo>
                  <a:pt x="16144" y="157931"/>
                </a:lnTo>
                <a:lnTo>
                  <a:pt x="291590" y="438191"/>
                </a:lnTo>
                <a:cubicBezTo>
                  <a:pt x="376925" y="562768"/>
                  <a:pt x="462093" y="782010"/>
                  <a:pt x="553945" y="930984"/>
                </a:cubicBezTo>
                <a:lnTo>
                  <a:pt x="842703" y="1332037"/>
                </a:lnTo>
                <a:lnTo>
                  <a:pt x="922913" y="1344068"/>
                </a:lnTo>
                <a:lnTo>
                  <a:pt x="954329" y="1423945"/>
                </a:lnTo>
                <a:lnTo>
                  <a:pt x="999280" y="1449010"/>
                </a:lnTo>
                <a:lnTo>
                  <a:pt x="1115419" y="1528553"/>
                </a:lnTo>
                <a:lnTo>
                  <a:pt x="1163545" y="1484437"/>
                </a:lnTo>
                <a:lnTo>
                  <a:pt x="1243755" y="1492458"/>
                </a:lnTo>
                <a:lnTo>
                  <a:pt x="1368082" y="1701005"/>
                </a:lnTo>
              </a:path>
            </a:pathLst>
          </a:custGeom>
          <a:noFill/>
          <a:ln>
            <a:solidFill>
              <a:srgbClr val="4756A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xmlns="" id="{398AC780-B7FC-BFB2-CF91-A16FB33187B4}"/>
              </a:ext>
            </a:extLst>
          </p:cNvPr>
          <p:cNvSpPr/>
          <p:nvPr/>
        </p:nvSpPr>
        <p:spPr>
          <a:xfrm>
            <a:off x="7443968" y="2488841"/>
            <a:ext cx="817190" cy="273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x-none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Городец</a:t>
            </a:r>
          </a:p>
        </p:txBody>
      </p:sp>
      <p:pic>
        <p:nvPicPr>
          <p:cNvPr id="108" name="Рисунок 107" descr="Маркер со сплошной заливкой">
            <a:extLst>
              <a:ext uri="{FF2B5EF4-FFF2-40B4-BE49-F238E27FC236}">
                <a16:creationId xmlns:a16="http://schemas.microsoft.com/office/drawing/2014/main" xmlns="" id="{06923B98-10D6-B6D3-95A5-9B556E051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503403" y="2535763"/>
            <a:ext cx="180000" cy="180000"/>
          </a:xfrm>
          <a:prstGeom prst="rect">
            <a:avLst/>
          </a:prstGeom>
        </p:spPr>
      </p:pic>
      <p:sp>
        <p:nvSpPr>
          <p:cNvPr id="226" name="Полилиния 225">
            <a:extLst>
              <a:ext uri="{FF2B5EF4-FFF2-40B4-BE49-F238E27FC236}">
                <a16:creationId xmlns:a16="http://schemas.microsoft.com/office/drawing/2014/main" xmlns="" id="{F5C61C32-4CCC-AEB0-683D-1D83266BCC6E}"/>
              </a:ext>
            </a:extLst>
          </p:cNvPr>
          <p:cNvSpPr/>
          <p:nvPr/>
        </p:nvSpPr>
        <p:spPr>
          <a:xfrm>
            <a:off x="6254450" y="2097436"/>
            <a:ext cx="1009086" cy="1214082"/>
          </a:xfrm>
          <a:custGeom>
            <a:gdLst>
              <a:gd name="connsiteX0" fmla="*/ 1009086 w 1009086"/>
              <a:gd name="connsiteY0" fmla="*/ 1214034 h 1214082"/>
              <a:gd name="connsiteX1" fmla="*/ 218672 w 1009086"/>
              <a:gd name="connsiteY1" fmla="*/ 0 h 1214082"/>
              <a:gd name="connsiteX2" fmla="*/ 218672 w 1009086"/>
              <a:gd name="connsiteY2" fmla="*/ 0 h 1214082"/>
              <a:gd name="connsiteX3" fmla="*/ 363340 w 1153754"/>
              <a:gd name="connsiteY3" fmla="*/ 0 h 12140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9086" h="1214082">
                <a:moveTo>
                  <a:pt x="1009086" y="1214034"/>
                </a:moveTo>
                <a:cubicBezTo>
                  <a:pt x="-224931" y="1222440"/>
                  <a:pt x="-107403" y="131961"/>
                  <a:pt x="218672" y="0"/>
                </a:cubicBezTo>
                <a:lnTo>
                  <a:pt x="218672" y="0"/>
                </a:lnTo>
              </a:path>
            </a:pathLst>
          </a:custGeom>
          <a:noFill/>
          <a:ln w="25400">
            <a:solidFill>
              <a:srgbClr val="B1C1E4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7" name="Полилиния 226">
            <a:extLst>
              <a:ext uri="{FF2B5EF4-FFF2-40B4-BE49-F238E27FC236}">
                <a16:creationId xmlns:a16="http://schemas.microsoft.com/office/drawing/2014/main" xmlns="" id="{E97D826A-6201-863D-5588-D750EE7FC3C5}"/>
              </a:ext>
            </a:extLst>
          </p:cNvPr>
          <p:cNvSpPr/>
          <p:nvPr/>
        </p:nvSpPr>
        <p:spPr>
          <a:xfrm>
            <a:off x="7217897" y="3304361"/>
            <a:ext cx="1254456" cy="862638"/>
          </a:xfrm>
          <a:custGeom>
            <a:gdLst>
              <a:gd name="connsiteX0" fmla="*/ 1254456 w 1254456"/>
              <a:gd name="connsiteY0" fmla="*/ 752824 h 862638"/>
              <a:gd name="connsiteX1" fmla="*/ 50958 w 1254456"/>
              <a:gd name="connsiteY1" fmla="*/ 0 h 862638"/>
              <a:gd name="connsiteX2" fmla="*/ 50958 w 1254456"/>
              <a:gd name="connsiteY2" fmla="*/ 0 h 862638"/>
              <a:gd name="connsiteX3" fmla="*/ 363340 w 1153754"/>
              <a:gd name="connsiteY3" fmla="*/ 0 h 121403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4456" h="862638">
                <a:moveTo>
                  <a:pt x="1254456" y="752824"/>
                </a:moveTo>
                <a:cubicBezTo>
                  <a:pt x="782439" y="1041966"/>
                  <a:pt x="-239023" y="749582"/>
                  <a:pt x="50958" y="0"/>
                </a:cubicBezTo>
                <a:lnTo>
                  <a:pt x="50958" y="0"/>
                </a:lnTo>
              </a:path>
            </a:pathLst>
          </a:custGeom>
          <a:noFill/>
          <a:ln w="25400">
            <a:solidFill>
              <a:srgbClr val="B1C1E4"/>
            </a:solidFill>
            <a:head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8" name="Полилиния 227">
            <a:extLst>
              <a:ext uri="{FF2B5EF4-FFF2-40B4-BE49-F238E27FC236}">
                <a16:creationId xmlns:a16="http://schemas.microsoft.com/office/drawing/2014/main" xmlns="" id="{D401AF1C-1070-251D-09D1-68FAFF48B019}"/>
              </a:ext>
            </a:extLst>
          </p:cNvPr>
          <p:cNvSpPr/>
          <p:nvPr/>
        </p:nvSpPr>
        <p:spPr>
          <a:xfrm>
            <a:off x="6294476" y="2227523"/>
            <a:ext cx="2514614" cy="1876644"/>
          </a:xfrm>
          <a:custGeom>
            <a:gdLst>
              <a:gd name="connsiteX0" fmla="*/ 552893 w 2514614"/>
              <a:gd name="connsiteY0" fmla="*/ 0 h 1876644"/>
              <a:gd name="connsiteX1" fmla="*/ 552893 w 2514614"/>
              <a:gd name="connsiteY1" fmla="*/ 138223 h 1876644"/>
              <a:gd name="connsiteX2" fmla="*/ 0 w 2514614"/>
              <a:gd name="connsiteY2" fmla="*/ 287079 h 1876644"/>
              <a:gd name="connsiteX3" fmla="*/ 53163 w 2514614"/>
              <a:gd name="connsiteY3" fmla="*/ 435935 h 1876644"/>
              <a:gd name="connsiteX4" fmla="*/ 701749 w 2514614"/>
              <a:gd name="connsiteY4" fmla="*/ 441251 h 1876644"/>
              <a:gd name="connsiteX5" fmla="*/ 962247 w 2514614"/>
              <a:gd name="connsiteY5" fmla="*/ 414670 h 1876644"/>
              <a:gd name="connsiteX6" fmla="*/ 1116419 w 2514614"/>
              <a:gd name="connsiteY6" fmla="*/ 648586 h 1876644"/>
              <a:gd name="connsiteX7" fmla="*/ 1100469 w 2514614"/>
              <a:gd name="connsiteY7" fmla="*/ 813391 h 1876644"/>
              <a:gd name="connsiteX8" fmla="*/ 1398182 w 2514614"/>
              <a:gd name="connsiteY8" fmla="*/ 1073888 h 1876644"/>
              <a:gd name="connsiteX9" fmla="*/ 1568303 w 2514614"/>
              <a:gd name="connsiteY9" fmla="*/ 1366284 h 1876644"/>
              <a:gd name="connsiteX10" fmla="*/ 1605516 w 2514614"/>
              <a:gd name="connsiteY10" fmla="*/ 1509823 h 1876644"/>
              <a:gd name="connsiteX11" fmla="*/ 1674628 w 2514614"/>
              <a:gd name="connsiteY11" fmla="*/ 1610832 h 1876644"/>
              <a:gd name="connsiteX12" fmla="*/ 1961706 w 2514614"/>
              <a:gd name="connsiteY12" fmla="*/ 1610831 h 1876644"/>
              <a:gd name="connsiteX13" fmla="*/ 2222204 w 2514614"/>
              <a:gd name="connsiteY13" fmla="*/ 1637411 h 1876644"/>
              <a:gd name="connsiteX14" fmla="*/ 2514600 w 2514614"/>
              <a:gd name="connsiteY14" fmla="*/ 1876644 h 187664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4614" h="1876643">
                <a:moveTo>
                  <a:pt x="552893" y="0"/>
                </a:moveTo>
                <a:lnTo>
                  <a:pt x="552893" y="138223"/>
                </a:lnTo>
                <a:lnTo>
                  <a:pt x="0" y="287079"/>
                </a:lnTo>
                <a:lnTo>
                  <a:pt x="53163" y="435935"/>
                </a:lnTo>
                <a:lnTo>
                  <a:pt x="701749" y="441251"/>
                </a:lnTo>
                <a:lnTo>
                  <a:pt x="962247" y="414670"/>
                </a:lnTo>
                <a:lnTo>
                  <a:pt x="1116419" y="648586"/>
                </a:lnTo>
                <a:lnTo>
                  <a:pt x="1100469" y="813391"/>
                </a:lnTo>
                <a:lnTo>
                  <a:pt x="1398182" y="1073888"/>
                </a:lnTo>
                <a:lnTo>
                  <a:pt x="1568303" y="1366284"/>
                </a:lnTo>
                <a:lnTo>
                  <a:pt x="1605516" y="1509823"/>
                </a:lnTo>
                <a:cubicBezTo>
                  <a:pt x="1618807" y="1547037"/>
                  <a:pt x="1674628" y="1609725"/>
                  <a:pt x="1674628" y="1610832"/>
                </a:cubicBezTo>
                <a:cubicBezTo>
                  <a:pt x="1686146" y="1625895"/>
                  <a:pt x="1961706" y="1613046"/>
                  <a:pt x="1961706" y="1610831"/>
                </a:cubicBezTo>
                <a:cubicBezTo>
                  <a:pt x="2008666" y="1609945"/>
                  <a:pt x="2223311" y="1638519"/>
                  <a:pt x="2222204" y="1637411"/>
                </a:cubicBezTo>
                <a:cubicBezTo>
                  <a:pt x="2263848" y="1642727"/>
                  <a:pt x="2516815" y="1875536"/>
                  <a:pt x="2514600" y="1876644"/>
                </a:cubicBezTo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xmlns="" id="{689B1EE5-84E0-8C85-4DC4-179905919AE8}"/>
              </a:ext>
            </a:extLst>
          </p:cNvPr>
          <p:cNvSpPr/>
          <p:nvPr/>
        </p:nvSpPr>
        <p:spPr>
          <a:xfrm>
            <a:off x="6379786" y="2485616"/>
            <a:ext cx="1009085" cy="273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x-none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Заволжье</a:t>
            </a:r>
          </a:p>
        </p:txBody>
      </p:sp>
      <p:pic>
        <p:nvPicPr>
          <p:cNvPr id="106" name="Рисунок 105" descr="Маркер со сплошной заливкой">
            <a:extLst>
              <a:ext uri="{FF2B5EF4-FFF2-40B4-BE49-F238E27FC236}">
                <a16:creationId xmlns:a16="http://schemas.microsoft.com/office/drawing/2014/main" xmlns="" id="{AEAC66D0-ADED-4C2C-61F4-DA371C979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428431" y="2532538"/>
            <a:ext cx="180000" cy="180000"/>
          </a:xfrm>
          <a:prstGeom prst="rect">
            <a:avLst/>
          </a:prstGeom>
        </p:spPr>
      </p:pic>
      <p:pic>
        <p:nvPicPr>
          <p:cNvPr id="231" name="Рисунок 230" descr="Поезд со сплошной заливкой">
            <a:extLst>
              <a:ext uri="{FF2B5EF4-FFF2-40B4-BE49-F238E27FC236}">
                <a16:creationId xmlns:a16="http://schemas.microsoft.com/office/drawing/2014/main" xmlns="" id="{A2CFD3F2-26AB-9E8D-2227-AFB755127EC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589556" y="2532537"/>
            <a:ext cx="180000" cy="180000"/>
          </a:xfrm>
          <a:prstGeom prst="rect">
            <a:avLst/>
          </a:prstGeom>
        </p:spPr>
      </p:pic>
      <p:sp>
        <p:nvSpPr>
          <p:cNvPr id="232" name="Полилиния 231">
            <a:extLst>
              <a:ext uri="{FF2B5EF4-FFF2-40B4-BE49-F238E27FC236}">
                <a16:creationId xmlns:a16="http://schemas.microsoft.com/office/drawing/2014/main" xmlns="" id="{19BD3380-462B-9C87-89A8-ED0F0C367ABF}"/>
              </a:ext>
            </a:extLst>
          </p:cNvPr>
          <p:cNvSpPr/>
          <p:nvPr/>
        </p:nvSpPr>
        <p:spPr>
          <a:xfrm>
            <a:off x="5787858" y="2759432"/>
            <a:ext cx="2971985" cy="1909960"/>
          </a:xfrm>
          <a:custGeom>
            <a:gdLst>
              <a:gd name="connsiteX0" fmla="*/ 1484056 w 2971985"/>
              <a:gd name="connsiteY0" fmla="*/ 0 h 1909960"/>
              <a:gd name="connsiteX1" fmla="*/ 1565216 w 2971985"/>
              <a:gd name="connsiteY1" fmla="*/ 102802 h 1909960"/>
              <a:gd name="connsiteX2" fmla="*/ 1548984 w 2971985"/>
              <a:gd name="connsiteY2" fmla="*/ 194783 h 1909960"/>
              <a:gd name="connsiteX3" fmla="*/ 1711303 w 2971985"/>
              <a:gd name="connsiteY3" fmla="*/ 286764 h 1909960"/>
              <a:gd name="connsiteX4" fmla="*/ 1797874 w 2971985"/>
              <a:gd name="connsiteY4" fmla="*/ 394977 h 1909960"/>
              <a:gd name="connsiteX5" fmla="*/ 1895265 w 2971985"/>
              <a:gd name="connsiteY5" fmla="*/ 789955 h 1909960"/>
              <a:gd name="connsiteX6" fmla="*/ 2073817 w 2971985"/>
              <a:gd name="connsiteY6" fmla="*/ 833240 h 1909960"/>
              <a:gd name="connsiteX7" fmla="*/ 2219904 w 2971985"/>
              <a:gd name="connsiteY7" fmla="*/ 995560 h 1909960"/>
              <a:gd name="connsiteX8" fmla="*/ 2398456 w 2971985"/>
              <a:gd name="connsiteY8" fmla="*/ 1022613 h 1909960"/>
              <a:gd name="connsiteX9" fmla="*/ 2539133 w 2971985"/>
              <a:gd name="connsiteY9" fmla="*/ 1163290 h 1909960"/>
              <a:gd name="connsiteX10" fmla="*/ 2706863 w 2971985"/>
              <a:gd name="connsiteY10" fmla="*/ 1179522 h 1909960"/>
              <a:gd name="connsiteX11" fmla="*/ 2755559 w 2971985"/>
              <a:gd name="connsiteY11" fmla="*/ 1152469 h 1909960"/>
              <a:gd name="connsiteX12" fmla="*/ 2971985 w 2971985"/>
              <a:gd name="connsiteY12" fmla="*/ 1374305 h 1909960"/>
              <a:gd name="connsiteX13" fmla="*/ 2858361 w 2971985"/>
              <a:gd name="connsiteY13" fmla="*/ 1650248 h 1909960"/>
              <a:gd name="connsiteX14" fmla="*/ 2733916 w 2971985"/>
              <a:gd name="connsiteY14" fmla="*/ 1747640 h 1909960"/>
              <a:gd name="connsiteX15" fmla="*/ 2468794 w 2971985"/>
              <a:gd name="connsiteY15" fmla="*/ 1650248 h 1909960"/>
              <a:gd name="connsiteX16" fmla="*/ 1743767 w 2971985"/>
              <a:gd name="connsiteY16" fmla="*/ 1753051 h 1909960"/>
              <a:gd name="connsiteX17" fmla="*/ 1343379 w 2971985"/>
              <a:gd name="connsiteY17" fmla="*/ 1850443 h 1909960"/>
              <a:gd name="connsiteX18" fmla="*/ 1040382 w 2971985"/>
              <a:gd name="connsiteY18" fmla="*/ 1828800 h 1909960"/>
              <a:gd name="connsiteX19" fmla="*/ 753618 w 2971985"/>
              <a:gd name="connsiteY19" fmla="*/ 1909960 h 1909960"/>
              <a:gd name="connsiteX20" fmla="*/ 472264 w 2971985"/>
              <a:gd name="connsiteY20" fmla="*/ 1823389 h 1909960"/>
              <a:gd name="connsiteX21" fmla="*/ 93519 w 2971985"/>
              <a:gd name="connsiteY21" fmla="*/ 1617785 h 1909960"/>
              <a:gd name="connsiteX22" fmla="*/ 0 w 2971985"/>
              <a:gd name="connsiteY22" fmla="*/ 1560635 h 190996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971985" h="1909959">
                <a:moveTo>
                  <a:pt x="1484056" y="0"/>
                </a:moveTo>
                <a:lnTo>
                  <a:pt x="1565216" y="102802"/>
                </a:lnTo>
                <a:lnTo>
                  <a:pt x="1548984" y="194783"/>
                </a:lnTo>
                <a:lnTo>
                  <a:pt x="1711303" y="286764"/>
                </a:lnTo>
                <a:lnTo>
                  <a:pt x="1797874" y="394977"/>
                </a:lnTo>
                <a:lnTo>
                  <a:pt x="1895265" y="789955"/>
                </a:lnTo>
                <a:lnTo>
                  <a:pt x="2073817" y="833240"/>
                </a:lnTo>
                <a:lnTo>
                  <a:pt x="2219904" y="995560"/>
                </a:lnTo>
                <a:lnTo>
                  <a:pt x="2398456" y="1022613"/>
                </a:lnTo>
                <a:lnTo>
                  <a:pt x="2539133" y="1163290"/>
                </a:lnTo>
                <a:lnTo>
                  <a:pt x="2706863" y="1179522"/>
                </a:lnTo>
                <a:lnTo>
                  <a:pt x="2755559" y="1152469"/>
                </a:lnTo>
                <a:lnTo>
                  <a:pt x="2971985" y="1374305"/>
                </a:lnTo>
                <a:lnTo>
                  <a:pt x="2858361" y="1650248"/>
                </a:lnTo>
                <a:lnTo>
                  <a:pt x="2733916" y="1747640"/>
                </a:lnTo>
                <a:lnTo>
                  <a:pt x="2468794" y="1650248"/>
                </a:lnTo>
                <a:lnTo>
                  <a:pt x="1743767" y="1753051"/>
                </a:lnTo>
                <a:lnTo>
                  <a:pt x="1343379" y="1850443"/>
                </a:lnTo>
                <a:lnTo>
                  <a:pt x="1040382" y="1828800"/>
                </a:lnTo>
                <a:lnTo>
                  <a:pt x="753618" y="1909960"/>
                </a:lnTo>
                <a:lnTo>
                  <a:pt x="472264" y="1823389"/>
                </a:lnTo>
                <a:lnTo>
                  <a:pt x="93519" y="1617785"/>
                </a:lnTo>
                <a:lnTo>
                  <a:pt x="0" y="1560635"/>
                </a:lnTo>
              </a:path>
            </a:pathLst>
          </a:custGeom>
          <a:noFill/>
          <a:ln>
            <a:solidFill>
              <a:srgbClr val="4756A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xmlns="" id="{13930D6D-FD3E-F3D4-E91A-9284D223BA3B}"/>
              </a:ext>
            </a:extLst>
          </p:cNvPr>
          <p:cNvSpPr/>
          <p:nvPr/>
        </p:nvSpPr>
        <p:spPr>
          <a:xfrm>
            <a:off x="7794468" y="3524500"/>
            <a:ext cx="125709" cy="125709"/>
          </a:xfrm>
          <a:prstGeom prst="ellipse">
            <a:avLst/>
          </a:prstGeom>
          <a:solidFill>
            <a:schemeClr val="bg1"/>
          </a:solidFill>
          <a:ln w="25400"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xmlns="" id="{72FE5585-2976-B57D-F73E-D49F5952A77B}"/>
              </a:ext>
            </a:extLst>
          </p:cNvPr>
          <p:cNvSpPr/>
          <p:nvPr/>
        </p:nvSpPr>
        <p:spPr>
          <a:xfrm>
            <a:off x="8476084" y="3921754"/>
            <a:ext cx="1276015" cy="27384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x-none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Нижний Новгород</a:t>
            </a:r>
          </a:p>
        </p:txBody>
      </p:sp>
      <p:pic>
        <p:nvPicPr>
          <p:cNvPr id="104" name="Рисунок 103" descr="Маркер со сплошной заливкой">
            <a:extLst>
              <a:ext uri="{FF2B5EF4-FFF2-40B4-BE49-F238E27FC236}">
                <a16:creationId xmlns:a16="http://schemas.microsoft.com/office/drawing/2014/main" xmlns="" id="{AEB2BC66-8B47-1772-194B-9AFC1A3AF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535520" y="3968676"/>
            <a:ext cx="180000" cy="180000"/>
          </a:xfrm>
          <a:prstGeom prst="rect">
            <a:avLst/>
          </a:prstGeom>
        </p:spPr>
      </p:pic>
      <p:sp>
        <p:nvSpPr>
          <p:cNvPr id="83" name="Скругленный прямоугольник 82">
            <a:extLst>
              <a:ext uri="{FF2B5EF4-FFF2-40B4-BE49-F238E27FC236}">
                <a16:creationId xmlns:a16="http://schemas.microsoft.com/office/drawing/2014/main" xmlns="" id="{50403483-55E7-7CD7-1A34-AF319242838E}"/>
              </a:ext>
            </a:extLst>
          </p:cNvPr>
          <p:cNvSpPr/>
          <p:nvPr/>
        </p:nvSpPr>
        <p:spPr>
          <a:xfrm>
            <a:off x="7269644" y="3167438"/>
            <a:ext cx="83444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0" rIns="0" bIns="0" rtlCol="0" anchor="ctr"/>
          <a:lstStyle/>
          <a:p>
            <a:pPr algn="ctr"/>
            <a:r>
              <a:rPr lang="x-none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Балахна</a:t>
            </a:r>
          </a:p>
        </p:txBody>
      </p:sp>
      <p:pic>
        <p:nvPicPr>
          <p:cNvPr id="84" name="Рисунок 83" descr="Маркер со сплошной заливкой">
            <a:extLst>
              <a:ext uri="{FF2B5EF4-FFF2-40B4-BE49-F238E27FC236}">
                <a16:creationId xmlns:a16="http://schemas.microsoft.com/office/drawing/2014/main" xmlns="" id="{72083DFE-EDD9-273A-911A-529160DD2C2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7329080" y="3214360"/>
            <a:ext cx="180000" cy="180000"/>
          </a:xfrm>
          <a:prstGeom prst="rect">
            <a:avLst/>
          </a:prstGeom>
        </p:spPr>
      </p:pic>
      <p:sp>
        <p:nvSpPr>
          <p:cNvPr id="233" name="Полилиния 232">
            <a:extLst>
              <a:ext uri="{FF2B5EF4-FFF2-40B4-BE49-F238E27FC236}">
                <a16:creationId xmlns:a16="http://schemas.microsoft.com/office/drawing/2014/main" xmlns="" id="{ADBAC8CB-496B-C58F-1A62-89E8DB6BE405}"/>
              </a:ext>
            </a:extLst>
          </p:cNvPr>
          <p:cNvSpPr/>
          <p:nvPr/>
        </p:nvSpPr>
        <p:spPr>
          <a:xfrm>
            <a:off x="8323118" y="3932959"/>
            <a:ext cx="431223" cy="306532"/>
          </a:xfrm>
          <a:custGeom>
            <a:gdLst>
              <a:gd name="connsiteX0" fmla="*/ 0 w 431223"/>
              <a:gd name="connsiteY0" fmla="*/ 0 h 306532"/>
              <a:gd name="connsiteX1" fmla="*/ 72737 w 431223"/>
              <a:gd name="connsiteY1" fmla="*/ 218209 h 306532"/>
              <a:gd name="connsiteX2" fmla="*/ 249382 w 431223"/>
              <a:gd name="connsiteY2" fmla="*/ 306532 h 306532"/>
              <a:gd name="connsiteX3" fmla="*/ 431223 w 431223"/>
              <a:gd name="connsiteY3" fmla="*/ 249382 h 306532"/>
              <a:gd name="connsiteX4" fmla="*/ 431223 w 431223"/>
              <a:gd name="connsiteY4" fmla="*/ 249382 h 30653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223" h="306532">
                <a:moveTo>
                  <a:pt x="0" y="0"/>
                </a:moveTo>
                <a:lnTo>
                  <a:pt x="72737" y="218209"/>
                </a:lnTo>
                <a:lnTo>
                  <a:pt x="249382" y="306532"/>
                </a:lnTo>
                <a:lnTo>
                  <a:pt x="431223" y="249382"/>
                </a:lnTo>
                <a:lnTo>
                  <a:pt x="431223" y="249382"/>
                </a:lnTo>
              </a:path>
            </a:pathLst>
          </a:custGeom>
          <a:noFill/>
          <a:ln>
            <a:solidFill>
              <a:srgbClr val="4756A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2D48715E-5B06-8F9B-C0D5-EF438749EC8F}"/>
              </a:ext>
            </a:extLst>
          </p:cNvPr>
          <p:cNvSpPr txBox="1"/>
          <p:nvPr/>
        </p:nvSpPr>
        <p:spPr>
          <a:xfrm>
            <a:off x="5984833" y="2817655"/>
            <a:ext cx="9783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км.</a:t>
            </a:r>
          </a:p>
          <a:p>
            <a:r>
              <a:rPr lang="ru-RU" sz="700" b="1" spc="-3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 мин.</a:t>
            </a:r>
          </a:p>
        </p:txBody>
      </p:sp>
      <p:pic>
        <p:nvPicPr>
          <p:cNvPr id="235" name="Рисунок 234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0635AF20-4AD4-3D21-1F24-EB3E6A77012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983358" y="2645812"/>
            <a:ext cx="180000" cy="180000"/>
          </a:xfrm>
          <a:prstGeom prst="rect">
            <a:avLst/>
          </a:prstGeom>
        </p:spPr>
      </p:pic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838929AE-7327-91BE-4508-E50940ED7B79}"/>
              </a:ext>
            </a:extLst>
          </p:cNvPr>
          <p:cNvSpPr txBox="1"/>
          <p:nvPr/>
        </p:nvSpPr>
        <p:spPr>
          <a:xfrm>
            <a:off x="7179344" y="4087360"/>
            <a:ext cx="9783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 км.</a:t>
            </a:r>
          </a:p>
          <a:p>
            <a:r>
              <a:rPr lang="ru-RU" sz="700" b="1" spc="-30">
                <a:solidFill>
                  <a:srgbClr val="B1C1E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ч. 6 мин.</a:t>
            </a:r>
          </a:p>
        </p:txBody>
      </p:sp>
      <p:pic>
        <p:nvPicPr>
          <p:cNvPr id="237" name="Рисунок 236" descr="Конвертируемый со сплошной заливкой">
            <a:extLst>
              <a:ext uri="{FF2B5EF4-FFF2-40B4-BE49-F238E27FC236}">
                <a16:creationId xmlns:a16="http://schemas.microsoft.com/office/drawing/2014/main" xmlns="" id="{DA90A6E0-4D30-2B48-50C5-C8DC720D498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7177869" y="3926668"/>
            <a:ext cx="180000" cy="18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СЕВЕРО-ЕНИСЕЙСКИЙ ОКРУГ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87858" y="1153188"/>
            <a:ext cx="3964232" cy="495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09425" y="785813"/>
            <a:ext cx="397442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12813386"/>
      </p:ext>
    </p:extLst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4C28617D-4D95-E2FA-333B-B1513E787706}"/>
              </a:ext>
            </a:extLst>
          </p:cNvPr>
          <p:cNvSpPr/>
          <p:nvPr/>
        </p:nvSpPr>
        <p:spPr>
          <a:xfrm>
            <a:off x="3486615" y="2283659"/>
            <a:ext cx="2921619" cy="4024164"/>
          </a:xfrm>
          <a:prstGeom prst="roundRect">
            <a:avLst>
              <a:gd name="adj" fmla="val 863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DAD387B8-BA62-7204-B650-0F61E31018F9}"/>
              </a:ext>
            </a:extLst>
          </p:cNvPr>
          <p:cNvSpPr/>
          <p:nvPr/>
        </p:nvSpPr>
        <p:spPr>
          <a:xfrm>
            <a:off x="627016" y="2283658"/>
            <a:ext cx="2666311" cy="4024165"/>
          </a:xfrm>
          <a:prstGeom prst="roundRect">
            <a:avLst>
              <a:gd name="adj" fmla="val 654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302574CC-A14D-5C5E-36E6-B66E0E525D57}"/>
              </a:ext>
            </a:extLst>
          </p:cNvPr>
          <p:cNvSpPr/>
          <p:nvPr/>
        </p:nvSpPr>
        <p:spPr>
          <a:xfrm>
            <a:off x="6601522" y="2283659"/>
            <a:ext cx="2884449" cy="4024164"/>
          </a:xfrm>
          <a:prstGeom prst="roundRect">
            <a:avLst>
              <a:gd name="adj" fmla="val 863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8858955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СОСТАВ </a:t>
            </a:r>
            <a:r>
              <a:rPr lang="ru-RU" sz="2400" b="1" smtClean="0">
                <a:latin typeface="Arial" panose="020b0604020202020204" pitchFamily="34" charset="0"/>
                <a:cs typeface="Arial" panose="020b0604020202020204" pitchFamily="34" charset="0"/>
              </a:rPr>
              <a:t>СОВЕТА ПО УЛУЧШЕНИЮ ИНВЕСТИЦИОННОГО КЛИМАТА СЕВЕРО-ЕНИСЕЙСКОГО ОКРУГА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619285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2FEE9D1-2C75-CCFF-4CA2-4712B088E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1619" y="2700958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9601138-9757-9BD8-94D1-E6E20482E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113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40DCB-4C31-03F5-B5B8-282F39AA97FE}"/>
              </a:ext>
            </a:extLst>
          </p:cNvPr>
          <p:cNvSpPr txBox="1"/>
          <p:nvPr/>
        </p:nvSpPr>
        <p:spPr>
          <a:xfrm>
            <a:off x="1000819" y="4207507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Рябцев Алексей Николаевич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94DB7C7-429D-AAE0-DF5B-BE58CD71E43A}"/>
              </a:ext>
            </a:extLst>
          </p:cNvPr>
          <p:cNvSpPr txBox="1"/>
          <p:nvPr/>
        </p:nvSpPr>
        <p:spPr>
          <a:xfrm>
            <a:off x="1000819" y="4494142"/>
            <a:ext cx="219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Глава Северо-Енисейского муниципального округа, председатель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1976251-BD4D-13F1-EFD4-B46D4764B256}"/>
              </a:ext>
            </a:extLst>
          </p:cNvPr>
          <p:cNvSpPr txBox="1"/>
          <p:nvPr/>
        </p:nvSpPr>
        <p:spPr>
          <a:xfrm>
            <a:off x="7162603" y="4209838"/>
            <a:ext cx="219600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Калинина Татьяна Лукьяновна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022D57-D8A2-B1D0-233D-597BE273DF86}"/>
              </a:ext>
            </a:extLst>
          </p:cNvPr>
          <p:cNvSpPr txBox="1"/>
          <p:nvPr/>
        </p:nvSpPr>
        <p:spPr>
          <a:xfrm>
            <a:off x="7162603" y="4496473"/>
            <a:ext cx="2196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Председатель Северо-Енисейского окружного Совета депутатов,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AAA5EB-7999-2C2F-E6D1-16928D1F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240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B79E421-4E65-F2A1-6040-7A4D2FE23B02}"/>
              </a:ext>
            </a:extLst>
          </p:cNvPr>
          <p:cNvSpPr txBox="1"/>
          <p:nvPr/>
        </p:nvSpPr>
        <p:spPr>
          <a:xfrm>
            <a:off x="4057224" y="4207507"/>
            <a:ext cx="21960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Перепелица Анжелика Эдуардовна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B9727CE-117D-5450-2ED5-3033E49055E2}"/>
              </a:ext>
            </a:extLst>
          </p:cNvPr>
          <p:cNvSpPr txBox="1"/>
          <p:nvPr/>
        </p:nvSpPr>
        <p:spPr>
          <a:xfrm>
            <a:off x="4057224" y="4632640"/>
            <a:ext cx="214285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Первый заместитель главы Северо-Енисейского муниципального округа, заместитель председателя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E4441750-57E1-689E-A21F-EFF14EB3ABC5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F7EE59-6332-A2AB-1CDA-C43FA2E8BE9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B6929D44-8320-669F-79F4-DE2900A1CFDA}"/>
              </a:ext>
            </a:extLst>
          </p:cNvPr>
          <p:cNvGrpSpPr/>
          <p:nvPr/>
        </p:nvGrpSpPr>
        <p:grpSpPr>
          <a:xfrm>
            <a:off x="872803" y="1607193"/>
            <a:ext cx="304522" cy="408045"/>
            <a:chOff x="9206972" y="323924"/>
            <a:chExt cx="315504" cy="422760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xmlns="" id="{B4A6B507-8FF1-0510-DC7B-072D419D53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9206972" y="323924"/>
              <a:ext cx="315504" cy="42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034E9F62-C347-78F4-8032-B89DD0C3779D}"/>
                </a:ext>
              </a:extLst>
            </p:cNvPr>
            <p:cNvSpPr/>
            <p:nvPr/>
          </p:nvSpPr>
          <p:spPr>
            <a:xfrm>
              <a:off x="9220874" y="349250"/>
              <a:ext cx="291314" cy="346075"/>
            </a:xfrm>
            <a:prstGeom prst="rect">
              <a:avLst/>
            </a:prstGeom>
            <a:solidFill>
              <a:srgbClr val="F2F0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94E5D66-69CC-1186-C390-8BB609E5FF7D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  <p:pic>
        <p:nvPicPr>
          <p:cNvPr id="24" name="Рисунок 23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03" y="1607193"/>
            <a:ext cx="304521" cy="4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44740"/>
      </p:ext>
    </p:extLst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BA29CD6E-5E28-617E-1EAE-ACE00E412727}"/>
              </a:ext>
            </a:extLst>
          </p:cNvPr>
          <p:cNvSpPr/>
          <p:nvPr/>
        </p:nvSpPr>
        <p:spPr>
          <a:xfrm>
            <a:off x="7591598" y="2285990"/>
            <a:ext cx="2196000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9A728A38-156F-7102-276B-B030C1A9D410}"/>
              </a:ext>
            </a:extLst>
          </p:cNvPr>
          <p:cNvSpPr/>
          <p:nvPr/>
        </p:nvSpPr>
        <p:spPr>
          <a:xfrm>
            <a:off x="5270070" y="2283659"/>
            <a:ext cx="2196000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FE9CD372-7BF9-9EB0-2B70-12DDDBBF05A6}"/>
              </a:ext>
            </a:extLst>
          </p:cNvPr>
          <p:cNvSpPr/>
          <p:nvPr/>
        </p:nvSpPr>
        <p:spPr>
          <a:xfrm>
            <a:off x="2948543" y="2283660"/>
            <a:ext cx="2196000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2A543FB5-569E-B2AF-DB73-916DE7C45A24}"/>
              </a:ext>
            </a:extLst>
          </p:cNvPr>
          <p:cNvSpPr/>
          <p:nvPr/>
        </p:nvSpPr>
        <p:spPr>
          <a:xfrm>
            <a:off x="627016" y="2283660"/>
            <a:ext cx="2196000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СОСТАВ </a:t>
            </a:r>
            <a:r>
              <a:rPr lang="ru-RU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УЛУЧШЕНИЮ ИНВЕСТИЦИОННОГО КЛИМАТА СЕВЕРО-ЕНИСЕЙСКОГО </a:t>
            </a:r>
            <a:r>
              <a:rPr lang="ru-RU" sz="24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lang="x-none" sz="24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2FEE9D1-2C75-CCFF-4CA2-4712B088E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289" y="2700958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9601138-9757-9BD8-94D1-E6E20482E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5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40DCB-4C31-03F5-B5B8-282F39AA97FE}"/>
              </a:ext>
            </a:extLst>
          </p:cNvPr>
          <p:cNvSpPr txBox="1"/>
          <p:nvPr/>
        </p:nvSpPr>
        <p:spPr>
          <a:xfrm>
            <a:off x="648378" y="4207507"/>
            <a:ext cx="217463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Овчар Ольга Николаевна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94DB7C7-429D-AAE0-DF5B-BE58CD71E43A}"/>
              </a:ext>
            </a:extLst>
          </p:cNvPr>
          <p:cNvSpPr txBox="1"/>
          <p:nvPr/>
        </p:nvSpPr>
        <p:spPr>
          <a:xfrm>
            <a:off x="648378" y="4494142"/>
            <a:ext cx="21746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9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</a:t>
            </a:r>
            <a:r>
              <a:rPr lang="ru-RU" sz="9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муниципального округа </a:t>
            </a:r>
            <a:r>
              <a:rPr lang="ru-RU" sz="9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экономике, анализу и </a:t>
            </a:r>
            <a:r>
              <a:rPr lang="ru-RU" sz="9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прогнозированию, член Совета</a:t>
            </a:r>
            <a:endParaRPr lang="x-none" sz="900" b="1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1976251-BD4D-13F1-EFD4-B46D4764B256}"/>
              </a:ext>
            </a:extLst>
          </p:cNvPr>
          <p:cNvSpPr txBox="1"/>
          <p:nvPr/>
        </p:nvSpPr>
        <p:spPr>
          <a:xfrm>
            <a:off x="5266611" y="4209838"/>
            <a:ext cx="21960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Новоселова Татьяна Александровна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022D57-D8A2-B1D0-233D-597BE273DF86}"/>
              </a:ext>
            </a:extLst>
          </p:cNvPr>
          <p:cNvSpPr txBox="1"/>
          <p:nvPr/>
        </p:nvSpPr>
        <p:spPr>
          <a:xfrm>
            <a:off x="5270070" y="4616603"/>
            <a:ext cx="2126906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err="1" smtClean="0">
                <a:latin typeface="Arial" panose="020b0604020202020204" pitchFamily="34" charset="0"/>
                <a:cs typeface="Arial" panose="020b0604020202020204" pitchFamily="34" charset="0"/>
              </a:rPr>
              <a:t>И.о. руководителя Финансового управления Администрации Северо-Енисейского муниципального округа,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AAA5EB-7999-2C2F-E6D1-16928D1F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762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B79E421-4E65-F2A1-6040-7A4D2FE23B02}"/>
              </a:ext>
            </a:extLst>
          </p:cNvPr>
          <p:cNvSpPr txBox="1"/>
          <p:nvPr/>
        </p:nvSpPr>
        <p:spPr>
          <a:xfrm>
            <a:off x="2946813" y="4207507"/>
            <a:ext cx="21960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Луночкин Андрей Владимирович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B9727CE-117D-5450-2ED5-3033E49055E2}"/>
              </a:ext>
            </a:extLst>
          </p:cNvPr>
          <p:cNvSpPr txBox="1"/>
          <p:nvPr/>
        </p:nvSpPr>
        <p:spPr>
          <a:xfrm>
            <a:off x="2950272" y="4616604"/>
            <a:ext cx="209751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ru-RU" sz="900" b="1"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кономического анализа </a:t>
            </a:r>
            <a:endParaRPr lang="ru-RU" sz="9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и прогнозирования Администрации Северо-Енисейского муниципального округа, секретарь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FA3604C0-DEC6-C0DE-F9EB-92C6F9FA7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816" y="2683884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B4752B-AA8D-35C1-E987-210F6A7F4F67}"/>
              </a:ext>
            </a:extLst>
          </p:cNvPr>
          <p:cNvSpPr txBox="1"/>
          <p:nvPr/>
        </p:nvSpPr>
        <p:spPr>
          <a:xfrm>
            <a:off x="7612959" y="4192764"/>
            <a:ext cx="217463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Пискунова Надежда </a:t>
            </a:r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BE7F2D4-6A82-F28B-2075-218A32551E84}"/>
              </a:ext>
            </a:extLst>
          </p:cNvPr>
          <p:cNvSpPr txBox="1"/>
          <p:nvPr/>
        </p:nvSpPr>
        <p:spPr>
          <a:xfrm>
            <a:off x="7612959" y="4479399"/>
            <a:ext cx="21746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архитектуры и градостроительства – главный архитектор Северо-Енисейского муниципального округа,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288C766A-78ED-44A2-BAD4-A34CE0BE99F8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3B79CE-C1F0-A585-CAF1-F34307CA5C0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5C05D56A-6BAA-C6F1-9991-0E554073DF64}"/>
              </a:ext>
            </a:extLst>
          </p:cNvPr>
          <p:cNvGrpSpPr/>
          <p:nvPr/>
        </p:nvGrpSpPr>
        <p:grpSpPr>
          <a:xfrm>
            <a:off x="872803" y="1607193"/>
            <a:ext cx="304522" cy="408045"/>
            <a:chOff x="9206972" y="323924"/>
            <a:chExt cx="315504" cy="42276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DB6DF5CE-E64B-E045-E51A-229D686842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9206972" y="323924"/>
              <a:ext cx="315504" cy="42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87BD6B55-B6F6-C21D-B68D-751416923246}"/>
                </a:ext>
              </a:extLst>
            </p:cNvPr>
            <p:cNvSpPr/>
            <p:nvPr/>
          </p:nvSpPr>
          <p:spPr>
            <a:xfrm>
              <a:off x="9220874" y="349250"/>
              <a:ext cx="291314" cy="346075"/>
            </a:xfrm>
            <a:prstGeom prst="rect">
              <a:avLst/>
            </a:prstGeom>
            <a:solidFill>
              <a:srgbClr val="F2F0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4B722B-DED5-04E3-F241-D170B1A4EC56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  <p:pic>
        <p:nvPicPr>
          <p:cNvPr id="31" name="Рисунок 30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03" y="1607193"/>
            <a:ext cx="304521" cy="4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9589471"/>
      </p:ext>
    </p:extLst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9A728A38-156F-7102-276B-B030C1A9D410}"/>
              </a:ext>
            </a:extLst>
          </p:cNvPr>
          <p:cNvSpPr/>
          <p:nvPr/>
        </p:nvSpPr>
        <p:spPr>
          <a:xfrm>
            <a:off x="5545873" y="2283659"/>
            <a:ext cx="2453268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FE9CD372-7BF9-9EB0-2B70-12DDDBBF05A6}"/>
              </a:ext>
            </a:extLst>
          </p:cNvPr>
          <p:cNvSpPr/>
          <p:nvPr/>
        </p:nvSpPr>
        <p:spPr>
          <a:xfrm>
            <a:off x="3100038" y="2283660"/>
            <a:ext cx="2185639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2A543FB5-569E-B2AF-DB73-916DE7C45A24}"/>
              </a:ext>
            </a:extLst>
          </p:cNvPr>
          <p:cNvSpPr/>
          <p:nvPr/>
        </p:nvSpPr>
        <p:spPr>
          <a:xfrm>
            <a:off x="542694" y="2283660"/>
            <a:ext cx="2207940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988BECAB-AF68-DF91-9FAF-9F98980FC488}"/>
              </a:ext>
            </a:extLst>
          </p:cNvPr>
          <p:cNvSpPr/>
          <p:nvPr/>
        </p:nvSpPr>
        <p:spPr>
          <a:xfrm>
            <a:off x="627017" y="1401546"/>
            <a:ext cx="9067112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АДМИНИСТРАЦИИ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СЕВЕРО-ЕНИСЕЙСКОГО МУНИЦИПАЛЬНОГО ОКРУГА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СОСТАВ </a:t>
            </a:r>
            <a:r>
              <a:rPr lang="ru-RU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УЛУЧШЕНИЮ ИНВЕСТИЦИОННОГО КЛИМАТА СЕВЕРО-ЕНИСЕЙСКОГО </a:t>
            </a:r>
            <a:r>
              <a:rPr lang="ru-RU" sz="24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lang="x-none" sz="24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34154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2FEE9D1-2C75-CCFF-4CA2-4712B088E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8301" y="2700958"/>
            <a:ext cx="1308409" cy="1216837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9601138-9757-9BD8-94D1-E6E20482E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5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40DCB-4C31-03F5-B5B8-282F39AA97FE}"/>
              </a:ext>
            </a:extLst>
          </p:cNvPr>
          <p:cNvSpPr txBox="1"/>
          <p:nvPr/>
        </p:nvSpPr>
        <p:spPr>
          <a:xfrm>
            <a:off x="648379" y="4207507"/>
            <a:ext cx="209482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Владимирова Ирина Сергеевна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94DB7C7-429D-AAE0-DF5B-BE58CD71E43A}"/>
              </a:ext>
            </a:extLst>
          </p:cNvPr>
          <p:cNvSpPr txBox="1"/>
          <p:nvPr/>
        </p:nvSpPr>
        <p:spPr>
          <a:xfrm>
            <a:off x="648378" y="4616602"/>
            <a:ext cx="2065085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9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Комитета по управлению муниципальным имуществом Администрации Северо-Енисейского муниципального округа,</a:t>
            </a:r>
          </a:p>
          <a:p>
            <a:pPr lvl="0" algn="ctr"/>
            <a:r>
              <a:rPr lang="ru-RU" sz="9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9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Совета</a:t>
            </a:r>
            <a:endParaRPr lang="x-none" sz="9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1976251-BD4D-13F1-EFD4-B46D4764B256}"/>
              </a:ext>
            </a:extLst>
          </p:cNvPr>
          <p:cNvSpPr txBox="1"/>
          <p:nvPr/>
        </p:nvSpPr>
        <p:spPr>
          <a:xfrm>
            <a:off x="5828371" y="4209838"/>
            <a:ext cx="177676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Ларионова Елена Владимировна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022D57-D8A2-B1D0-233D-597BE273DF86}"/>
              </a:ext>
            </a:extLst>
          </p:cNvPr>
          <p:cNvSpPr txBox="1"/>
          <p:nvPr/>
        </p:nvSpPr>
        <p:spPr>
          <a:xfrm>
            <a:off x="5761463" y="4668644"/>
            <a:ext cx="197748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Начальник жилищного отдела Администрации Северо-Енисейского муниципального округа,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AAA5EB-7999-2C2F-E6D1-16928D1F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762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B79E421-4E65-F2A1-6040-7A4D2FE23B02}"/>
              </a:ext>
            </a:extLst>
          </p:cNvPr>
          <p:cNvSpPr txBox="1"/>
          <p:nvPr/>
        </p:nvSpPr>
        <p:spPr>
          <a:xfrm>
            <a:off x="3152078" y="4207507"/>
            <a:ext cx="199073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Муравьева Татьяна Владимировна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B9727CE-117D-5450-2ED5-3033E49055E2}"/>
              </a:ext>
            </a:extLst>
          </p:cNvPr>
          <p:cNvSpPr txBox="1"/>
          <p:nvPr/>
        </p:nvSpPr>
        <p:spPr>
          <a:xfrm>
            <a:off x="2950272" y="4616604"/>
            <a:ext cx="209751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земельных отношений и природопользования Администрации Северо-Енисейского муниципального округа,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BE7F2D4-6A82-F28B-2075-218A32551E84}"/>
              </a:ext>
            </a:extLst>
          </p:cNvPr>
          <p:cNvSpPr txBox="1"/>
          <p:nvPr/>
        </p:nvSpPr>
        <p:spPr>
          <a:xfrm>
            <a:off x="7530792" y="4548391"/>
            <a:ext cx="216333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288C766A-78ED-44A2-BAD4-A34CE0BE99F8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3B79CE-C1F0-A585-CAF1-F34307CA5C0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5C05D56A-6BAA-C6F1-9991-0E554073DF64}"/>
              </a:ext>
            </a:extLst>
          </p:cNvPr>
          <p:cNvGrpSpPr/>
          <p:nvPr/>
        </p:nvGrpSpPr>
        <p:grpSpPr>
          <a:xfrm>
            <a:off x="872803" y="1607193"/>
            <a:ext cx="304522" cy="408045"/>
            <a:chOff x="9206972" y="323924"/>
            <a:chExt cx="315504" cy="42276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DB6DF5CE-E64B-E045-E51A-229D686842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9206972" y="323924"/>
              <a:ext cx="315504" cy="42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87BD6B55-B6F6-C21D-B68D-751416923246}"/>
                </a:ext>
              </a:extLst>
            </p:cNvPr>
            <p:cNvSpPr/>
            <p:nvPr/>
          </p:nvSpPr>
          <p:spPr>
            <a:xfrm>
              <a:off x="9220874" y="349250"/>
              <a:ext cx="291314" cy="346075"/>
            </a:xfrm>
            <a:prstGeom prst="rect">
              <a:avLst/>
            </a:prstGeom>
            <a:solidFill>
              <a:srgbClr val="F2F0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4B722B-DED5-04E3-F241-D170B1A4EC56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  <p:pic>
        <p:nvPicPr>
          <p:cNvPr id="31" name="Рисунок 30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03" y="1607193"/>
            <a:ext cx="304521" cy="4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2220071"/>
      </p:ext>
    </p:extLst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9A728A38-156F-7102-276B-B030C1A9D410}"/>
              </a:ext>
            </a:extLst>
          </p:cNvPr>
          <p:cNvSpPr/>
          <p:nvPr/>
        </p:nvSpPr>
        <p:spPr>
          <a:xfrm>
            <a:off x="5835805" y="2283660"/>
            <a:ext cx="2289715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FE9CD372-7BF9-9EB0-2B70-12DDDBBF05A6}"/>
              </a:ext>
            </a:extLst>
          </p:cNvPr>
          <p:cNvSpPr/>
          <p:nvPr/>
        </p:nvSpPr>
        <p:spPr>
          <a:xfrm>
            <a:off x="3129776" y="2283660"/>
            <a:ext cx="2416097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xmlns="" id="{2A543FB5-569E-B2AF-DB73-916DE7C45A24}"/>
              </a:ext>
            </a:extLst>
          </p:cNvPr>
          <p:cNvSpPr/>
          <p:nvPr/>
        </p:nvSpPr>
        <p:spPr>
          <a:xfrm>
            <a:off x="627016" y="2283660"/>
            <a:ext cx="2196000" cy="4024163"/>
          </a:xfrm>
          <a:prstGeom prst="roundRect">
            <a:avLst>
              <a:gd name="adj" fmla="val 969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988BECAB-AF68-DF91-9FAF-9F98980FC488}"/>
              </a:ext>
            </a:extLst>
          </p:cNvPr>
          <p:cNvSpPr/>
          <p:nvPr/>
        </p:nvSpPr>
        <p:spPr>
          <a:xfrm>
            <a:off x="627016" y="1401546"/>
            <a:ext cx="9160579" cy="775597"/>
          </a:xfrm>
          <a:prstGeom prst="roundRect">
            <a:avLst>
              <a:gd name="adj" fmla="val 262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ПРЕДСТАВИТЕЛИ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ПРЕДПРИНИМАТЕЛЬСКОГО СООБЩЕСТВА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МУНИЦИПАЛЬНОГО ОКРУГА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СОСТАВ </a:t>
            </a:r>
            <a:r>
              <a:rPr lang="ru-RU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 ПО УЛУЧШЕНИЮ ИНВЕСТИЦИОННОГО КЛИМАТА СЕВЕРО-ЕНИСЕЙСКОГО </a:t>
            </a:r>
            <a:r>
              <a:rPr lang="ru-RU" sz="24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  <a:endParaRPr lang="x-none" sz="24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516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2FEE9D1-2C75-CCFF-4CA2-4712B088E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698" y="2700958"/>
            <a:ext cx="1531433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9601138-9757-9BD8-94D1-E6E20482E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235" y="2698627"/>
            <a:ext cx="1273562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40DCB-4C31-03F5-B5B8-282F39AA97FE}"/>
              </a:ext>
            </a:extLst>
          </p:cNvPr>
          <p:cNvSpPr txBox="1"/>
          <p:nvPr/>
        </p:nvSpPr>
        <p:spPr>
          <a:xfrm>
            <a:off x="648378" y="4207507"/>
            <a:ext cx="2174637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1100" b="1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Козяева Татьяна</a:t>
            </a:r>
          </a:p>
          <a:p>
            <a:pPr lvl="0"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Евгеньевна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94DB7C7-429D-AAE0-DF5B-BE58CD71E43A}"/>
              </a:ext>
            </a:extLst>
          </p:cNvPr>
          <p:cNvSpPr txBox="1"/>
          <p:nvPr/>
        </p:nvSpPr>
        <p:spPr>
          <a:xfrm>
            <a:off x="648378" y="4616602"/>
            <a:ext cx="206508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ru-RU" sz="900" b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предприниматель Северо-Енисейского муниципального округа, член </a:t>
            </a:r>
            <a:r>
              <a:rPr lang="ru-RU" sz="9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Совета</a:t>
            </a:r>
            <a:endParaRPr lang="x-none" sz="9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1976251-BD4D-13F1-EFD4-B46D4764B256}"/>
              </a:ext>
            </a:extLst>
          </p:cNvPr>
          <p:cNvSpPr txBox="1"/>
          <p:nvPr/>
        </p:nvSpPr>
        <p:spPr>
          <a:xfrm>
            <a:off x="5731289" y="4209838"/>
            <a:ext cx="232732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Скурыгина Людмила </a:t>
            </a:r>
          </a:p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Федоровна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022D57-D8A2-B1D0-233D-597BE273DF86}"/>
              </a:ext>
            </a:extLst>
          </p:cNvPr>
          <p:cNvSpPr txBox="1"/>
          <p:nvPr/>
        </p:nvSpPr>
        <p:spPr>
          <a:xfrm>
            <a:off x="5791200" y="4631472"/>
            <a:ext cx="205925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предприниматель Северо-Енисейского муниципального округа,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AAA5EB-7999-2C2F-E6D1-16928D1FB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916" y="2698627"/>
            <a:ext cx="1464527" cy="1273562"/>
          </a:xfrm>
          <a:custGeom>
            <a:gdLst>
              <a:gd name="connsiteX0" fmla="*/ 636781 w 1273562"/>
              <a:gd name="connsiteY0" fmla="*/ 0 h 1273562"/>
              <a:gd name="connsiteX1" fmla="*/ 1273562 w 1273562"/>
              <a:gd name="connsiteY1" fmla="*/ 636781 h 1273562"/>
              <a:gd name="connsiteX2" fmla="*/ 636781 w 1273562"/>
              <a:gd name="connsiteY2" fmla="*/ 1273562 h 1273562"/>
              <a:gd name="connsiteX3" fmla="*/ 0 w 1273562"/>
              <a:gd name="connsiteY3" fmla="*/ 636781 h 1273562"/>
              <a:gd name="connsiteX4" fmla="*/ 636781 w 1273562"/>
              <a:gd name="connsiteY4" fmla="*/ 0 h 1273562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3562" h="1273562">
                <a:moveTo>
                  <a:pt x="636781" y="0"/>
                </a:moveTo>
                <a:cubicBezTo>
                  <a:pt x="988465" y="0"/>
                  <a:pt x="1273562" y="285097"/>
                  <a:pt x="1273562" y="636781"/>
                </a:cubicBezTo>
                <a:cubicBezTo>
                  <a:pt x="1273562" y="988465"/>
                  <a:pt x="988465" y="1273562"/>
                  <a:pt x="636781" y="1273562"/>
                </a:cubicBezTo>
                <a:cubicBezTo>
                  <a:pt x="285097" y="1273562"/>
                  <a:pt x="0" y="988465"/>
                  <a:pt x="0" y="636781"/>
                </a:cubicBezTo>
                <a:cubicBezTo>
                  <a:pt x="0" y="285097"/>
                  <a:pt x="285097" y="0"/>
                  <a:pt x="636781" y="0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B79E421-4E65-F2A1-6040-7A4D2FE23B02}"/>
              </a:ext>
            </a:extLst>
          </p:cNvPr>
          <p:cNvSpPr txBox="1"/>
          <p:nvPr/>
        </p:nvSpPr>
        <p:spPr>
          <a:xfrm>
            <a:off x="3189249" y="4207507"/>
            <a:ext cx="19535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Медведев Евгений Владимирович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B9727CE-117D-5450-2ED5-3033E49055E2}"/>
              </a:ext>
            </a:extLst>
          </p:cNvPr>
          <p:cNvSpPr txBox="1"/>
          <p:nvPr/>
        </p:nvSpPr>
        <p:spPr>
          <a:xfrm>
            <a:off x="3278458" y="4616604"/>
            <a:ext cx="1813931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900" b="1" smtClean="0">
                <a:latin typeface="Arial" panose="020b0604020202020204" pitchFamily="34" charset="0"/>
                <a:cs typeface="Arial" panose="020b0604020202020204" pitchFamily="34" charset="0"/>
              </a:rPr>
              <a:t>Индивидуальный предприниматель Северо-Енисейского муниципального округа, член Совета</a:t>
            </a:r>
            <a:endParaRPr lang="x-none" sz="9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288C766A-78ED-44A2-BAD4-A34CE0BE99F8}"/>
              </a:ext>
            </a:extLst>
          </p:cNvPr>
          <p:cNvSpPr/>
          <p:nvPr/>
        </p:nvSpPr>
        <p:spPr>
          <a:xfrm>
            <a:off x="746940" y="1518198"/>
            <a:ext cx="551343" cy="551343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3B79CE-C1F0-A585-CAF1-F34307CA5C02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5C05D56A-6BAA-C6F1-9991-0E554073DF64}"/>
              </a:ext>
            </a:extLst>
          </p:cNvPr>
          <p:cNvGrpSpPr/>
          <p:nvPr/>
        </p:nvGrpSpPr>
        <p:grpSpPr>
          <a:xfrm>
            <a:off x="872803" y="1607193"/>
            <a:ext cx="304522" cy="408045"/>
            <a:chOff x="9206972" y="323924"/>
            <a:chExt cx="315504" cy="422760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xmlns="" id="{DB6DF5CE-E64B-E045-E51A-229D686842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 bwMode="auto">
            <a:xfrm>
              <a:off x="9206972" y="323924"/>
              <a:ext cx="315504" cy="422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87BD6B55-B6F6-C21D-B68D-751416923246}"/>
                </a:ext>
              </a:extLst>
            </p:cNvPr>
            <p:cNvSpPr/>
            <p:nvPr/>
          </p:nvSpPr>
          <p:spPr>
            <a:xfrm>
              <a:off x="9220874" y="349250"/>
              <a:ext cx="291314" cy="346075"/>
            </a:xfrm>
            <a:prstGeom prst="rect">
              <a:avLst/>
            </a:prstGeom>
            <a:solidFill>
              <a:srgbClr val="F2F0E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34B722B-DED5-04E3-F241-D170B1A4EC56}"/>
              </a:ext>
            </a:extLst>
          </p:cNvPr>
          <p:cNvSpPr txBox="1"/>
          <p:nvPr/>
        </p:nvSpPr>
        <p:spPr>
          <a:xfrm>
            <a:off x="918410" y="1773384"/>
            <a:ext cx="21648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МО</a:t>
            </a:r>
          </a:p>
        </p:txBody>
      </p:sp>
      <p:pic>
        <p:nvPicPr>
          <p:cNvPr id="31" name="Рисунок 30" descr="герб корел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803" y="1607193"/>
            <a:ext cx="304521" cy="40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2223861"/>
      </p:ext>
    </p:extLst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" name="Рисунок 14" descr="Местное самоуправление Балахнинского муниципального округа | Официальный  сайт Правительства Нижегородской области">
            <a:extLst>
              <a:ext uri="{FF2B5EF4-FFF2-40B4-BE49-F238E27FC236}">
                <a16:creationId xmlns:a16="http://schemas.microsoft.com/office/drawing/2014/main" xmlns="" id="{27ADD95D-5C91-58E1-5040-4A8B960D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54" t="2667" r="4954" b="8247"/>
          <a:stretch>
            <a:fillRect/>
          </a:stretch>
        </p:blipFill>
        <p:spPr bwMode="auto">
          <a:xfrm>
            <a:off x="7634135" y="1256553"/>
            <a:ext cx="2153464" cy="2896381"/>
          </a:xfrm>
          <a:custGeom>
            <a:gdLst>
              <a:gd name="connsiteX0" fmla="*/ 222517 w 2153464"/>
              <a:gd name="connsiteY0" fmla="*/ 0 h 2896381"/>
              <a:gd name="connsiteX1" fmla="*/ 1930947 w 2153464"/>
              <a:gd name="connsiteY1" fmla="*/ 0 h 2896381"/>
              <a:gd name="connsiteX2" fmla="*/ 2153464 w 2153464"/>
              <a:gd name="connsiteY2" fmla="*/ 222517 h 2896381"/>
              <a:gd name="connsiteX3" fmla="*/ 2153464 w 2153464"/>
              <a:gd name="connsiteY3" fmla="*/ 2673864 h 2896381"/>
              <a:gd name="connsiteX4" fmla="*/ 1930947 w 2153464"/>
              <a:gd name="connsiteY4" fmla="*/ 2896381 h 2896381"/>
              <a:gd name="connsiteX5" fmla="*/ 222517 w 2153464"/>
              <a:gd name="connsiteY5" fmla="*/ 2896381 h 2896381"/>
              <a:gd name="connsiteX6" fmla="*/ 0 w 2153464"/>
              <a:gd name="connsiteY6" fmla="*/ 2673864 h 2896381"/>
              <a:gd name="connsiteX7" fmla="*/ 0 w 2153464"/>
              <a:gd name="connsiteY7" fmla="*/ 222517 h 2896381"/>
              <a:gd name="connsiteX8" fmla="*/ 222517 w 2153464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3464" h="2896381">
                <a:moveTo>
                  <a:pt x="222517" y="0"/>
                </a:moveTo>
                <a:lnTo>
                  <a:pt x="1930947" y="0"/>
                </a:lnTo>
                <a:cubicBezTo>
                  <a:pt x="2053840" y="0"/>
                  <a:pt x="2153464" y="99624"/>
                  <a:pt x="2153464" y="222517"/>
                </a:cubicBezTo>
                <a:lnTo>
                  <a:pt x="2153464" y="2673864"/>
                </a:lnTo>
                <a:cubicBezTo>
                  <a:pt x="2153464" y="2796757"/>
                  <a:pt x="2053840" y="2896381"/>
                  <a:pt x="1930947" y="2896381"/>
                </a:cubicBezTo>
                <a:lnTo>
                  <a:pt x="222517" y="2896381"/>
                </a:lnTo>
                <a:cubicBezTo>
                  <a:pt x="99624" y="2896381"/>
                  <a:pt x="0" y="2796757"/>
                  <a:pt x="0" y="2673864"/>
                </a:cubicBezTo>
                <a:lnTo>
                  <a:pt x="0" y="222517"/>
                </a:lnTo>
                <a:cubicBezTo>
                  <a:pt x="0" y="99624"/>
                  <a:pt x="99624" y="0"/>
                  <a:pt x="2225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" t="10560" r="2695" b="14707"/>
          <a:stretch>
            <a:fillRect/>
          </a:stretch>
        </p:blipFill>
        <p:spPr bwMode="auto">
          <a:xfrm>
            <a:off x="627015" y="1256553"/>
            <a:ext cx="6888719" cy="2896381"/>
          </a:xfrm>
          <a:custGeom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27946F-179A-49B4-0BB0-96B2051D4ABE}"/>
              </a:ext>
            </a:extLst>
          </p:cNvPr>
          <p:cNvSpPr txBox="1"/>
          <p:nvPr/>
        </p:nvSpPr>
        <p:spPr>
          <a:xfrm>
            <a:off x="627016" y="6607261"/>
            <a:ext cx="731788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МУНИЦИПАЛЬНЫМ ОБРАЗОВАНИЕМ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5F0592A3-CCBC-26A7-8134-12102FCA435F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КРАСНОЯРСКИЙ КРАЙ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x-none" sz="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BF2EC44-B93A-6DD0-E7E6-F2814E9FD082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8" name="Рисунок 7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5DF69267-6C5B-8359-AC53-115BDC2CD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5650" y="224205"/>
            <a:ext cx="434709" cy="5687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F41634F-B590-1C7B-2CDF-507C1847707F}"/>
              </a:ext>
            </a:extLst>
          </p:cNvPr>
          <p:cNvSpPr txBox="1"/>
          <p:nvPr/>
        </p:nvSpPr>
        <p:spPr>
          <a:xfrm>
            <a:off x="9290859" y="459640"/>
            <a:ext cx="22429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C769BDC-84C5-87C2-9A8A-BFB56689C509}"/>
              </a:ext>
            </a:extLst>
          </p:cNvPr>
          <p:cNvSpPr txBox="1"/>
          <p:nvPr/>
        </p:nvSpPr>
        <p:spPr>
          <a:xfrm>
            <a:off x="7856283" y="3510169"/>
            <a:ext cx="16748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КРУПНО РАЗМЕСТИТЬ ГЕРБ ВАШЕГО МУНИЦИПАЛИТЕТА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61374B2-EE14-11BF-2352-85908E77CF2B}"/>
              </a:ext>
            </a:extLst>
          </p:cNvPr>
          <p:cNvSpPr txBox="1"/>
          <p:nvPr/>
        </p:nvSpPr>
        <p:spPr>
          <a:xfrm>
            <a:off x="858321" y="3510169"/>
            <a:ext cx="1744919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РАМКЕ СЛЕДУЕТ РАЗМЕСТИТЬ ФОТО ВАШЕГО МУНИЦИПАЛИТЕТА</a:t>
            </a:r>
          </a:p>
        </p:txBody>
      </p:sp>
      <p:pic>
        <p:nvPicPr>
          <p:cNvPr id="12" name="Picture 2" descr="C:\Users\CAV\Desktop\для буклета\20230728_145512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27015" y="1256554"/>
            <a:ext cx="6888719" cy="2896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герб корел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4134" y="1256554"/>
            <a:ext cx="2216109" cy="3205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185649" y="224205"/>
            <a:ext cx="434709" cy="568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68527033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641587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A681B2E-CC94-3AAF-E060-F2F2C175E23F}"/>
              </a:ext>
            </a:extLst>
          </p:cNvPr>
          <p:cNvSpPr/>
          <p:nvPr/>
        </p:nvSpPr>
        <p:spPr>
          <a:xfrm>
            <a:off x="627017" y="1401547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ОТГРУЖЕННОЙ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ПРОДУКЦИИ ПО ВИДАМ ЭКОНОМИЧЕСКОЙ ДЕЯТЕЛЬНОСТИ </a:t>
            </a: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 </a:t>
            </a: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xmlns="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25170060"/>
              </p:ext>
            </p:extLst>
          </p:nvPr>
        </p:nvGraphicFramePr>
        <p:xfrm>
          <a:off x="6817753" y="2287248"/>
          <a:ext cx="2966399" cy="4019721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xmlns="" id="{4B987983-F07E-F572-08A2-A9B03E6871E5}"/>
              </a:ext>
            </a:extLst>
          </p:cNvPr>
          <p:cNvCxnSpPr/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x-none" sz="80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E41DF579-8696-DD20-F1CC-5CD2F3DBCE34}"/>
              </a:ext>
            </a:extLst>
          </p:cNvPr>
          <p:cNvCxnSpPr/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xmlns="" id="{65A9FFCD-B422-6BAC-3756-D7F21C5FD4A9}"/>
              </a:ext>
            </a:extLst>
          </p:cNvPr>
          <p:cNvCxnSpPr/>
          <p:nvPr/>
        </p:nvCxnSpPr>
        <p:spPr>
          <a:xfrm>
            <a:off x="2565623" y="6000498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8BFA7629-1D6D-6368-F7B0-8E071839277B}"/>
              </a:ext>
            </a:extLst>
          </p:cNvPr>
          <p:cNvSpPr txBox="1"/>
          <p:nvPr/>
        </p:nvSpPr>
        <p:spPr>
          <a:xfrm>
            <a:off x="2952597" y="5938942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smtClean="0">
                <a:latin typeface="Arial" panose="020b0604020202020204" pitchFamily="34" charset="0"/>
                <a:cs typeface="Arial" panose="020b0604020202020204" pitchFamily="34" charset="0"/>
              </a:rPr>
              <a:t> 2024 годы</a:t>
            </a:r>
            <a:endParaRPr lang="x-none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xmlns="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xmlns="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xmlns="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xmlns="" id="{1C6AE833-741A-D6C2-6D6F-7C8212816507}"/>
                </a:ext>
              </a:extLst>
            </p:cNvPr>
            <p:cNvCxnSpPr/>
            <p:nvPr/>
          </p:nvCxnSpPr>
          <p:spPr>
            <a:xfrm flipH="1"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xmlns="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xmlns="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xmlns="" id="{8B915712-0841-7078-5D11-970E6AA70184}"/>
                    </a:ext>
                  </a:extLst>
                </p:cNvPr>
                <p:cNvCxnSpPr/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xmlns="" id="{1708A3A5-006B-B5E0-C489-EABF0F137790}"/>
                    </a:ext>
                  </a:extLst>
                </p:cNvPr>
                <p:cNvCxnSpPr/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xmlns="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4DDD486F-FFDC-3AC3-0983-1563F64C780C}"/>
              </a:ext>
            </a:extLst>
          </p:cNvPr>
          <p:cNvSpPr txBox="1"/>
          <p:nvPr/>
        </p:nvSpPr>
        <p:spPr>
          <a:xfrm>
            <a:off x="3193411" y="1674883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xmlns="" id="{7DACA747-66C6-0E65-B5FA-C504D9C6D2C4}"/>
              </a:ext>
            </a:extLst>
          </p:cNvPr>
          <p:cNvSpPr/>
          <p:nvPr/>
        </p:nvSpPr>
        <p:spPr>
          <a:xfrm>
            <a:off x="3193411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20,8</a:t>
            </a:r>
            <a:endParaRPr lang="x-none" sz="6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xmlns="" id="{1F8EAFBB-518D-C75C-F633-1B12885366D0}"/>
              </a:ext>
            </a:extLst>
          </p:cNvPr>
          <p:cNvSpPr/>
          <p:nvPr/>
        </p:nvSpPr>
        <p:spPr>
          <a:xfrm>
            <a:off x="3991617" y="212844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52,7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xmlns="" id="{0B4880A1-91DC-D0F0-A77C-E94DED46A2DE}"/>
              </a:ext>
            </a:extLst>
          </p:cNvPr>
          <p:cNvSpPr/>
          <p:nvPr/>
        </p:nvSpPr>
        <p:spPr>
          <a:xfrm>
            <a:off x="3590989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31,1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B51F7AF6-8F8A-5B37-A1C2-3650196617FB}"/>
              </a:ext>
            </a:extLst>
          </p:cNvPr>
          <p:cNvSpPr txBox="1"/>
          <p:nvPr/>
        </p:nvSpPr>
        <p:spPr>
          <a:xfrm>
            <a:off x="5269143" y="3015810"/>
            <a:ext cx="112031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</a:t>
            </a:r>
          </a:p>
          <a:p>
            <a:r>
              <a:rPr lang="ru-RU" sz="8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xmlns="" id="{BD49888C-EE87-0AA1-DB51-FCB7AE18C6FB}"/>
              </a:ext>
            </a:extLst>
          </p:cNvPr>
          <p:cNvSpPr/>
          <p:nvPr/>
        </p:nvSpPr>
        <p:spPr>
          <a:xfrm>
            <a:off x="5269143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209,4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xmlns="" id="{E891C477-CE41-440F-B223-9BD475BA4F74}"/>
              </a:ext>
            </a:extLst>
          </p:cNvPr>
          <p:cNvSpPr/>
          <p:nvPr/>
        </p:nvSpPr>
        <p:spPr>
          <a:xfrm>
            <a:off x="6067349" y="3339572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437,6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BA41BC5E-92C9-7CBA-1F88-F41F35900D8E}"/>
              </a:ext>
            </a:extLst>
          </p:cNvPr>
          <p:cNvSpPr/>
          <p:nvPr/>
        </p:nvSpPr>
        <p:spPr>
          <a:xfrm>
            <a:off x="5666721" y="334464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343,5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2EFB3336-310E-8D41-40DB-BCF7E0A8AF90}"/>
              </a:ext>
            </a:extLst>
          </p:cNvPr>
          <p:cNvSpPr txBox="1"/>
          <p:nvPr/>
        </p:nvSpPr>
        <p:spPr>
          <a:xfrm>
            <a:off x="4862489" y="4586482"/>
            <a:ext cx="1562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фонд оплаты труда       по полному кругу </a:t>
            </a:r>
            <a:r>
              <a:rPr lang="ru-RU" sz="8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endParaRPr lang="ru-RU" sz="800" b="1" spc="-2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8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xmlns="" id="{A3F711DB-496E-5AE9-8DA3-52FB6C8C4FC4}"/>
              </a:ext>
            </a:extLst>
          </p:cNvPr>
          <p:cNvSpPr/>
          <p:nvPr/>
        </p:nvSpPr>
        <p:spPr>
          <a:xfrm>
            <a:off x="4862489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21,3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:a16="http://schemas.microsoft.com/office/drawing/2014/main" xmlns="" id="{8F9B137A-9F0C-3053-26F4-F1A1A4D82D6D}"/>
              </a:ext>
            </a:extLst>
          </p:cNvPr>
          <p:cNvSpPr/>
          <p:nvPr/>
        </p:nvSpPr>
        <p:spPr>
          <a:xfrm>
            <a:off x="5660695" y="5035939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27,2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38DA25-0A83-5C61-BB97-CE89B7FE3C55}"/>
              </a:ext>
            </a:extLst>
          </p:cNvPr>
          <p:cNvSpPr/>
          <p:nvPr/>
        </p:nvSpPr>
        <p:spPr>
          <a:xfrm>
            <a:off x="5260067" y="504101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9B8B9FEF-8A61-E7B5-E26D-6064E35C71F8}"/>
              </a:ext>
            </a:extLst>
          </p:cNvPr>
          <p:cNvSpPr txBox="1"/>
          <p:nvPr/>
        </p:nvSpPr>
        <p:spPr>
          <a:xfrm>
            <a:off x="1589193" y="4583313"/>
            <a:ext cx="988253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товарооборота</a:t>
            </a:r>
          </a:p>
          <a:p>
            <a:r>
              <a:rPr lang="ru-RU" sz="8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xmlns="" id="{5BF57916-37D0-2A89-BEDE-6529985937EC}"/>
              </a:ext>
            </a:extLst>
          </p:cNvPr>
          <p:cNvSpPr/>
          <p:nvPr/>
        </p:nvSpPr>
        <p:spPr>
          <a:xfrm>
            <a:off x="1589193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1,8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xmlns="" id="{804C102D-E058-03DA-846F-7B2632D8057C}"/>
              </a:ext>
            </a:extLst>
          </p:cNvPr>
          <p:cNvSpPr/>
          <p:nvPr/>
        </p:nvSpPr>
        <p:spPr>
          <a:xfrm>
            <a:off x="2387399" y="503277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xmlns="" id="{AF6DE8AE-5C46-A9ED-FE44-79540CCD291B}"/>
              </a:ext>
            </a:extLst>
          </p:cNvPr>
          <p:cNvSpPr/>
          <p:nvPr/>
        </p:nvSpPr>
        <p:spPr>
          <a:xfrm>
            <a:off x="1986771" y="5037841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2,1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CD500BF9-38C1-5529-5619-ECFDF6A02DFC}"/>
              </a:ext>
            </a:extLst>
          </p:cNvPr>
          <p:cNvSpPr txBox="1"/>
          <p:nvPr/>
        </p:nvSpPr>
        <p:spPr>
          <a:xfrm>
            <a:off x="1085529" y="3015810"/>
            <a:ext cx="156298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размер пенсии</a:t>
            </a:r>
          </a:p>
          <a:p>
            <a:r>
              <a:rPr lang="ru-RU" sz="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049D898B-5B50-DE58-0CB5-29E839E77CE1}"/>
              </a:ext>
            </a:extLst>
          </p:cNvPr>
          <p:cNvSpPr/>
          <p:nvPr/>
        </p:nvSpPr>
        <p:spPr>
          <a:xfrm>
            <a:off x="1085529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23 902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xmlns="" id="{D8C75DED-E032-F06C-4A1B-C15F2E0A1892}"/>
              </a:ext>
            </a:extLst>
          </p:cNvPr>
          <p:cNvSpPr/>
          <p:nvPr/>
        </p:nvSpPr>
        <p:spPr>
          <a:xfrm>
            <a:off x="1883735" y="3336777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26 362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2947D3A7-F3F2-F042-E041-2359906A0400}"/>
              </a:ext>
            </a:extLst>
          </p:cNvPr>
          <p:cNvSpPr/>
          <p:nvPr/>
        </p:nvSpPr>
        <p:spPr>
          <a:xfrm>
            <a:off x="1483107" y="334184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25 107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BD9E40EF-B3BB-3EB9-AF5B-3B81E652F392}"/>
              </a:ext>
            </a:extLst>
          </p:cNvPr>
          <p:cNvSpPr txBox="1"/>
          <p:nvPr/>
        </p:nvSpPr>
        <p:spPr>
          <a:xfrm>
            <a:off x="3231937" y="5140939"/>
            <a:ext cx="9882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з/п</a:t>
            </a:r>
          </a:p>
          <a:p>
            <a:r>
              <a:rPr lang="ru-RU" sz="8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8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xmlns="" id="{4676CABC-9A49-F2C2-A9BC-C53B134296DE}"/>
              </a:ext>
            </a:extLst>
          </p:cNvPr>
          <p:cNvSpPr/>
          <p:nvPr/>
        </p:nvSpPr>
        <p:spPr>
          <a:xfrm>
            <a:off x="3100039" y="5478354"/>
            <a:ext cx="454011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114  928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xmlns="" id="{D3AFCDB7-7B2D-FB95-3CC4-26FA72959204}"/>
              </a:ext>
            </a:extLst>
          </p:cNvPr>
          <p:cNvSpPr/>
          <p:nvPr/>
        </p:nvSpPr>
        <p:spPr>
          <a:xfrm>
            <a:off x="4152673" y="5473282"/>
            <a:ext cx="560576" cy="18507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153 411,2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xmlns="" id="{0DA18218-A189-5B34-A992-A1C2F6968601}"/>
              </a:ext>
            </a:extLst>
          </p:cNvPr>
          <p:cNvSpPr/>
          <p:nvPr/>
        </p:nvSpPr>
        <p:spPr>
          <a:xfrm>
            <a:off x="3629515" y="5478354"/>
            <a:ext cx="436963" cy="179999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126  358</a:t>
            </a:r>
            <a:endParaRPr lang="x-none" sz="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xmlns="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gdLst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xmlns="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gdLst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xmlns="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gdLst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1" h="1773343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СЕВЕРО-ЕНИСЕЙСКОГО ОКРУГА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16987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2B56E9F4-E4FE-07B5-1673-7C188D637F75}"/>
              </a:ext>
            </a:extLst>
          </p:cNvPr>
          <p:cNvSpPr/>
          <p:nvPr/>
        </p:nvSpPr>
        <p:spPr>
          <a:xfrm>
            <a:off x="5910147" y="3931822"/>
            <a:ext cx="2825911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4E843EC5-B93D-014D-3D45-983FBD45BCAE}"/>
              </a:ext>
            </a:extLst>
          </p:cNvPr>
          <p:cNvSpPr txBox="1"/>
          <p:nvPr/>
        </p:nvSpPr>
        <p:spPr>
          <a:xfrm>
            <a:off x="6289288" y="4848841"/>
            <a:ext cx="116586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граждане</a:t>
            </a:r>
            <a:endParaRPr lang="x-none" sz="11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4C7367CC-2C8F-E4DC-E8B8-3D16B5436723}"/>
              </a:ext>
            </a:extLst>
          </p:cNvPr>
          <p:cNvSpPr/>
          <p:nvPr/>
        </p:nvSpPr>
        <p:spPr>
          <a:xfrm>
            <a:off x="5296224" y="1847741"/>
            <a:ext cx="4189748" cy="1140786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9CA13AC4-7435-DEEE-4605-E265104DD5A0}"/>
              </a:ext>
            </a:extLst>
          </p:cNvPr>
          <p:cNvSpPr/>
          <p:nvPr/>
        </p:nvSpPr>
        <p:spPr>
          <a:xfrm>
            <a:off x="5296226" y="1400274"/>
            <a:ext cx="4189745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3A2C6274-4B9B-F40B-8680-725F6BB96DFB}"/>
              </a:ext>
            </a:extLst>
          </p:cNvPr>
          <p:cNvSpPr/>
          <p:nvPr/>
        </p:nvSpPr>
        <p:spPr>
          <a:xfrm>
            <a:off x="1412489" y="3931822"/>
            <a:ext cx="265399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45117FCB-FB0D-ACDC-38CA-B0524F5A8C72}"/>
              </a:ext>
            </a:extLst>
          </p:cNvPr>
          <p:cNvSpPr/>
          <p:nvPr/>
        </p:nvSpPr>
        <p:spPr>
          <a:xfrm>
            <a:off x="627015" y="1400274"/>
            <a:ext cx="4497839" cy="237600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6C8BFA-FA03-9B4C-0957-FEDBCCA21685}"/>
              </a:ext>
            </a:extLst>
          </p:cNvPr>
          <p:cNvSpPr txBox="1"/>
          <p:nvPr/>
        </p:nvSpPr>
        <p:spPr>
          <a:xfrm>
            <a:off x="627016" y="1678464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       ПО ОТРАСЛЯМ В 2024 ГОДУ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11850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C9CC9D82-BE37-F183-FE0F-F5EC16E99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25957291"/>
              </p:ext>
            </p:extLst>
          </p:nvPr>
        </p:nvGraphicFramePr>
        <p:xfrm>
          <a:off x="836567" y="2046834"/>
          <a:ext cx="3306015" cy="1673233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xmlns="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38985918"/>
              </p:ext>
            </p:extLst>
          </p:nvPr>
        </p:nvGraphicFramePr>
        <p:xfrm>
          <a:off x="5289760" y="1400273"/>
          <a:ext cx="4188778" cy="1968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154">
                  <a:extLst>
                    <a:ext uri="{9D8B030D-6E8A-4147-A177-3AD203B41FA5}">
                      <a16:colId xmlns:a16="http://schemas.microsoft.com/office/drawing/2014/main" xmlns="" val="3318199641"/>
                    </a:ext>
                  </a:extLst>
                </a:gridCol>
                <a:gridCol w="464234">
                  <a:extLst>
                    <a:ext uri="{9D8B030D-6E8A-4147-A177-3AD203B41FA5}">
                      <a16:colId xmlns:a16="http://schemas.microsoft.com/office/drawing/2014/main" xmlns="" val="1343176932"/>
                    </a:ext>
                  </a:extLst>
                </a:gridCol>
                <a:gridCol w="1047195">
                  <a:extLst>
                    <a:ext uri="{9D8B030D-6E8A-4147-A177-3AD203B41FA5}">
                      <a16:colId xmlns:a16="http://schemas.microsoft.com/office/drawing/2014/main" xmlns="" val="2111604541"/>
                    </a:ext>
                  </a:extLst>
                </a:gridCol>
                <a:gridCol w="1047195">
                  <a:extLst>
                    <a:ext uri="{9D8B030D-6E8A-4147-A177-3AD203B41FA5}">
                      <a16:colId xmlns:a16="http://schemas.microsoft.com/office/drawing/2014/main" xmlns="" val="2298273598"/>
                    </a:ext>
                  </a:extLst>
                </a:gridCol>
              </a:tblGrid>
              <a:tr h="337877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6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6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6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x-none" sz="6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x-none" sz="6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68852991"/>
                  </a:ext>
                </a:extLst>
              </a:tr>
              <a:tr h="407552">
                <a:tc rowSpan="2">
                  <a:txBody>
                    <a:bodyPr vert="horz" wrap="square"/>
                    <a:lstStyle/>
                    <a:p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</a:t>
                      </a:r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работников предприятий и организаций по Северо-Енисейскому округу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126 358,0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153 411,2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506270"/>
                  </a:ext>
                </a:extLst>
              </a:tr>
              <a:tr h="407552">
                <a:tc vMerge="1">
                  <a:txBody>
                    <a:bodyPr vert="horz" wrap="square"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</a:t>
                      </a:r>
                      <a:r>
                        <a:rPr lang="x-none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121,4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7235586"/>
                  </a:ext>
                </a:extLst>
              </a:tr>
              <a:tr h="407552">
                <a:tc rowSpan="2">
                  <a:txBody>
                    <a:bodyPr vert="horz" wrap="square"/>
                    <a:lstStyle/>
                    <a:p>
                      <a:r>
                        <a:rPr lang="ru-RU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 </a:t>
                      </a:r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работников предприятий и организаций </a:t>
                      </a:r>
                      <a:r>
                        <a:rPr lang="x-none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Северо-Енисейскому округу (без предприятий АО «Полюс Красноярск»)</a:t>
                      </a:r>
                      <a:endParaRPr lang="x-none" sz="700" b="0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x-none" sz="700" b="1" i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97 061,0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118 959,6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879490"/>
                  </a:ext>
                </a:extLst>
              </a:tr>
              <a:tr h="407552">
                <a:tc vMerge="1">
                  <a:txBody>
                    <a:bodyPr vert="horz" wrap="square"/>
                    <a:lstStyle/>
                    <a:p>
                      <a:endParaRPr lang="x-none" sz="700" b="0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114,0</a:t>
                      </a:r>
                      <a:endParaRPr lang="x-none" sz="700" b="1" i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ru-RU" sz="7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122,0</a:t>
                      </a:r>
                      <a:endParaRPr lang="x-none" sz="700" b="1" i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EBF4CEF-8376-EA30-4646-371E66EC9A7B}"/>
              </a:ext>
            </a:extLst>
          </p:cNvPr>
          <p:cNvSpPr txBox="1"/>
          <p:nvPr/>
        </p:nvSpPr>
        <p:spPr>
          <a:xfrm>
            <a:off x="2074129" y="4848841"/>
            <a:ext cx="161320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xmlns="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01483" y="4066128"/>
            <a:ext cx="371707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xmlns="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222166" y="4066128"/>
            <a:ext cx="312234" cy="279342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22792DB-D6F2-13EE-AD40-3281D52F5D03}"/>
              </a:ext>
            </a:extLst>
          </p:cNvPr>
          <p:cNvSpPr txBox="1"/>
          <p:nvPr/>
        </p:nvSpPr>
        <p:spPr>
          <a:xfrm>
            <a:off x="6289288" y="4345470"/>
            <a:ext cx="69137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D265CD84-16A0-1463-24A7-04BB3B4AC8B8}"/>
              </a:ext>
            </a:extLst>
          </p:cNvPr>
          <p:cNvSpPr txBox="1"/>
          <p:nvPr/>
        </p:nvSpPr>
        <p:spPr>
          <a:xfrm>
            <a:off x="6980664" y="4496843"/>
            <a:ext cx="40144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7D2CD61-52B2-2F21-B305-8346B1FF7764}"/>
              </a:ext>
            </a:extLst>
          </p:cNvPr>
          <p:cNvSpPr txBox="1"/>
          <p:nvPr/>
        </p:nvSpPr>
        <p:spPr>
          <a:xfrm>
            <a:off x="6214946" y="5891942"/>
            <a:ext cx="110815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sz="8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8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01.01.2025</a:t>
            </a:r>
            <a:endParaRPr lang="x-none" sz="8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23F441-3CBA-940B-B7FB-81A8DF61A225}"/>
              </a:ext>
            </a:extLst>
          </p:cNvPr>
          <p:cNvSpPr txBox="1"/>
          <p:nvPr/>
        </p:nvSpPr>
        <p:spPr>
          <a:xfrm>
            <a:off x="1962615" y="5891942"/>
            <a:ext cx="11280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</a:t>
            </a:r>
            <a:r>
              <a:rPr lang="ru-RU" sz="8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8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01.01.2025</a:t>
            </a:r>
            <a:endParaRPr lang="x-none" sz="8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23ED422-DF9E-9D1D-A2F9-831F081A251F}"/>
              </a:ext>
            </a:extLst>
          </p:cNvPr>
          <p:cNvSpPr txBox="1"/>
          <p:nvPr/>
        </p:nvSpPr>
        <p:spPr>
          <a:xfrm>
            <a:off x="2074128" y="4246128"/>
            <a:ext cx="10165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smtClean="0">
                <a:latin typeface="Arial" panose="020b0604020202020204" pitchFamily="34" charset="0"/>
                <a:cs typeface="Arial" panose="020b0604020202020204" pitchFamily="34" charset="0"/>
              </a:rPr>
              <a:t>0,2%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3103904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xmlns="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27" name="Рисунок 126" descr="Золотые слитки со сплошной заливкой">
            <a:extLst>
              <a:ext uri="{FF2B5EF4-FFF2-40B4-BE49-F238E27FC236}">
                <a16:creationId xmlns:a16="http://schemas.microsoft.com/office/drawing/2014/main" xmlns="" id="{A7927950-A61A-0659-A375-9FF5BC9F8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70188" y="2356625"/>
            <a:ext cx="360000" cy="475785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xmlns="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430878" y="2861101"/>
            <a:ext cx="360000" cy="432974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xmlns="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xmlns="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56599" y="5764069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РЕСУРСНОЕ ОБЕСПЕЧЕНИЕ</a:t>
            </a:r>
            <a:endParaRPr kumimoji="0" lang="ru-RU" sz="1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1C4A423-2228-521E-E06B-9B389FC0E335}"/>
              </a:ext>
            </a:extLst>
          </p:cNvPr>
          <p:cNvSpPr txBox="1"/>
          <p:nvPr/>
        </p:nvSpPr>
        <p:spPr>
          <a:xfrm>
            <a:off x="2485505" y="2428126"/>
            <a:ext cx="2487938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 </a:t>
            </a:r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  <a:r>
              <a:rPr lang="ru-RU" sz="9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резко-континентальный</a:t>
            </a:r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Снежный покров  устанавливается в середине октября и держится около 240 дней. Крайние зарегистрированные температуры от минус 60°С до плюс 34</a:t>
            </a:r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Calibri"/>
                <a:cs typeface="Arial" panose="020b0604020202020204" pitchFamily="34" charset="0"/>
              </a:rPr>
              <a:t>⁰ </a:t>
            </a:r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endParaRPr lang="ru-RU" sz="90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0282E4-2CCC-CE9A-16F7-CC2F77DF86AD}"/>
              </a:ext>
            </a:extLst>
          </p:cNvPr>
          <p:cNvSpPr txBox="1"/>
          <p:nvPr/>
        </p:nvSpPr>
        <p:spPr>
          <a:xfrm>
            <a:off x="1201369" y="2758783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              В теплый период</a:t>
            </a:r>
          </a:p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(июнь-август) +25 ℃, </a:t>
            </a:r>
            <a:endParaRPr lang="ru-RU" sz="900" b="1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 </a:t>
            </a:r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  <a:p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635° мм осадков</a:t>
            </a:r>
            <a:endParaRPr lang="ru-RU" sz="9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xmlns="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xmlns="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ксплуатационный  запас в лесах 351,7 млн. м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³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1206732" y="5328969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хвойные породы</a:t>
            </a:r>
          </a:p>
          <a:p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0,23 млн.м</a:t>
            </a:r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³</a:t>
            </a:r>
            <a:endParaRPr lang="ru-RU" sz="90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A782E053-2F93-9792-F207-53B43CF12C51}"/>
              </a:ext>
            </a:extLst>
          </p:cNvPr>
          <p:cNvSpPr txBox="1"/>
          <p:nvPr/>
        </p:nvSpPr>
        <p:spPr>
          <a:xfrm>
            <a:off x="1187392" y="5816180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лиственные </a:t>
            </a:r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породы</a:t>
            </a:r>
          </a:p>
          <a:p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0,15 </a:t>
            </a:r>
            <a:r>
              <a:rPr lang="ru-RU" sz="9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м3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9BFF0E25-DFAE-46E7-0CAB-F8151F107F4C}"/>
              </a:ext>
            </a:extLst>
          </p:cNvPr>
          <p:cNvSpPr txBox="1"/>
          <p:nvPr/>
        </p:nvSpPr>
        <p:spPr>
          <a:xfrm>
            <a:off x="3320999" y="5339692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3DE3B28B-9C2A-C4FD-BC1D-17B55EA166BC}"/>
              </a:ext>
            </a:extLst>
          </p:cNvPr>
          <p:cNvSpPr txBox="1"/>
          <p:nvPr/>
        </p:nvSpPr>
        <p:spPr>
          <a:xfrm>
            <a:off x="3320999" y="5568097"/>
            <a:ext cx="1775903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</a:t>
            </a:r>
            <a:r>
              <a:rPr lang="ru-RU" sz="600" b="1" spc="-3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 подзолистого типа</a:t>
            </a:r>
            <a:endParaRPr lang="en-US" sz="600" spc="-3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7ED753C6-79DF-D592-0C83-B15E5284834C}"/>
              </a:ext>
            </a:extLst>
          </p:cNvPr>
          <p:cNvSpPr txBox="1"/>
          <p:nvPr/>
        </p:nvSpPr>
        <p:spPr>
          <a:xfrm>
            <a:off x="5846493" y="2356623"/>
            <a:ext cx="159508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Металлы черные и цветные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ru-RU" sz="7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сурьма</a:t>
            </a:r>
            <a:r>
              <a:rPr lang="ru-RU" sz="7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7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руда</a:t>
            </a:r>
          </a:p>
          <a:p>
            <a:pPr lvl="0"/>
            <a:endParaRPr lang="ru-RU" sz="70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Металлы благородные </a:t>
            </a:r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ru-RU" sz="7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Золото, серебро</a:t>
            </a:r>
            <a:endParaRPr lang="ru-RU" sz="7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9ED43C5D-0262-F43E-BACE-84B5F5D53598}"/>
              </a:ext>
            </a:extLst>
          </p:cNvPr>
          <p:cNvSpPr txBox="1"/>
          <p:nvPr/>
        </p:nvSpPr>
        <p:spPr>
          <a:xfrm>
            <a:off x="5846493" y="3108060"/>
            <a:ext cx="1595087" cy="7540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ru-RU" sz="900" b="1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Неметаллические полезные ископаемые </a:t>
            </a:r>
          </a:p>
          <a:p>
            <a:r>
              <a:rPr lang="ru-RU" sz="7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апатитовые руды, вермикулит</a:t>
            </a:r>
          </a:p>
          <a:p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6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9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57350817-E0E1-F8FA-9710-5BB6612E517F}"/>
              </a:ext>
            </a:extLst>
          </p:cNvPr>
          <p:cNvSpPr txBox="1"/>
          <p:nvPr/>
        </p:nvSpPr>
        <p:spPr>
          <a:xfrm>
            <a:off x="7999932" y="2428127"/>
            <a:ext cx="127788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 и природные газы</a:t>
            </a:r>
            <a:endParaRPr lang="ru-RU" sz="900" b="1" spc="-2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3B81FAEA-1548-B5F4-06CC-079A55CF6E19}"/>
              </a:ext>
            </a:extLst>
          </p:cNvPr>
          <p:cNvSpPr txBox="1"/>
          <p:nvPr/>
        </p:nvSpPr>
        <p:spPr>
          <a:xfrm>
            <a:off x="5479792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</a:t>
            </a:r>
            <a:r>
              <a:rPr lang="ru-RU" sz="11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47, 303 тыс. кв. км.</a:t>
            </a:r>
            <a:endParaRPr lang="ru-RU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 </a:t>
            </a:r>
            <a:r>
              <a:rPr lang="ru-RU" sz="9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</a:t>
            </a:r>
          </a:p>
          <a:p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18,6 </a:t>
            </a:r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AF200D8A-4754-0B34-A609-EBD815F68BCD}"/>
              </a:ext>
            </a:extLst>
          </p:cNvPr>
          <p:cNvSpPr txBox="1"/>
          <p:nvPr/>
        </p:nvSpPr>
        <p:spPr>
          <a:xfrm>
            <a:off x="8017470" y="2705126"/>
            <a:ext cx="1565146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20"/>
              </a:lnSpc>
            </a:pPr>
            <a:r>
              <a:rPr lang="ru-RU" sz="7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7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 горючий, нефть</a:t>
            </a:r>
            <a:endParaRPr lang="en-US" sz="70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xmlns="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7350817-E0E1-F8FA-9710-5BB6612E517F}"/>
              </a:ext>
            </a:extLst>
          </p:cNvPr>
          <p:cNvSpPr txBox="1"/>
          <p:nvPr/>
        </p:nvSpPr>
        <p:spPr>
          <a:xfrm>
            <a:off x="7999932" y="2832410"/>
            <a:ext cx="1356989" cy="8156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Водные ресурсы</a:t>
            </a:r>
          </a:p>
          <a:p>
            <a:r>
              <a:rPr lang="ru-RU" sz="700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реки</a:t>
            </a:r>
            <a:endParaRPr lang="ru-RU" sz="700" spc="-2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900" b="1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Лесные ресурсы</a:t>
            </a:r>
          </a:p>
          <a:p>
            <a:r>
              <a:rPr lang="ru-RU" sz="700" spc="-2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лесной фонд, эксплуатационный запас в лесах, лесное  хозяйство, охотничье  хозяйство</a:t>
            </a:r>
          </a:p>
          <a:p>
            <a:endParaRPr lang="ru-RU" sz="700" spc="-2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7570188" y="2935844"/>
            <a:ext cx="360000" cy="306667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42" name="Рисунок 41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7618248" y="3311844"/>
            <a:ext cx="360000" cy="3600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394B33CE-DA6F-7903-8552-2F4E10758830}"/>
              </a:ext>
            </a:extLst>
          </p:cNvPr>
          <p:cNvSpPr txBox="1"/>
          <p:nvPr/>
        </p:nvSpPr>
        <p:spPr>
          <a:xfrm>
            <a:off x="7930188" y="5318246"/>
            <a:ext cx="1426734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</a:t>
            </a:r>
            <a:r>
              <a:rPr lang="ru-RU" sz="900" b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населенных пунктов</a:t>
            </a:r>
            <a:endParaRPr lang="ru-RU" sz="900" b="1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90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0,42 </a:t>
            </a:r>
            <a:r>
              <a:rPr lang="ru-RU" sz="9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2232438-0B4C-EE5D-F317-B1A618F94DAC}"/>
              </a:ext>
            </a:extLst>
          </p:cNvPr>
          <p:cNvSpPr txBox="1"/>
          <p:nvPr/>
        </p:nvSpPr>
        <p:spPr>
          <a:xfrm>
            <a:off x="7944898" y="5816180"/>
            <a:ext cx="163771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</a:t>
            </a:r>
            <a:r>
              <a:rPr lang="ru-RU" sz="9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лесного фонда</a:t>
            </a:r>
            <a:endParaRPr lang="ru-RU" sz="9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453,99 </a:t>
            </a:r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pic>
        <p:nvPicPr>
          <p:cNvPr id="48" name="Рисунок 47"/>
          <p:cNvPicPr/>
          <p:nvPr/>
        </p:nvPicPr>
        <p:blipFill>
          <a:blip r:embed="rId2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41580" y="5339693"/>
            <a:ext cx="356668" cy="276998"/>
          </a:xfrm>
          <a:prstGeom prst="rect">
            <a:avLst/>
          </a:prstGeom>
        </p:spPr>
      </p:pic>
      <p:pic>
        <p:nvPicPr>
          <p:cNvPr id="49" name="Рисунок 48"/>
          <p:cNvPicPr/>
          <p:nvPr/>
        </p:nvPicPr>
        <p:blipFill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41580" y="5816180"/>
            <a:ext cx="356668" cy="3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6202474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xmlns="" id="{A4503707-C842-55D2-8184-C2281EB1EB33}"/>
              </a:ext>
            </a:extLst>
          </p:cNvPr>
          <p:cNvSpPr/>
          <p:nvPr/>
        </p:nvSpPr>
        <p:spPr>
          <a:xfrm>
            <a:off x="7471318" y="2269714"/>
            <a:ext cx="2126165" cy="4213518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C88591C5-A285-4ADE-F36B-04A9A72B35EF}"/>
              </a:ext>
            </a:extLst>
          </p:cNvPr>
          <p:cNvSpPr/>
          <p:nvPr/>
        </p:nvSpPr>
        <p:spPr>
          <a:xfrm>
            <a:off x="7471318" y="1376762"/>
            <a:ext cx="2126166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xmlns="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xmlns="" id="{5C27278C-6818-C17F-D51C-27DC77A4DF73}"/>
              </a:ext>
            </a:extLst>
          </p:cNvPr>
          <p:cNvSpPr txBox="1"/>
          <p:nvPr/>
        </p:nvSpPr>
        <p:spPr>
          <a:xfrm>
            <a:off x="7798492" y="3429595"/>
            <a:ext cx="1713061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  <a:p>
            <a:pPr>
              <a:lnSpc>
                <a:spcPts val="1220"/>
              </a:lnSpc>
            </a:pPr>
            <a:endParaRPr lang="ru-RU" sz="1100" b="1" spc="-2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школа искусств</a:t>
            </a:r>
          </a:p>
          <a:p>
            <a:pPr>
              <a:lnSpc>
                <a:spcPts val="1220"/>
              </a:lnSpc>
            </a:pP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драматический театр</a:t>
            </a:r>
          </a:p>
          <a:p>
            <a:pPr>
              <a:lnSpc>
                <a:spcPts val="1220"/>
              </a:lnSpc>
            </a:pP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xmlns="" id="{FD6CFA95-6D40-CD7C-1A91-86822FB92694}"/>
              </a:ext>
            </a:extLst>
          </p:cNvPr>
          <p:cNvSpPr txBox="1"/>
          <p:nvPr/>
        </p:nvSpPr>
        <p:spPr>
          <a:xfrm>
            <a:off x="7798492" y="3001921"/>
            <a:ext cx="107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5" y="6607261"/>
            <a:ext cx="604416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4213518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xmlns="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BDF2D16B-1BE3-EA25-8DF1-54012BAE852A}"/>
              </a:ext>
            </a:extLst>
          </p:cNvPr>
          <p:cNvCxnSpPr/>
          <p:nvPr/>
        </p:nvCxnSpPr>
        <p:spPr>
          <a:xfrm flipH="1"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5F6319A-7A33-F378-AD5B-7BCE76E1CF7E}"/>
              </a:ext>
            </a:extLst>
          </p:cNvPr>
          <p:cNvSpPr txBox="1"/>
          <p:nvPr/>
        </p:nvSpPr>
        <p:spPr>
          <a:xfrm>
            <a:off x="765718" y="2873681"/>
            <a:ext cx="795170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10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00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</a:t>
            </a:r>
            <a:r>
              <a:rPr lang="ru-RU" sz="1100" b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B77467BC-9E22-FA87-0DA9-CDD84E703B74}"/>
              </a:ext>
            </a:extLst>
          </p:cNvPr>
          <p:cNvSpPr txBox="1"/>
          <p:nvPr/>
        </p:nvSpPr>
        <p:spPr>
          <a:xfrm>
            <a:off x="765717" y="4368595"/>
            <a:ext cx="955017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ополнительного </a:t>
            </a:r>
            <a:r>
              <a:rPr lang="ru-RU" sz="10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10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xmlns="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1319</a:t>
            </a:r>
            <a:r>
              <a:rPr lang="ru-RU" sz="1100" b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3D8AC28B-1761-234B-F3DD-AC6E74CECC4C}"/>
              </a:ext>
            </a:extLst>
          </p:cNvPr>
          <p:cNvSpPr txBox="1"/>
          <p:nvPr/>
        </p:nvSpPr>
        <p:spPr>
          <a:xfrm>
            <a:off x="765718" y="3621138"/>
            <a:ext cx="101894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</a:t>
            </a:r>
            <a:endParaRPr lang="ru-RU" sz="90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980"/>
              </a:lnSpc>
            </a:pPr>
            <a:r>
              <a:rPr lang="ru-RU" sz="100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   </a:t>
            </a:r>
            <a:r>
              <a:rPr lang="ru-RU" sz="1100" b="1" spc="-2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endParaRPr lang="ru-RU" sz="1100" b="1" spc="-20">
              <a:solidFill>
                <a:srgbClr val="A6A6A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xmlns="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4213518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xmlns="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5151CFA0-40D0-3C38-D789-043E220BC223}"/>
              </a:ext>
            </a:extLst>
          </p:cNvPr>
          <p:cNvSpPr txBox="1"/>
          <p:nvPr/>
        </p:nvSpPr>
        <p:spPr>
          <a:xfrm>
            <a:off x="3154474" y="3174338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фельдшерско-акушерных </a:t>
            </a: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xmlns="" id="{333EE292-1A91-AA33-C08E-2950E0E02A61}"/>
              </a:ext>
            </a:extLst>
          </p:cNvPr>
          <p:cNvSpPr txBox="1"/>
          <p:nvPr/>
        </p:nvSpPr>
        <p:spPr>
          <a:xfrm>
            <a:off x="3154474" y="3974314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учреждений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CBA971FD-D4A6-8177-6CB5-D1248DEDE809}"/>
              </a:ext>
            </a:extLst>
          </p:cNvPr>
          <p:cNvSpPr txBox="1"/>
          <p:nvPr/>
        </p:nvSpPr>
        <p:spPr>
          <a:xfrm>
            <a:off x="3154474" y="4774290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стационарное</a:t>
            </a: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xmlns="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038597" cy="4208910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70CF21A7-ECCA-575E-B550-FE0CE411467E}"/>
              </a:ext>
            </a:extLst>
          </p:cNvPr>
          <p:cNvSpPr/>
          <p:nvPr/>
        </p:nvSpPr>
        <p:spPr>
          <a:xfrm>
            <a:off x="5276604" y="1381370"/>
            <a:ext cx="2038596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xmlns="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1288590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спортивных сооружений в том числе: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endParaRPr lang="ru-RU" sz="1600" b="1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лоскостных сооружения 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xmlns="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xmlns="" id="{B38CFC4B-4571-DF22-142C-09FDD201865C}"/>
              </a:ext>
            </a:extLst>
          </p:cNvPr>
          <p:cNvSpPr txBox="1"/>
          <p:nvPr/>
        </p:nvSpPr>
        <p:spPr>
          <a:xfrm>
            <a:off x="5476482" y="3482114"/>
            <a:ext cx="89383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endParaRPr lang="ru-RU" sz="1600" b="1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endParaRPr lang="ru-RU" sz="16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xmlns="" id="{40BFAEC2-21A1-E0CF-DC35-664D8408F090}"/>
              </a:ext>
            </a:extLst>
          </p:cNvPr>
          <p:cNvSpPr txBox="1"/>
          <p:nvPr/>
        </p:nvSpPr>
        <p:spPr>
          <a:xfrm>
            <a:off x="5476483" y="4225628"/>
            <a:ext cx="113990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бассейна</a:t>
            </a: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xmlns="" id="{E9931E13-1699-746E-1C30-75E37FBCB28F}"/>
              </a:ext>
            </a:extLst>
          </p:cNvPr>
          <p:cNvSpPr txBox="1"/>
          <p:nvPr/>
        </p:nvSpPr>
        <p:spPr>
          <a:xfrm>
            <a:off x="5476483" y="4589867"/>
            <a:ext cx="1838717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 с уличными тренажерами</a:t>
            </a:r>
          </a:p>
          <a:p>
            <a:pPr>
              <a:lnSpc>
                <a:spcPts val="1220"/>
              </a:lnSpc>
            </a:pPr>
            <a:endParaRPr lang="ru-RU" sz="1100" b="1" spc="-20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лыжных базы</a:t>
            </a:r>
          </a:p>
          <a:p>
            <a:pPr>
              <a:lnSpc>
                <a:spcPts val="1220"/>
              </a:lnSpc>
            </a:pP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прочих спортивных сооружений</a:t>
            </a:r>
          </a:p>
          <a:p>
            <a:pPr>
              <a:lnSpc>
                <a:spcPts val="1220"/>
              </a:lnSpc>
            </a:pPr>
            <a:endParaRPr lang="ru-RU" sz="1100" b="1" spc="-2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6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sz="1100" b="1" spc="-2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площадки с тренажерами</a:t>
            </a:r>
            <a:endParaRPr lang="ru-RU" sz="1600" b="1" spc="-2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B77467BC-9E22-FA87-0DA9-CDD84E703B74}"/>
              </a:ext>
            </a:extLst>
          </p:cNvPr>
          <p:cNvSpPr txBox="1"/>
          <p:nvPr/>
        </p:nvSpPr>
        <p:spPr>
          <a:xfrm>
            <a:off x="765718" y="4774290"/>
            <a:ext cx="955015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</a:p>
          <a:p>
            <a:pPr>
              <a:lnSpc>
                <a:spcPts val="980"/>
              </a:lnSpc>
            </a:pPr>
            <a:r>
              <a:rPr lang="ru-RU" sz="1100" b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учреждение</a:t>
            </a:r>
          </a:p>
          <a:p>
            <a:pPr>
              <a:lnSpc>
                <a:spcPts val="980"/>
              </a:lnSpc>
            </a:pPr>
            <a:endParaRPr lang="ru-RU" sz="1100" b="1" smtClean="0">
              <a:solidFill>
                <a:srgbClr val="4756A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ts val="980"/>
              </a:lnSpc>
            </a:pPr>
            <a:r>
              <a:rPr lang="ru-RU" sz="9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психолого-педагогической, медицинской и социальной помощи</a:t>
            </a:r>
            <a:endParaRPr lang="ru-RU" sz="100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9306654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27DE7D-0010-3BC8-3EAE-B3A5A3C8740E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xmlns="" id="{9FA1CCCC-27F8-04AE-2D67-9FEF7E4963DB}"/>
              </a:ext>
            </a:extLst>
          </p:cNvPr>
          <p:cNvSpPr/>
          <p:nvPr/>
        </p:nvSpPr>
        <p:spPr>
          <a:xfrm>
            <a:off x="5305521" y="1429319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xmlns="" id="{37F814F7-C72C-DEBF-A8E0-D0157782DA7F}"/>
              </a:ext>
            </a:extLst>
          </p:cNvPr>
          <p:cNvSpPr/>
          <p:nvPr/>
        </p:nvSpPr>
        <p:spPr>
          <a:xfrm>
            <a:off x="5305521" y="2692175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D7A8C65-2FFC-FA19-1043-FD5C616916B7}"/>
              </a:ext>
            </a:extLst>
          </p:cNvPr>
          <p:cNvSpPr txBox="1"/>
          <p:nvPr/>
        </p:nvSpPr>
        <p:spPr>
          <a:xfrm>
            <a:off x="627016" y="55017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  <a:endParaRPr lang="x-non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0E7AEE1B-6493-2AAC-9706-2C996F25F138}"/>
              </a:ext>
            </a:extLst>
          </p:cNvPr>
          <p:cNvSpPr/>
          <p:nvPr/>
        </p:nvSpPr>
        <p:spPr>
          <a:xfrm>
            <a:off x="627018" y="163628"/>
            <a:ext cx="210843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96D46BCC-52CE-113E-98A7-2CFA709E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75F4BDB2-1DD7-9775-89B1-819D0A2A7FFF}"/>
              </a:ext>
            </a:extLst>
          </p:cNvPr>
          <p:cNvSpPr/>
          <p:nvPr/>
        </p:nvSpPr>
        <p:spPr>
          <a:xfrm>
            <a:off x="627016" y="5217886"/>
            <a:ext cx="9176347" cy="1080000"/>
          </a:xfrm>
          <a:prstGeom prst="roundRect">
            <a:avLst>
              <a:gd name="adj" fmla="val 253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A2AD330D-FF13-7864-9E54-AAB88FE0D0E9}"/>
              </a:ext>
            </a:extLst>
          </p:cNvPr>
          <p:cNvSpPr/>
          <p:nvPr/>
        </p:nvSpPr>
        <p:spPr>
          <a:xfrm>
            <a:off x="627016" y="1431282"/>
            <a:ext cx="4497842" cy="1080000"/>
          </a:xfrm>
          <a:prstGeom prst="roundRect">
            <a:avLst>
              <a:gd name="adj" fmla="val 2448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mtClean="0"/>
              <a:t>                                                                                                              </a:t>
            </a:r>
            <a:endParaRPr lang="x-none" b="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2B503AD-0885-7A92-B50F-6D6B23E4B90F}"/>
              </a:ext>
            </a:extLst>
          </p:cNvPr>
          <p:cNvSpPr txBox="1"/>
          <p:nvPr/>
        </p:nvSpPr>
        <p:spPr>
          <a:xfrm>
            <a:off x="872824" y="16160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ТРАНСПОРТНОЕ ОБСЛУЖИВАНИЕ</a:t>
            </a:r>
            <a:endParaRPr lang="x-none" sz="1100" b="1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xmlns="" id="{901A812C-12AC-0269-B78F-98A858EE1EF6}"/>
              </a:ext>
            </a:extLst>
          </p:cNvPr>
          <p:cNvSpPr/>
          <p:nvPr/>
        </p:nvSpPr>
        <p:spPr>
          <a:xfrm>
            <a:off x="627016" y="2692175"/>
            <a:ext cx="4497842" cy="1080000"/>
          </a:xfrm>
          <a:prstGeom prst="roundRect">
            <a:avLst>
              <a:gd name="adj" fmla="val 2715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2D3A55BF-3247-B000-6EA4-E0D6AB1E9AFD}"/>
              </a:ext>
            </a:extLst>
          </p:cNvPr>
          <p:cNvSpPr/>
          <p:nvPr/>
        </p:nvSpPr>
        <p:spPr>
          <a:xfrm>
            <a:off x="627016" y="3955031"/>
            <a:ext cx="4497842" cy="1080000"/>
          </a:xfrm>
          <a:prstGeom prst="roundRect">
            <a:avLst>
              <a:gd name="adj" fmla="val 2626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A15FB1C-D0D1-CE8C-F8E6-994D5BF27E92}"/>
              </a:ext>
            </a:extLst>
          </p:cNvPr>
          <p:cNvSpPr txBox="1"/>
          <p:nvPr/>
        </p:nvSpPr>
        <p:spPr>
          <a:xfrm>
            <a:off x="872824" y="287888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ЭЛЕКТРОСНАБЖЕНИЯ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485C49D6-BF39-8137-2806-6E756A76C75E}"/>
              </a:ext>
            </a:extLst>
          </p:cNvPr>
          <p:cNvSpPr txBox="1"/>
          <p:nvPr/>
        </p:nvSpPr>
        <p:spPr>
          <a:xfrm>
            <a:off x="872824" y="4142829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ВОДОСНАБЖЕНИЯ</a:t>
            </a:r>
            <a:endParaRPr lang="x-none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EF38B41A-CEBF-CCE2-493A-938216893052}"/>
              </a:ext>
            </a:extLst>
          </p:cNvPr>
          <p:cNvSpPr txBox="1"/>
          <p:nvPr/>
        </p:nvSpPr>
        <p:spPr>
          <a:xfrm>
            <a:off x="5551329" y="161602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ТЕПЛОСНАБЖЕНИЯ</a:t>
            </a:r>
            <a:endParaRPr lang="x-none" sz="1100" b="1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49D6839A-39A6-4F5E-B5FE-686F0C2ED13D}"/>
              </a:ext>
            </a:extLst>
          </p:cNvPr>
          <p:cNvSpPr txBox="1"/>
          <p:nvPr/>
        </p:nvSpPr>
        <p:spPr>
          <a:xfrm>
            <a:off x="5551329" y="2878881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АВТОМОБИЛЬНЫХ ДОРОГ</a:t>
            </a:r>
            <a:endParaRPr lang="x-none" sz="1100" b="1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DF09B481-63E6-4827-EEE1-C4395D37642B}"/>
              </a:ext>
            </a:extLst>
          </p:cNvPr>
          <p:cNvSpPr txBox="1"/>
          <p:nvPr/>
        </p:nvSpPr>
        <p:spPr>
          <a:xfrm>
            <a:off x="627015" y="5404523"/>
            <a:ext cx="9160581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ВЫВОДЫ</a:t>
            </a:r>
            <a:endParaRPr lang="x-none" sz="11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7" name="Диаграмма 136">
            <a:extLst>
              <a:ext uri="{FF2B5EF4-FFF2-40B4-BE49-F238E27FC236}">
                <a16:creationId xmlns:a16="http://schemas.microsoft.com/office/drawing/2014/main" xmlns="" id="{C51C3D30-2B31-37DD-003E-863B1BF9B3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26078801"/>
              </p:ext>
            </p:extLst>
          </p:nvPr>
        </p:nvGraphicFramePr>
        <p:xfrm>
          <a:off x="5551329" y="1848679"/>
          <a:ext cx="2770420" cy="581438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139" name="Диаграмма 138">
            <a:extLst>
              <a:ext uri="{FF2B5EF4-FFF2-40B4-BE49-F238E27FC236}">
                <a16:creationId xmlns:a16="http://schemas.microsoft.com/office/drawing/2014/main" xmlns="" id="{97A1D79B-4DF1-ADD5-E150-13F835D6F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35631533"/>
              </p:ext>
            </p:extLst>
          </p:nvPr>
        </p:nvGraphicFramePr>
        <p:xfrm>
          <a:off x="5557264" y="3110373"/>
          <a:ext cx="2770420" cy="581438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graphicFrame>
        <p:nvGraphicFramePr>
          <p:cNvPr id="143" name="Диаграмма 142">
            <a:extLst>
              <a:ext uri="{FF2B5EF4-FFF2-40B4-BE49-F238E27FC236}">
                <a16:creationId xmlns:a16="http://schemas.microsoft.com/office/drawing/2014/main" xmlns="" id="{FA8C9C48-A45C-D0E3-548B-CB6A14B902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22365037"/>
              </p:ext>
            </p:extLst>
          </p:nvPr>
        </p:nvGraphicFramePr>
        <p:xfrm>
          <a:off x="872824" y="1848679"/>
          <a:ext cx="2770420" cy="581438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graphicFrame>
        <p:nvGraphicFramePr>
          <p:cNvPr id="144" name="Диаграмма 143">
            <a:extLst>
              <a:ext uri="{FF2B5EF4-FFF2-40B4-BE49-F238E27FC236}">
                <a16:creationId xmlns:a16="http://schemas.microsoft.com/office/drawing/2014/main" xmlns="" id="{31E09409-6A4A-5B0C-B3C4-AF3F5C017F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519215526"/>
              </p:ext>
            </p:extLst>
          </p:nvPr>
        </p:nvGraphicFramePr>
        <p:xfrm>
          <a:off x="878759" y="3110373"/>
          <a:ext cx="2770420" cy="581438"/>
        </p:xfrm>
        <a:graphic>
          <a:graphicData uri="http://schemas.openxmlformats.org/drawingml/2006/chart">
            <c:chart xmlns:c="http://schemas.openxmlformats.org/drawingml/2006/chart" r:id="rId5"/>
          </a:graphicData>
        </a:graphic>
      </p:graphicFrame>
      <p:graphicFrame>
        <p:nvGraphicFramePr>
          <p:cNvPr id="145" name="Диаграмма 144">
            <a:extLst>
              <a:ext uri="{FF2B5EF4-FFF2-40B4-BE49-F238E27FC236}">
                <a16:creationId xmlns:a16="http://schemas.microsoft.com/office/drawing/2014/main" xmlns="" id="{19E1FE89-1D22-621D-B790-2E2FDB94C2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726526724"/>
              </p:ext>
            </p:extLst>
          </p:nvPr>
        </p:nvGraphicFramePr>
        <p:xfrm>
          <a:off x="878759" y="4372067"/>
          <a:ext cx="2770420" cy="581438"/>
        </p:xfrm>
        <a:graphic>
          <a:graphicData uri="http://schemas.openxmlformats.org/drawingml/2006/chart">
            <c:chart xmlns:c="http://schemas.openxmlformats.org/drawingml/2006/chart" r:id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42B7C9-C8A4-AD18-9E68-F31C31721362}"/>
              </a:ext>
            </a:extLst>
          </p:cNvPr>
          <p:cNvSpPr txBox="1"/>
          <p:nvPr/>
        </p:nvSpPr>
        <p:spPr>
          <a:xfrm>
            <a:off x="872825" y="5721154"/>
            <a:ext cx="273600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 услуг водоснабжения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CE461E-F443-47C2-E7FF-BE4E6CF5C7C2}"/>
              </a:ext>
            </a:extLst>
          </p:cNvPr>
          <p:cNvSpPr txBox="1"/>
          <p:nvPr/>
        </p:nvSpPr>
        <p:spPr>
          <a:xfrm>
            <a:off x="3862274" y="5716498"/>
            <a:ext cx="265003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just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</a:t>
            </a:r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услуг теплоснабжения, </a:t>
            </a:r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электроснабжения и транспортного обслуживания</a:t>
            </a:r>
            <a:endParaRPr lang="ru-RU" sz="9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A0FAD5A-EE6F-8C60-E3B8-C76D8952E3A6}"/>
              </a:ext>
            </a:extLst>
          </p:cNvPr>
          <p:cNvSpPr txBox="1"/>
          <p:nvPr/>
        </p:nvSpPr>
        <p:spPr>
          <a:xfrm>
            <a:off x="6851723" y="5716497"/>
            <a:ext cx="27360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хорошее качество</a:t>
            </a:r>
          </a:p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автомобильных </a:t>
            </a:r>
            <a:r>
              <a:rPr lang="ru-RU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x-none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ОБРАЗОВАНИЯ СЕВЕРО-ЕНИСЕЙСКИЙ  МУНИЦИПАЛЬНЫЙ </a:t>
            </a:r>
            <a:r>
              <a:rPr lang="ru-RU" sz="80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</a:t>
            </a:r>
            <a:endParaRPr lang="ru-RU" sz="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290491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2013 - 2022 Theme</Template>
  <Company/>
  <PresentationFormat>A4 Paper (210x297 mm)</PresentationFormat>
  <Paragraphs>900</Paragraphs>
  <Slides>44</Slides>
  <Notes>30</Notes>
  <TotalTime>31734</TotalTime>
  <HiddenSlides>0</HiddenSlides>
  <MMClips>0</MMClips>
  <ScaleCrop>0</ScaleCrop>
  <HeadingPairs>
    <vt:vector baseType="variant" size="6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baseType="lpstr" size="53">
      <vt:lpstr>Arial</vt:lpstr>
      <vt:lpstr>Calibri Light</vt:lpstr>
      <vt:lpstr>Calibri</vt:lpstr>
      <vt:lpstr>Wingdings</vt:lpstr>
      <vt:lpstr>Arial Black</vt:lpstr>
      <vt:lpstr>Times New Roman</vt:lpstr>
      <vt:lpstr>YS Text</vt:lpstr>
      <vt:lpstr>Symbol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ПРЕДПРИНИМАТЕЛЬСТВО</vt:lpstr>
      <vt:lpstr>PowerPoint Presentation</vt:lpstr>
      <vt:lpstr>PowerPoint Presentation</vt:lpstr>
      <vt:lpstr>PowerPoint Presentation</vt:lpstr>
      <vt:lpstr>SWOT-АНАЛИЗСЕВЕРО-ЕНИСЕЙСКОГО ОКРУГА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КЛЮЧЕВЫЕ КОМПЕТЕНЦИИ</vt:lpstr>
      <vt:lpstr>КЛЮЧЕВЫЕ КОМПЕТЕНЦИИ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Валерия Гугнина</dc:creator>
  <cp:lastModifiedBy>OON</cp:lastModifiedBy>
  <cp:revision>605</cp:revision>
  <cp:lastPrinted>2026-01-19T02:10:39.000</cp:lastPrinted>
  <dcterms:created xsi:type="dcterms:W3CDTF">2023-11-22T14:19:10Z</dcterms:created>
  <dcterms:modified xsi:type="dcterms:W3CDTF">2026-07-09T09:29:43Z</dcterms:modified>
</cp:coreProperties>
</file>