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303" r:id="rId4"/>
    <p:sldId id="302" r:id="rId5"/>
    <p:sldId id="301" r:id="rId6"/>
    <p:sldId id="281" r:id="rId7"/>
    <p:sldId id="283" r:id="rId8"/>
    <p:sldId id="261" r:id="rId9"/>
  </p:sldIdLst>
  <p:sldSz cx="17068800" cy="9601200"/>
  <p:notesSz cx="6797675" cy="9928225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C87B248-686C-4C7F-830B-2AD09BC41879}">
          <p14:sldIdLst>
            <p14:sldId id="256"/>
            <p14:sldId id="264"/>
            <p14:sldId id="303"/>
            <p14:sldId id="302"/>
            <p14:sldId id="301"/>
            <p14:sldId id="281"/>
            <p14:sldId id="283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 С. Семенова" initials="ССС" lastIdx="2" clrIdx="0">
    <p:extLst>
      <p:ext uri="{19B8F6BF-5375-455C-9EA6-DF929625EA0E}">
        <p15:presenceInfo xmlns:p15="http://schemas.microsoft.com/office/powerpoint/2012/main" xmlns="" userId="S-1-5-21-3335013267-1956728420-4066077517-3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CF4520"/>
    <a:srgbClr val="99CCFF"/>
    <a:srgbClr val="F79F57"/>
    <a:srgbClr val="FFFFFF"/>
    <a:srgbClr val="4F81BD"/>
    <a:srgbClr val="FFCC99"/>
    <a:srgbClr val="FF9999"/>
    <a:srgbClr val="00CC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00" y="-72"/>
      </p:cViewPr>
      <p:guideLst>
        <p:guide orient="horz" pos="420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3471"/>
        <p:guide pos="265"/>
        <p:guide pos="10487"/>
        <p:guide pos="3763"/>
        <p:guide pos="6977"/>
        <p:guide pos="7263"/>
        <p:guide pos="4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5AE9E-CAEE-4D1C-B036-8BD4CD9B967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86E1A-7357-46D3-89AF-C4F205066B5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pc="-1" dirty="0">
              <a:solidFill>
                <a:srgbClr val="CF4520"/>
              </a:solidFill>
              <a:latin typeface="Montserrat" panose="00000500000000000000" pitchFamily="2" charset="-52"/>
            </a:rPr>
            <a:t>30 дней</a:t>
          </a:r>
          <a:endParaRPr lang="ru-RU" sz="2400" b="1" spc="-1" dirty="0">
            <a:solidFill>
              <a:srgbClr val="0033A0"/>
            </a:solidFill>
            <a:latin typeface="Montserrat" panose="00000500000000000000" pitchFamily="2" charset="-52"/>
          </a:endParaRPr>
        </a:p>
        <a:p>
          <a:pPr marL="0"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0B9A028E-825D-401B-B752-2520E37987AC}" type="parTrans" cxnId="{B0A490ED-D596-42A6-AAD7-C78620D5E74D}">
      <dgm:prSet/>
      <dgm:spPr/>
      <dgm:t>
        <a:bodyPr/>
        <a:lstStyle/>
        <a:p>
          <a:endParaRPr lang="ru-RU"/>
        </a:p>
      </dgm:t>
    </dgm:pt>
    <dgm:pt modelId="{0395F735-9B16-41AF-A03A-DC3DE3AE01E5}" type="sibTrans" cxnId="{B0A490ED-D596-42A6-AAD7-C78620D5E74D}">
      <dgm:prSet/>
      <dgm:spPr/>
      <dgm:t>
        <a:bodyPr/>
        <a:lstStyle/>
        <a:p>
          <a:endParaRPr lang="ru-RU"/>
        </a:p>
      </dgm:t>
    </dgm:pt>
    <dgm:pt modelId="{84B93003-C08D-4C0D-B219-3327177974A3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33A0"/>
              </a:solidFill>
              <a:latin typeface="Montserrat" panose="00000500000000000000" pitchFamily="2" charset="-52"/>
            </a:rPr>
            <a:t>на 30 дней</a:t>
          </a:r>
        </a:p>
      </dgm:t>
    </dgm:pt>
    <dgm:pt modelId="{C3F18CC2-69F9-4CFD-8219-B21698AFC45A}" type="parTrans" cxnId="{4712A148-3F26-4EFF-B191-A723241818FE}">
      <dgm:prSet/>
      <dgm:spPr/>
      <dgm:t>
        <a:bodyPr/>
        <a:lstStyle/>
        <a:p>
          <a:endParaRPr lang="ru-RU"/>
        </a:p>
      </dgm:t>
    </dgm:pt>
    <dgm:pt modelId="{7D4622D1-4F9D-4984-B8FD-FD48BA695B1C}" type="sibTrans" cxnId="{4712A148-3F26-4EFF-B191-A723241818FE}">
      <dgm:prSet/>
      <dgm:spPr/>
      <dgm:t>
        <a:bodyPr/>
        <a:lstStyle/>
        <a:p>
          <a:endParaRPr lang="ru-RU"/>
        </a:p>
      </dgm:t>
    </dgm:pt>
    <dgm:pt modelId="{BB58EB3C-1F5B-411F-806D-0BDBBDDA1B55}">
      <dgm:prSet phldrT="[Текст]" custT="1"/>
      <dgm:spPr/>
      <dgm:t>
        <a:bodyPr/>
        <a:lstStyle/>
        <a:p>
          <a:r>
            <a:rPr lang="ru-RU" sz="2400" b="1" dirty="0">
              <a:solidFill>
                <a:srgbClr val="C00000"/>
              </a:solidFill>
              <a:latin typeface="Montserrat" panose="00000500000000000000" pitchFamily="2" charset="-52"/>
            </a:rPr>
            <a:t>на 60 дней</a:t>
          </a:r>
        </a:p>
      </dgm:t>
    </dgm:pt>
    <dgm:pt modelId="{520E9C00-2358-4968-92BF-3EC7E9AA4E4A}" type="parTrans" cxnId="{CD2E3348-025E-455B-88D3-D7491B202708}">
      <dgm:prSet/>
      <dgm:spPr/>
      <dgm:t>
        <a:bodyPr/>
        <a:lstStyle/>
        <a:p>
          <a:endParaRPr lang="ru-RU"/>
        </a:p>
      </dgm:t>
    </dgm:pt>
    <dgm:pt modelId="{49165855-4FF1-493E-B291-167F852F00C0}" type="sibTrans" cxnId="{CD2E3348-025E-455B-88D3-D7491B202708}">
      <dgm:prSet/>
      <dgm:spPr/>
      <dgm:t>
        <a:bodyPr/>
        <a:lstStyle/>
        <a:p>
          <a:endParaRPr lang="ru-RU"/>
        </a:p>
      </dgm:t>
    </dgm:pt>
    <dgm:pt modelId="{ADA31990-7C84-48B3-8D98-3ADF5D0526A4}" type="pres">
      <dgm:prSet presAssocID="{E1E5AE9E-CAEE-4D1C-B036-8BD4CD9B967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50CD06-1CF9-43E2-BDF2-193EA126B5BF}" type="pres">
      <dgm:prSet presAssocID="{2BB86E1A-7357-46D3-89AF-C4F205066B5C}" presName="Accent1" presStyleCnt="0"/>
      <dgm:spPr/>
    </dgm:pt>
    <dgm:pt modelId="{5AA90523-D416-430E-8A9D-1DA270C7D335}" type="pres">
      <dgm:prSet presAssocID="{2BB86E1A-7357-46D3-89AF-C4F205066B5C}" presName="Accent" presStyleLbl="node1" presStyleIdx="0" presStyleCnt="3" custLinFactNeighborX="1841" custLinFactNeighborY="-27348"/>
      <dgm:spPr/>
    </dgm:pt>
    <dgm:pt modelId="{6D104154-D011-46E7-887D-2C247B03156B}" type="pres">
      <dgm:prSet presAssocID="{2BB86E1A-7357-46D3-89AF-C4F205066B5C}" presName="Parent1" presStyleLbl="revTx" presStyleIdx="0" presStyleCnt="3" custLinFactNeighborX="9110" custLinFactNeighborY="-900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BFCF7-49AD-41F4-9369-AEEC5288DA17}" type="pres">
      <dgm:prSet presAssocID="{84B93003-C08D-4C0D-B219-3327177974A3}" presName="Accent2" presStyleCnt="0"/>
      <dgm:spPr/>
    </dgm:pt>
    <dgm:pt modelId="{D5EBD39C-B304-4493-B78A-790FA01EE9F4}" type="pres">
      <dgm:prSet presAssocID="{84B93003-C08D-4C0D-B219-3327177974A3}" presName="Accent" presStyleLbl="node1" presStyleIdx="1" presStyleCnt="3" custLinFactNeighborX="-5497" custLinFactNeighborY="-25311"/>
      <dgm:spPr/>
    </dgm:pt>
    <dgm:pt modelId="{79B0DFE9-C825-4AFB-9A44-438DA730E3D2}" type="pres">
      <dgm:prSet presAssocID="{84B93003-C08D-4C0D-B219-3327177974A3}" presName="Parent2" presStyleLbl="revTx" presStyleIdx="1" presStyleCnt="3" custLinFactNeighborX="7867" custLinFactNeighborY="-91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9028A-5D0D-4ECE-857C-0CE61E024F84}" type="pres">
      <dgm:prSet presAssocID="{BB58EB3C-1F5B-411F-806D-0BDBBDDA1B55}" presName="Accent3" presStyleCnt="0"/>
      <dgm:spPr/>
    </dgm:pt>
    <dgm:pt modelId="{054FB0E5-BDD7-4EC1-8295-ACE2B536DE8F}" type="pres">
      <dgm:prSet presAssocID="{BB58EB3C-1F5B-411F-806D-0BDBBDDA1B55}" presName="Accent" presStyleLbl="node1" presStyleIdx="2" presStyleCnt="3" custLinFactNeighborX="2772" custLinFactNeighborY="-7956"/>
      <dgm:spPr/>
    </dgm:pt>
    <dgm:pt modelId="{7D68EDB3-A050-42DE-9261-1957E38B7CCF}" type="pres">
      <dgm:prSet presAssocID="{BB58EB3C-1F5B-411F-806D-0BDBBDDA1B55}" presName="Parent3" presStyleLbl="revTx" presStyleIdx="2" presStyleCnt="3" custScaleX="115177" custLinFactNeighborX="3058" custLinFactNeighborY="-321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68C9C-D221-4FBF-9FC0-114940876E00}" type="presOf" srcId="{BB58EB3C-1F5B-411F-806D-0BDBBDDA1B55}" destId="{7D68EDB3-A050-42DE-9261-1957E38B7CCF}" srcOrd="0" destOrd="0" presId="urn:microsoft.com/office/officeart/2009/layout/CircleArrowProcess"/>
    <dgm:cxn modelId="{BFCC6186-AA30-46A1-AAA2-9459EA55FA00}" type="presOf" srcId="{84B93003-C08D-4C0D-B219-3327177974A3}" destId="{79B0DFE9-C825-4AFB-9A44-438DA730E3D2}" srcOrd="0" destOrd="0" presId="urn:microsoft.com/office/officeart/2009/layout/CircleArrowProcess"/>
    <dgm:cxn modelId="{4DA6F138-EBE7-40B6-9EEF-C1DB49A6946C}" type="presOf" srcId="{E1E5AE9E-CAEE-4D1C-B036-8BD4CD9B9672}" destId="{ADA31990-7C84-48B3-8D98-3ADF5D0526A4}" srcOrd="0" destOrd="0" presId="urn:microsoft.com/office/officeart/2009/layout/CircleArrowProcess"/>
    <dgm:cxn modelId="{B0A490ED-D596-42A6-AAD7-C78620D5E74D}" srcId="{E1E5AE9E-CAEE-4D1C-B036-8BD4CD9B9672}" destId="{2BB86E1A-7357-46D3-89AF-C4F205066B5C}" srcOrd="0" destOrd="0" parTransId="{0B9A028E-825D-401B-B752-2520E37987AC}" sibTransId="{0395F735-9B16-41AF-A03A-DC3DE3AE01E5}"/>
    <dgm:cxn modelId="{CD2E3348-025E-455B-88D3-D7491B202708}" srcId="{E1E5AE9E-CAEE-4D1C-B036-8BD4CD9B9672}" destId="{BB58EB3C-1F5B-411F-806D-0BDBBDDA1B55}" srcOrd="2" destOrd="0" parTransId="{520E9C00-2358-4968-92BF-3EC7E9AA4E4A}" sibTransId="{49165855-4FF1-493E-B291-167F852F00C0}"/>
    <dgm:cxn modelId="{4712A148-3F26-4EFF-B191-A723241818FE}" srcId="{E1E5AE9E-CAEE-4D1C-B036-8BD4CD9B9672}" destId="{84B93003-C08D-4C0D-B219-3327177974A3}" srcOrd="1" destOrd="0" parTransId="{C3F18CC2-69F9-4CFD-8219-B21698AFC45A}" sibTransId="{7D4622D1-4F9D-4984-B8FD-FD48BA695B1C}"/>
    <dgm:cxn modelId="{DDA92DBA-3DB7-4708-9538-EF754065DE7F}" type="presOf" srcId="{2BB86E1A-7357-46D3-89AF-C4F205066B5C}" destId="{6D104154-D011-46E7-887D-2C247B03156B}" srcOrd="0" destOrd="0" presId="urn:microsoft.com/office/officeart/2009/layout/CircleArrowProcess"/>
    <dgm:cxn modelId="{D63760E9-87E5-4B0E-98CA-A352967CDC0B}" type="presParOf" srcId="{ADA31990-7C84-48B3-8D98-3ADF5D0526A4}" destId="{2850CD06-1CF9-43E2-BDF2-193EA126B5BF}" srcOrd="0" destOrd="0" presId="urn:microsoft.com/office/officeart/2009/layout/CircleArrowProcess"/>
    <dgm:cxn modelId="{55C0A686-4593-4C94-B70A-C1F2A4618B2A}" type="presParOf" srcId="{2850CD06-1CF9-43E2-BDF2-193EA126B5BF}" destId="{5AA90523-D416-430E-8A9D-1DA270C7D335}" srcOrd="0" destOrd="0" presId="urn:microsoft.com/office/officeart/2009/layout/CircleArrowProcess"/>
    <dgm:cxn modelId="{CB19CA72-7DDA-47ED-8A89-DD9C5A64ADA6}" type="presParOf" srcId="{ADA31990-7C84-48B3-8D98-3ADF5D0526A4}" destId="{6D104154-D011-46E7-887D-2C247B03156B}" srcOrd="1" destOrd="0" presId="urn:microsoft.com/office/officeart/2009/layout/CircleArrowProcess"/>
    <dgm:cxn modelId="{FBA387DC-C128-48BD-8625-24B534337111}" type="presParOf" srcId="{ADA31990-7C84-48B3-8D98-3ADF5D0526A4}" destId="{4AFBFCF7-49AD-41F4-9369-AEEC5288DA17}" srcOrd="2" destOrd="0" presId="urn:microsoft.com/office/officeart/2009/layout/CircleArrowProcess"/>
    <dgm:cxn modelId="{BECC1083-536C-435A-A5FD-10557A8203DD}" type="presParOf" srcId="{4AFBFCF7-49AD-41F4-9369-AEEC5288DA17}" destId="{D5EBD39C-B304-4493-B78A-790FA01EE9F4}" srcOrd="0" destOrd="0" presId="urn:microsoft.com/office/officeart/2009/layout/CircleArrowProcess"/>
    <dgm:cxn modelId="{47A1D5D8-E788-4974-A850-C7FAD1BC677B}" type="presParOf" srcId="{ADA31990-7C84-48B3-8D98-3ADF5D0526A4}" destId="{79B0DFE9-C825-4AFB-9A44-438DA730E3D2}" srcOrd="3" destOrd="0" presId="urn:microsoft.com/office/officeart/2009/layout/CircleArrowProcess"/>
    <dgm:cxn modelId="{69E6C7DA-5C47-4244-9F6D-1F4FAE690B29}" type="presParOf" srcId="{ADA31990-7C84-48B3-8D98-3ADF5D0526A4}" destId="{33B9028A-5D0D-4ECE-857C-0CE61E024F84}" srcOrd="4" destOrd="0" presId="urn:microsoft.com/office/officeart/2009/layout/CircleArrowProcess"/>
    <dgm:cxn modelId="{90D4DE4A-ECDF-4D2D-9603-27B50E537BD4}" type="presParOf" srcId="{33B9028A-5D0D-4ECE-857C-0CE61E024F84}" destId="{054FB0E5-BDD7-4EC1-8295-ACE2B536DE8F}" srcOrd="0" destOrd="0" presId="urn:microsoft.com/office/officeart/2009/layout/CircleArrowProcess"/>
    <dgm:cxn modelId="{401D1169-2612-48E1-9C4C-41AD6C474079}" type="presParOf" srcId="{ADA31990-7C84-48B3-8D98-3ADF5D0526A4}" destId="{7D68EDB3-A050-42DE-9261-1957E38B7CC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A9A42-FB79-4F7B-8E82-8AD77206323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6A4959-0711-48D5-B61E-FB69D6E95C5C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Рассмотрение заявления, представленных документов </a:t>
          </a:r>
          <a:br>
            <a: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 материалов</a:t>
          </a:r>
          <a:endParaRPr lang="ru-RU" dirty="0">
            <a:solidFill>
              <a:schemeClr val="tx1"/>
            </a:solidFill>
          </a:endParaRPr>
        </a:p>
      </dgm:t>
    </dgm:pt>
    <dgm:pt modelId="{2576DA53-ABCD-49C1-815C-C98FFEE26914}" type="parTrans" cxnId="{1801BA09-2B12-4DEF-A8A7-D51E6B0D364E}">
      <dgm:prSet/>
      <dgm:spPr/>
      <dgm:t>
        <a:bodyPr/>
        <a:lstStyle/>
        <a:p>
          <a:endParaRPr lang="ru-RU"/>
        </a:p>
      </dgm:t>
    </dgm:pt>
    <dgm:pt modelId="{617DBE91-BC91-4733-8E72-57D2F4CBC858}" type="sibTrans" cxnId="{1801BA09-2B12-4DEF-A8A7-D51E6B0D364E}">
      <dgm:prSet/>
      <dgm:spPr/>
      <dgm:t>
        <a:bodyPr/>
        <a:lstStyle/>
        <a:p>
          <a:endParaRPr lang="ru-RU"/>
        </a:p>
      </dgm:t>
    </dgm:pt>
    <dgm:pt modelId="{EFA3538F-3589-4CBA-B345-81B05E3DB5AA}">
      <dgm:prSet phldrT="[Текст]"/>
      <dgm:spPr>
        <a:solidFill>
          <a:srgbClr val="C00000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экспертной оценки объекта государственной экспертизы.</a:t>
          </a:r>
          <a:endParaRPr lang="ru-RU" dirty="0">
            <a:solidFill>
              <a:schemeClr val="bg1"/>
            </a:solidFill>
          </a:endParaRPr>
        </a:p>
      </dgm:t>
    </dgm:pt>
    <dgm:pt modelId="{49F9A197-4EC8-47AB-B240-B4E5F7A1D419}" type="parTrans" cxnId="{2B55D4F5-DC52-4AB9-9079-6EC61397467B}">
      <dgm:prSet/>
      <dgm:spPr/>
      <dgm:t>
        <a:bodyPr/>
        <a:lstStyle/>
        <a:p>
          <a:endParaRPr lang="ru-RU"/>
        </a:p>
      </dgm:t>
    </dgm:pt>
    <dgm:pt modelId="{417193D5-CFBC-48BD-9466-C558A51EE01C}" type="sibTrans" cxnId="{2B55D4F5-DC52-4AB9-9079-6EC61397467B}">
      <dgm:prSet/>
      <dgm:spPr/>
      <dgm:t>
        <a:bodyPr/>
        <a:lstStyle/>
        <a:p>
          <a:endParaRPr lang="ru-RU"/>
        </a:p>
      </dgm:t>
    </dgm:pt>
    <dgm:pt modelId="{E76AA170-0763-428B-9398-F80CF1E7C3B4}">
      <dgm:prSet phldrT="[Текст]"/>
      <dgm:spPr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Посещение рабочего места работодателя, на котором проводится государственная экспертиза</a:t>
          </a:r>
          <a:endParaRPr lang="ru-RU" dirty="0">
            <a:solidFill>
              <a:schemeClr val="tx1"/>
            </a:solidFill>
          </a:endParaRPr>
        </a:p>
      </dgm:t>
    </dgm:pt>
    <dgm:pt modelId="{AC1BC8B4-0814-4D79-9C80-6C31415DF52F}" type="parTrans" cxnId="{4746C6EF-DE20-40E8-B090-D6DA2346429C}">
      <dgm:prSet/>
      <dgm:spPr/>
      <dgm:t>
        <a:bodyPr/>
        <a:lstStyle/>
        <a:p>
          <a:endParaRPr lang="ru-RU"/>
        </a:p>
      </dgm:t>
    </dgm:pt>
    <dgm:pt modelId="{FD7CAFB7-010C-4A36-A2FC-F32189C244D6}" type="sibTrans" cxnId="{4746C6EF-DE20-40E8-B090-D6DA2346429C}">
      <dgm:prSet/>
      <dgm:spPr/>
      <dgm:t>
        <a:bodyPr/>
        <a:lstStyle/>
        <a:p>
          <a:endParaRPr lang="ru-RU"/>
        </a:p>
      </dgm:t>
    </dgm:pt>
    <dgm:pt modelId="{6A0BA575-3005-4C7A-BE79-AF8A37E3D7D8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результатов государственной экспертизы</a:t>
          </a:r>
          <a:endParaRPr lang="ru-RU" dirty="0">
            <a:solidFill>
              <a:schemeClr val="tx1"/>
            </a:solidFill>
          </a:endParaRPr>
        </a:p>
      </dgm:t>
    </dgm:pt>
    <dgm:pt modelId="{F27293AE-DCA3-496A-8C7B-7152C7E51C65}" type="sibTrans" cxnId="{107E1C2F-E2BF-42A7-A1B6-57CED5DF893B}">
      <dgm:prSet/>
      <dgm:spPr/>
      <dgm:t>
        <a:bodyPr/>
        <a:lstStyle/>
        <a:p>
          <a:endParaRPr lang="ru-RU"/>
        </a:p>
      </dgm:t>
    </dgm:pt>
    <dgm:pt modelId="{18015BF1-AC9A-4474-8E82-9FC098F5F265}" type="parTrans" cxnId="{107E1C2F-E2BF-42A7-A1B6-57CED5DF893B}">
      <dgm:prSet/>
      <dgm:spPr/>
      <dgm:t>
        <a:bodyPr/>
        <a:lstStyle/>
        <a:p>
          <a:endParaRPr lang="ru-RU"/>
        </a:p>
      </dgm:t>
    </dgm:pt>
    <dgm:pt modelId="{D6DBE080-410F-41A8-880C-F33F398959B7}" type="pres">
      <dgm:prSet presAssocID="{F9BA9A42-FB79-4F7B-8E82-8AD77206323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6D5EA-5B0C-4443-880E-349397BFCB3E}" type="pres">
      <dgm:prSet presAssocID="{F9BA9A42-FB79-4F7B-8E82-8AD772063237}" presName="diamond" presStyleLbl="bgShp" presStyleIdx="0" presStyleCnt="1" custLinFactNeighborX="-718" custLinFactNeighborY="2936"/>
      <dgm:spPr/>
    </dgm:pt>
    <dgm:pt modelId="{18371FD7-0574-4B97-AF41-60CF116D0B67}" type="pres">
      <dgm:prSet presAssocID="{F9BA9A42-FB79-4F7B-8E82-8AD772063237}" presName="quad1" presStyleLbl="node1" presStyleIdx="0" presStyleCnt="4" custScaleX="96766" custScaleY="73871" custLinFactNeighborX="-4495" custLinFactNeighborY="-24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4121D-E5C5-4D7F-A975-114650FE5832}" type="pres">
      <dgm:prSet presAssocID="{F9BA9A42-FB79-4F7B-8E82-8AD772063237}" presName="quad2" presStyleLbl="node1" presStyleIdx="1" presStyleCnt="4" custScaleX="91049" custScaleY="74089" custLinFactNeighborX="10243" custLinFactNeighborY="-1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7EEA3-256E-4AD4-9D9D-7C5DEDD6D59C}" type="pres">
      <dgm:prSet presAssocID="{F9BA9A42-FB79-4F7B-8E82-8AD772063237}" presName="quad3" presStyleLbl="node1" presStyleIdx="2" presStyleCnt="4" custScaleX="102037" custScaleY="86578" custLinFactNeighborX="-13638" custLinFactNeighborY="-3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9083C-4B9E-4DA1-8B6C-AD9F90A8422C}" type="pres">
      <dgm:prSet presAssocID="{F9BA9A42-FB79-4F7B-8E82-8AD772063237}" presName="quad4" presStyleLbl="node1" presStyleIdx="3" presStyleCnt="4" custScaleX="94388" custScaleY="89352" custLinFactNeighborX="10553" custLinFactNeighborY="17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9BEE86-AC7D-4B3E-97C8-84AC42F4E3AE}" type="presOf" srcId="{106A4959-0711-48D5-B61E-FB69D6E95C5C}" destId="{18371FD7-0574-4B97-AF41-60CF116D0B67}" srcOrd="0" destOrd="0" presId="urn:microsoft.com/office/officeart/2005/8/layout/matrix3"/>
    <dgm:cxn modelId="{4746C6EF-DE20-40E8-B090-D6DA2346429C}" srcId="{F9BA9A42-FB79-4F7B-8E82-8AD772063237}" destId="{E76AA170-0763-428B-9398-F80CF1E7C3B4}" srcOrd="2" destOrd="0" parTransId="{AC1BC8B4-0814-4D79-9C80-6C31415DF52F}" sibTransId="{FD7CAFB7-010C-4A36-A2FC-F32189C244D6}"/>
    <dgm:cxn modelId="{107E1C2F-E2BF-42A7-A1B6-57CED5DF893B}" srcId="{F9BA9A42-FB79-4F7B-8E82-8AD772063237}" destId="{6A0BA575-3005-4C7A-BE79-AF8A37E3D7D8}" srcOrd="3" destOrd="0" parTransId="{18015BF1-AC9A-4474-8E82-9FC098F5F265}" sibTransId="{F27293AE-DCA3-496A-8C7B-7152C7E51C65}"/>
    <dgm:cxn modelId="{E155915A-F3C0-465A-9A5F-E7CC942AA79E}" type="presOf" srcId="{6A0BA575-3005-4C7A-BE79-AF8A37E3D7D8}" destId="{1A69083C-4B9E-4DA1-8B6C-AD9F90A8422C}" srcOrd="0" destOrd="0" presId="urn:microsoft.com/office/officeart/2005/8/layout/matrix3"/>
    <dgm:cxn modelId="{1801BA09-2B12-4DEF-A8A7-D51E6B0D364E}" srcId="{F9BA9A42-FB79-4F7B-8E82-8AD772063237}" destId="{106A4959-0711-48D5-B61E-FB69D6E95C5C}" srcOrd="0" destOrd="0" parTransId="{2576DA53-ABCD-49C1-815C-C98FFEE26914}" sibTransId="{617DBE91-BC91-4733-8E72-57D2F4CBC858}"/>
    <dgm:cxn modelId="{F97341EC-D8F8-4CB1-87CA-2BDB374BB96D}" type="presOf" srcId="{F9BA9A42-FB79-4F7B-8E82-8AD772063237}" destId="{D6DBE080-410F-41A8-880C-F33F398959B7}" srcOrd="0" destOrd="0" presId="urn:microsoft.com/office/officeart/2005/8/layout/matrix3"/>
    <dgm:cxn modelId="{2B55D4F5-DC52-4AB9-9079-6EC61397467B}" srcId="{F9BA9A42-FB79-4F7B-8E82-8AD772063237}" destId="{EFA3538F-3589-4CBA-B345-81B05E3DB5AA}" srcOrd="1" destOrd="0" parTransId="{49F9A197-4EC8-47AB-B240-B4E5F7A1D419}" sibTransId="{417193D5-CFBC-48BD-9466-C558A51EE01C}"/>
    <dgm:cxn modelId="{4689EAE5-819D-458B-BE34-95B283377534}" type="presOf" srcId="{EFA3538F-3589-4CBA-B345-81B05E3DB5AA}" destId="{7424121D-E5C5-4D7F-A975-114650FE5832}" srcOrd="0" destOrd="0" presId="urn:microsoft.com/office/officeart/2005/8/layout/matrix3"/>
    <dgm:cxn modelId="{E69C801B-0F54-452A-9D5D-02879D2B1DE8}" type="presOf" srcId="{E76AA170-0763-428B-9398-F80CF1E7C3B4}" destId="{7EF7EEA3-256E-4AD4-9D9D-7C5DEDD6D59C}" srcOrd="0" destOrd="0" presId="urn:microsoft.com/office/officeart/2005/8/layout/matrix3"/>
    <dgm:cxn modelId="{ECB5A25E-329F-4E8B-AAC0-73B9B4365E26}" type="presParOf" srcId="{D6DBE080-410F-41A8-880C-F33F398959B7}" destId="{A8D6D5EA-5B0C-4443-880E-349397BFCB3E}" srcOrd="0" destOrd="0" presId="urn:microsoft.com/office/officeart/2005/8/layout/matrix3"/>
    <dgm:cxn modelId="{98C8B5F0-9714-48E4-806E-9BD36D6B66C6}" type="presParOf" srcId="{D6DBE080-410F-41A8-880C-F33F398959B7}" destId="{18371FD7-0574-4B97-AF41-60CF116D0B67}" srcOrd="1" destOrd="0" presId="urn:microsoft.com/office/officeart/2005/8/layout/matrix3"/>
    <dgm:cxn modelId="{5C1BD6FA-ABF6-4618-A591-68AA85A713A2}" type="presParOf" srcId="{D6DBE080-410F-41A8-880C-F33F398959B7}" destId="{7424121D-E5C5-4D7F-A975-114650FE5832}" srcOrd="2" destOrd="0" presId="urn:microsoft.com/office/officeart/2005/8/layout/matrix3"/>
    <dgm:cxn modelId="{5333400D-2CDA-4E61-9340-BF940E335938}" type="presParOf" srcId="{D6DBE080-410F-41A8-880C-F33F398959B7}" destId="{7EF7EEA3-256E-4AD4-9D9D-7C5DEDD6D59C}" srcOrd="3" destOrd="0" presId="urn:microsoft.com/office/officeart/2005/8/layout/matrix3"/>
    <dgm:cxn modelId="{95C41405-1347-4D01-9CFF-C657F72725DC}" type="presParOf" srcId="{D6DBE080-410F-41A8-880C-F33F398959B7}" destId="{1A69083C-4B9E-4DA1-8B6C-AD9F90A8422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90523-D416-430E-8A9D-1DA270C7D335}">
      <dsp:nvSpPr>
        <dsp:cNvPr id="0" name=""/>
        <dsp:cNvSpPr/>
      </dsp:nvSpPr>
      <dsp:spPr>
        <a:xfrm>
          <a:off x="1641637" y="-432767"/>
          <a:ext cx="2753268" cy="27536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04154-D011-46E7-887D-2C247B03156B}">
      <dsp:nvSpPr>
        <dsp:cNvPr id="0" name=""/>
        <dsp:cNvSpPr/>
      </dsp:nvSpPr>
      <dsp:spPr>
        <a:xfrm>
          <a:off x="2338890" y="626038"/>
          <a:ext cx="1529938" cy="7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spc="-1" dirty="0">
              <a:solidFill>
                <a:srgbClr val="CF4520"/>
              </a:solidFill>
              <a:latin typeface="Montserrat" panose="00000500000000000000" pitchFamily="2" charset="-52"/>
            </a:rPr>
            <a:t>30 дней</a:t>
          </a:r>
          <a:endParaRPr lang="ru-RU" sz="2400" b="1" kern="1200" spc="-1" dirty="0">
            <a:solidFill>
              <a:srgbClr val="0033A0"/>
            </a:solidFill>
            <a:latin typeface="Montserrat" panose="00000500000000000000" pitchFamily="2" charset="-52"/>
          </a:endParaRPr>
        </a:p>
        <a:p>
          <a:pPr marL="0"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2338890" y="626038"/>
        <a:ext cx="1529938" cy="764786"/>
      </dsp:txXfrm>
    </dsp:sp>
    <dsp:sp modelId="{D5EBD39C-B304-4493-B78A-790FA01EE9F4}">
      <dsp:nvSpPr>
        <dsp:cNvPr id="0" name=""/>
        <dsp:cNvSpPr/>
      </dsp:nvSpPr>
      <dsp:spPr>
        <a:xfrm>
          <a:off x="674891" y="1205522"/>
          <a:ext cx="2753268" cy="27536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0DFE9-C825-4AFB-9A44-438DA730E3D2}">
      <dsp:nvSpPr>
        <dsp:cNvPr id="0" name=""/>
        <dsp:cNvSpPr/>
      </dsp:nvSpPr>
      <dsp:spPr>
        <a:xfrm>
          <a:off x="1558264" y="2203140"/>
          <a:ext cx="1529938" cy="7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33A0"/>
              </a:solidFill>
              <a:latin typeface="Montserrat" panose="00000500000000000000" pitchFamily="2" charset="-52"/>
            </a:rPr>
            <a:t>на 30 дней</a:t>
          </a:r>
        </a:p>
      </dsp:txBody>
      <dsp:txXfrm>
        <a:off x="1558264" y="2203140"/>
        <a:ext cx="1529938" cy="764786"/>
      </dsp:txXfrm>
    </dsp:sp>
    <dsp:sp modelId="{054FB0E5-BDD7-4EC1-8295-ACE2B536DE8F}">
      <dsp:nvSpPr>
        <dsp:cNvPr id="0" name=""/>
        <dsp:cNvSpPr/>
      </dsp:nvSpPr>
      <dsp:spPr>
        <a:xfrm>
          <a:off x="1852481" y="3485770"/>
          <a:ext cx="2365484" cy="236643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8EDB3-A050-42DE-9261-1957E38B7CCF}">
      <dsp:nvSpPr>
        <dsp:cNvPr id="0" name=""/>
        <dsp:cNvSpPr/>
      </dsp:nvSpPr>
      <dsp:spPr>
        <a:xfrm>
          <a:off x="2133818" y="4253226"/>
          <a:ext cx="1762137" cy="7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Montserrat" panose="00000500000000000000" pitchFamily="2" charset="-52"/>
            </a:rPr>
            <a:t>на 60 дней</a:t>
          </a:r>
        </a:p>
      </dsp:txBody>
      <dsp:txXfrm>
        <a:off x="2133818" y="4253226"/>
        <a:ext cx="1762137" cy="764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D5EA-5B0C-4443-880E-349397BFCB3E}">
      <dsp:nvSpPr>
        <dsp:cNvPr id="0" name=""/>
        <dsp:cNvSpPr/>
      </dsp:nvSpPr>
      <dsp:spPr>
        <a:xfrm>
          <a:off x="718836" y="0"/>
          <a:ext cx="7586133" cy="758613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71FD7-0574-4B97-AF41-60CF116D0B67}">
      <dsp:nvSpPr>
        <dsp:cNvPr id="0" name=""/>
        <dsp:cNvSpPr/>
      </dsp:nvSpPr>
      <dsp:spPr>
        <a:xfrm>
          <a:off x="1408838" y="375725"/>
          <a:ext cx="2862911" cy="218554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Рассмотрение заявления, представленных документов </a:t>
          </a:r>
          <a:br>
            <a:rPr lang="ru-RU" sz="23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23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 материалов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515527" y="482414"/>
        <a:ext cx="2649533" cy="1972163"/>
      </dsp:txXfrm>
    </dsp:sp>
    <dsp:sp modelId="{7424121D-E5C5-4D7F-A975-114650FE5832}">
      <dsp:nvSpPr>
        <dsp:cNvPr id="0" name=""/>
        <dsp:cNvSpPr/>
      </dsp:nvSpPr>
      <dsp:spPr>
        <a:xfrm>
          <a:off x="5115623" y="1071290"/>
          <a:ext cx="2693768" cy="219199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экспертной оценки объекта государственной экспертизы.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5222627" y="1178294"/>
        <a:ext cx="2479760" cy="1977983"/>
      </dsp:txXfrm>
    </dsp:sp>
    <dsp:sp modelId="{7EF7EEA3-256E-4AD4-9D9D-7C5DEDD6D59C}">
      <dsp:nvSpPr>
        <dsp:cNvPr id="0" name=""/>
        <dsp:cNvSpPr/>
      </dsp:nvSpPr>
      <dsp:spPr>
        <a:xfrm>
          <a:off x="1060361" y="3994314"/>
          <a:ext cx="3018858" cy="256148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Посещение рабочего места работодателя, на котором проводится государственная экспертиза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185403" y="4119356"/>
        <a:ext cx="2768774" cy="2311405"/>
      </dsp:txXfrm>
    </dsp:sp>
    <dsp:sp modelId="{1A69083C-4B9E-4DA1-8B6C-AD9F90A8422C}">
      <dsp:nvSpPr>
        <dsp:cNvPr id="0" name=""/>
        <dsp:cNvSpPr/>
      </dsp:nvSpPr>
      <dsp:spPr>
        <a:xfrm>
          <a:off x="5075401" y="4571713"/>
          <a:ext cx="2792555" cy="264356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результатов государственной экспертизы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5204449" y="4700761"/>
        <a:ext cx="2534459" cy="2385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79797" y="4715822"/>
            <a:ext cx="5438050" cy="44674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49994" cy="496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3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3847649" y="0"/>
            <a:ext cx="2949994" cy="496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3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9431979"/>
            <a:ext cx="2949994" cy="496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300" b="0" strike="noStrike" spc="-1">
                <a:latin typeface="Times New Roman"/>
              </a:defRPr>
            </a:lvl1pPr>
          </a:lstStyle>
          <a:p>
            <a:r>
              <a:rPr lang="ru-RU" sz="13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3847649" y="9431979"/>
            <a:ext cx="2949994" cy="496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300" b="0" strike="noStrike" spc="-1">
                <a:latin typeface="Times New Roman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162B-3692-48FF-A89A-37EF54DA66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4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xmlns="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AD69284-1264-497F-A072-7D33DAD5A89C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xmlns="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924100-E906-02D5-19E2-D0335EFA6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46ED7B-EC78-B130-EDB6-7D5F20BCD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65B11A-A47B-1F33-FBB3-926A734B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F0EB-79B3-4CE2-A83B-1B660F29EA8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862019-89DE-1BF0-CC38-73E7EA5E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7FB8D1-1873-879A-7FB9-9834EFC5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9F18-969C-420F-AC32-C7526A461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xmlns="" id="{57A6726A-3AEE-466D-AF35-9160BE828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5520086" y="339099"/>
            <a:ext cx="1098690" cy="4320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38">
            <a:extLst>
              <a:ext uri="{FF2B5EF4-FFF2-40B4-BE49-F238E27FC236}">
                <a16:creationId xmlns:a16="http://schemas.microsoft.com/office/drawing/2014/main" xmlns="" id="{1AECCC80-4F1C-4878-9359-16F9140D64AB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F785A62-BDAB-4AC2-B1A2-2131968E2D81}"/>
              </a:ext>
            </a:extLst>
          </p:cNvPr>
          <p:cNvPicPr/>
          <p:nvPr userDrawn="1"/>
        </p:nvPicPr>
        <p:blipFill>
          <a:blip r:embed="rId4">
            <a:alphaModFix amt="5000"/>
          </a:blip>
          <a:stretch/>
        </p:blipFill>
        <p:spPr>
          <a:xfrm>
            <a:off x="14699796" y="0"/>
            <a:ext cx="2593440" cy="1851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995700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ogin.consultant.ru/link/?req=doc&amp;base=LAW&amp;n=401279&amp;dst=100010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hyperlink" Target="https://login.consultant.ru/link/?req=doc&amp;base=LAW&amp;n=403901&amp;dst=10010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9256ED-73F5-CAA9-146F-D41D13CF0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003800"/>
            <a:ext cx="8750099" cy="459740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301" y="2381656"/>
            <a:ext cx="14037211" cy="2870981"/>
          </a:xfrm>
        </p:spPr>
        <p:txBody>
          <a:bodyPr>
            <a:noAutofit/>
          </a:bodyPr>
          <a:lstStyle/>
          <a:p>
            <a:r>
              <a:rPr lang="ru-RU" sz="3200" b="1" spc="-1" dirty="0">
                <a:solidFill>
                  <a:srgbClr val="0033A0"/>
                </a:solidFill>
                <a:latin typeface="Montserrat" panose="00000500000000000000" pitchFamily="2" charset="-52"/>
                <a:ea typeface="+mn-ea"/>
                <a:cs typeface="+mn-cs"/>
              </a:rPr>
              <a:t>О проведении государственной экспертизы условий труда </a:t>
            </a:r>
            <a:br>
              <a:rPr lang="ru-RU" sz="3200" b="1" spc="-1" dirty="0">
                <a:solidFill>
                  <a:srgbClr val="0033A0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spc="-1" dirty="0">
                <a:solidFill>
                  <a:srgbClr val="0033A0"/>
                </a:solidFill>
                <a:latin typeface="Montserrat" panose="00000500000000000000" pitchFamily="2" charset="-52"/>
                <a:ea typeface="+mn-ea"/>
                <a:cs typeface="+mn-cs"/>
              </a:rPr>
              <a:t>в рамках реализации Закона Красноярского края </a:t>
            </a:r>
            <a:br>
              <a:rPr lang="ru-RU" sz="3200" b="1" spc="-1" dirty="0">
                <a:solidFill>
                  <a:srgbClr val="0033A0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b="1" spc="-1" dirty="0">
                <a:solidFill>
                  <a:srgbClr val="0033A0"/>
                </a:solidFill>
                <a:latin typeface="Montserrat" panose="00000500000000000000" pitchFamily="2" charset="-52"/>
                <a:ea typeface="+mn-ea"/>
                <a:cs typeface="+mn-cs"/>
              </a:rPr>
              <a:t>от 22.12.2023 № 6-2397 «О наделении органов местного самоуправления муниципальных районов, муниципальных округов и городских округов края отдельными государственными полномочиями в области охраны труда по государственному управлению охраной труда»</a:t>
            </a:r>
          </a:p>
        </p:txBody>
      </p:sp>
      <p:pic>
        <p:nvPicPr>
          <p:cNvPr id="5" name="Голубой">
            <a:extLst>
              <a:ext uri="{FF2B5EF4-FFF2-40B4-BE49-F238E27FC236}">
                <a16:creationId xmlns:a16="http://schemas.microsoft.com/office/drawing/2014/main" xmlns="" id="{D1BF40BB-C25E-2E3F-8FE8-4E8D140C2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43212" y="451300"/>
            <a:ext cx="1557088" cy="1378680"/>
          </a:xfrm>
          <a:prstGeom prst="rect">
            <a:avLst/>
          </a:prstGeom>
        </p:spPr>
      </p:pic>
      <p:pic>
        <p:nvPicPr>
          <p:cNvPr id="10" name="Голубой">
            <a:extLst>
              <a:ext uri="{FF2B5EF4-FFF2-40B4-BE49-F238E27FC236}">
                <a16:creationId xmlns:a16="http://schemas.microsoft.com/office/drawing/2014/main" xmlns="" id="{B713965D-7761-707D-AD7A-FBF813B59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00562" y="451299"/>
            <a:ext cx="1557088" cy="1378680"/>
          </a:xfrm>
          <a:prstGeom prst="rect">
            <a:avLst/>
          </a:prstGeom>
        </p:spPr>
      </p:pic>
      <p:pic>
        <p:nvPicPr>
          <p:cNvPr id="11" name="Голубой">
            <a:extLst>
              <a:ext uri="{FF2B5EF4-FFF2-40B4-BE49-F238E27FC236}">
                <a16:creationId xmlns:a16="http://schemas.microsoft.com/office/drawing/2014/main" xmlns="" id="{41A83B7B-179D-4D74-75A1-2B6CD7C23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57912" y="381244"/>
            <a:ext cx="1557088" cy="13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6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Голубой">
            <a:extLst>
              <a:ext uri="{FF2B5EF4-FFF2-40B4-BE49-F238E27FC236}">
                <a16:creationId xmlns:a16="http://schemas.microsoft.com/office/drawing/2014/main" xmlns="" id="{F6D883E5-0DE2-EF6E-637E-B206A8325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1064" y="435476"/>
            <a:ext cx="944830" cy="836573"/>
          </a:xfrm>
          <a:prstGeom prst="rect">
            <a:avLst/>
          </a:prstGeom>
        </p:spPr>
      </p:pic>
      <p:pic>
        <p:nvPicPr>
          <p:cNvPr id="39" name="Голубой">
            <a:extLst>
              <a:ext uri="{FF2B5EF4-FFF2-40B4-BE49-F238E27FC236}">
                <a16:creationId xmlns:a16="http://schemas.microsoft.com/office/drawing/2014/main" xmlns="" id="{F3AEB7F8-4E3B-B412-85DF-EC2F83E31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65775" y="385991"/>
            <a:ext cx="944830" cy="836573"/>
          </a:xfrm>
          <a:prstGeom prst="rect">
            <a:avLst/>
          </a:prstGeom>
        </p:spPr>
      </p:pic>
      <p:pic>
        <p:nvPicPr>
          <p:cNvPr id="45" name="Голубой">
            <a:extLst>
              <a:ext uri="{FF2B5EF4-FFF2-40B4-BE49-F238E27FC236}">
                <a16:creationId xmlns:a16="http://schemas.microsoft.com/office/drawing/2014/main" xmlns="" id="{4E356819-E45A-BF30-8704-277CA59B9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00486" y="346250"/>
            <a:ext cx="944830" cy="836573"/>
          </a:xfrm>
          <a:prstGeom prst="rect">
            <a:avLst/>
          </a:prstGeom>
        </p:spPr>
      </p:pic>
      <p:pic>
        <p:nvPicPr>
          <p:cNvPr id="82" name="Рисунок 81" descr="Маркеры-галочки">
            <a:extLst>
              <a:ext uri="{FF2B5EF4-FFF2-40B4-BE49-F238E27FC236}">
                <a16:creationId xmlns:a16="http://schemas.microsoft.com/office/drawing/2014/main" xmlns="" id="{23C89257-6694-1E7E-A332-3B073671F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458" y="2502978"/>
            <a:ext cx="323021" cy="323021"/>
          </a:xfrm>
          <a:prstGeom prst="rect">
            <a:avLst/>
          </a:prstGeom>
        </p:spPr>
      </p:pic>
      <p:pic>
        <p:nvPicPr>
          <p:cNvPr id="83" name="Рисунок 82" descr="Маркеры-галочки">
            <a:extLst>
              <a:ext uri="{FF2B5EF4-FFF2-40B4-BE49-F238E27FC236}">
                <a16:creationId xmlns:a16="http://schemas.microsoft.com/office/drawing/2014/main" xmlns="" id="{6983E6BF-9F63-46A9-D93A-468C14E14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9732" y="6296273"/>
            <a:ext cx="323021" cy="323021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EAE791C8-058E-636E-8B28-A173F7DDB070}"/>
              </a:ext>
            </a:extLst>
          </p:cNvPr>
          <p:cNvSpPr txBox="1"/>
          <p:nvPr/>
        </p:nvSpPr>
        <p:spPr>
          <a:xfrm>
            <a:off x="3396393" y="1182823"/>
            <a:ext cx="11806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1" dirty="0">
                <a:solidFill>
                  <a:srgbClr val="0033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Нормативные правовые акты, регламентирующие проведение государственной экспертизы условий труда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2A32DC58-6816-9C0A-79E9-C6FB728E66CB}"/>
              </a:ext>
            </a:extLst>
          </p:cNvPr>
          <p:cNvSpPr txBox="1"/>
          <p:nvPr/>
        </p:nvSpPr>
        <p:spPr>
          <a:xfrm>
            <a:off x="1499279" y="2425582"/>
            <a:ext cx="1524160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3000" spc="-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Трудовой кодекс Российской Федерации (ст. 213);</a:t>
            </a:r>
          </a:p>
          <a:p>
            <a:pPr indent="450000" algn="just">
              <a:lnSpc>
                <a:spcPct val="100000"/>
              </a:lnSpc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28.12.2013 № 426-ФЗ «О специальной оценке условий труда»;</a:t>
            </a:r>
          </a:p>
          <a:p>
            <a:pPr indent="450000" algn="just">
              <a:lnSpc>
                <a:spcPct val="100000"/>
              </a:lnSpc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Минтруда России от 29.10.2021 № 775н «Об утверждении Порядка проведения государственной экспертизы условий труда»;</a:t>
            </a:r>
          </a:p>
          <a:p>
            <a:pPr indent="450000" algn="just">
              <a:lnSpc>
                <a:spcPct val="100000"/>
              </a:lnSpc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28.10.2021 № 765н «Об утверждении типовых форм документов, необходимых для проведения государственной экспертизы условий труда»;</a:t>
            </a:r>
          </a:p>
          <a:p>
            <a:pPr indent="450000" algn="just">
              <a:lnSpc>
                <a:spcPct val="100000"/>
              </a:lnSpc>
            </a:pPr>
            <a:r>
              <a:rPr lang="ru-RU" sz="3000" i="0" u="none" strike="noStrike" baseline="0" dirty="0">
                <a:latin typeface="Times New Roman" panose="02020603050405020304" pitchFamily="18" charset="0"/>
              </a:rPr>
              <a:t>Закон Красноярского края от 29.06.1999 № 7-419 «Об охране труда в Красноярском крае»;</a:t>
            </a:r>
          </a:p>
          <a:p>
            <a:pPr indent="450000" algn="just">
              <a:lnSpc>
                <a:spcPct val="100000"/>
              </a:lnSpc>
            </a:pP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 Красноярского края от 22.12.2023 № 6-2397 «О наделении органов местного самоуправления муниципальных районов, муниципальных округов и городских округов края отдельными государственными полномочиями в области охраны труда </a:t>
            </a:r>
            <a:b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государственному управлению охраной труда»</a:t>
            </a:r>
            <a:endParaRPr lang="ru-RU" sz="3000" spc="-1" dirty="0">
              <a:ea typeface="+mn-ea"/>
              <a:cs typeface="+mn-cs"/>
            </a:endParaRPr>
          </a:p>
        </p:txBody>
      </p:sp>
      <p:pic>
        <p:nvPicPr>
          <p:cNvPr id="2" name="Рисунок 1" descr="Маркеры-галочки">
            <a:extLst>
              <a:ext uri="{FF2B5EF4-FFF2-40B4-BE49-F238E27FC236}">
                <a16:creationId xmlns:a16="http://schemas.microsoft.com/office/drawing/2014/main" xmlns="" id="{CD6FF677-57D2-A031-EC0D-D6043E359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457" y="3519734"/>
            <a:ext cx="323021" cy="323021"/>
          </a:xfrm>
          <a:prstGeom prst="rect">
            <a:avLst/>
          </a:prstGeom>
        </p:spPr>
      </p:pic>
      <p:pic>
        <p:nvPicPr>
          <p:cNvPr id="3" name="Рисунок 2" descr="Маркеры-галочки">
            <a:extLst>
              <a:ext uri="{FF2B5EF4-FFF2-40B4-BE49-F238E27FC236}">
                <a16:creationId xmlns:a16="http://schemas.microsoft.com/office/drawing/2014/main" xmlns="" id="{EA628364-B2AB-0F6A-4952-8C236C1B7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2510" y="4374979"/>
            <a:ext cx="323021" cy="323021"/>
          </a:xfrm>
          <a:prstGeom prst="rect">
            <a:avLst/>
          </a:prstGeom>
        </p:spPr>
      </p:pic>
      <p:pic>
        <p:nvPicPr>
          <p:cNvPr id="4" name="Рисунок 3" descr="Маркеры-галочки">
            <a:extLst>
              <a:ext uri="{FF2B5EF4-FFF2-40B4-BE49-F238E27FC236}">
                <a16:creationId xmlns:a16="http://schemas.microsoft.com/office/drawing/2014/main" xmlns="" id="{B8F0B028-4F01-B29A-1514-5917AA84C5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0457" y="5288628"/>
            <a:ext cx="323021" cy="323021"/>
          </a:xfrm>
          <a:prstGeom prst="rect">
            <a:avLst/>
          </a:prstGeom>
        </p:spPr>
      </p:pic>
      <p:pic>
        <p:nvPicPr>
          <p:cNvPr id="5" name="Рисунок 4" descr="Маркеры-галочки">
            <a:extLst>
              <a:ext uri="{FF2B5EF4-FFF2-40B4-BE49-F238E27FC236}">
                <a16:creationId xmlns:a16="http://schemas.microsoft.com/office/drawing/2014/main" xmlns="" id="{0DDDDEFA-08DB-2863-AE78-78F33EA2A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4397" y="2981421"/>
            <a:ext cx="323021" cy="3230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8679" y="4569768"/>
            <a:ext cx="3391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от 06.10.2003 № 131–ФЗ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80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CB9AF1-491F-8963-F206-BA65B1873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E0954F9-D67F-DD5C-A6F4-96F4C583E587}"/>
              </a:ext>
            </a:extLst>
          </p:cNvPr>
          <p:cNvSpPr txBox="1"/>
          <p:nvPr/>
        </p:nvSpPr>
        <p:spPr>
          <a:xfrm>
            <a:off x="3232790" y="678554"/>
            <a:ext cx="12843785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800" b="1" spc="-1" dirty="0">
                <a:solidFill>
                  <a:srgbClr val="0033A0"/>
                </a:solidFill>
                <a:latin typeface="Montserrat" panose="00000500000000000000" pitchFamily="2" charset="-52"/>
              </a:rPr>
              <a:t>Основные понятия, которые используются при проведении государственной экспертизы условий труда</a:t>
            </a:r>
            <a:endParaRPr lang="ru-RU" sz="2800" dirty="0">
              <a:solidFill>
                <a:srgbClr val="002068"/>
              </a:solidFill>
            </a:endParaRPr>
          </a:p>
        </p:txBody>
      </p:sp>
      <p:pic>
        <p:nvPicPr>
          <p:cNvPr id="11" name="Голубой">
            <a:extLst>
              <a:ext uri="{FF2B5EF4-FFF2-40B4-BE49-F238E27FC236}">
                <a16:creationId xmlns:a16="http://schemas.microsoft.com/office/drawing/2014/main" xmlns="" id="{CD0EE873-EF76-6820-AC5D-3E41FF65A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1045" y="240135"/>
            <a:ext cx="944830" cy="836573"/>
          </a:xfrm>
          <a:prstGeom prst="rect">
            <a:avLst/>
          </a:prstGeom>
        </p:spPr>
      </p:pic>
      <p:pic>
        <p:nvPicPr>
          <p:cNvPr id="39" name="Голубой">
            <a:extLst>
              <a:ext uri="{FF2B5EF4-FFF2-40B4-BE49-F238E27FC236}">
                <a16:creationId xmlns:a16="http://schemas.microsoft.com/office/drawing/2014/main" xmlns="" id="{0C334385-636C-3D8C-1FA7-4D1ADC44B3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96639" y="242671"/>
            <a:ext cx="944830" cy="836573"/>
          </a:xfrm>
          <a:prstGeom prst="rect">
            <a:avLst/>
          </a:prstGeom>
        </p:spPr>
      </p:pic>
      <p:pic>
        <p:nvPicPr>
          <p:cNvPr id="45" name="Голубой">
            <a:extLst>
              <a:ext uri="{FF2B5EF4-FFF2-40B4-BE49-F238E27FC236}">
                <a16:creationId xmlns:a16="http://schemas.microsoft.com/office/drawing/2014/main" xmlns="" id="{5869B960-3362-5152-749D-812E980EB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54867" y="195779"/>
            <a:ext cx="944830" cy="836573"/>
          </a:xfrm>
          <a:prstGeom prst="rect">
            <a:avLst/>
          </a:prstGeom>
        </p:spPr>
      </p:pic>
      <p:pic>
        <p:nvPicPr>
          <p:cNvPr id="82" name="Рисунок 81" descr="Маркеры-галочки">
            <a:extLst>
              <a:ext uri="{FF2B5EF4-FFF2-40B4-BE49-F238E27FC236}">
                <a16:creationId xmlns:a16="http://schemas.microsoft.com/office/drawing/2014/main" xmlns="" id="{69A5C595-C108-9C78-D235-B540D76B3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8210" y="3199695"/>
            <a:ext cx="323021" cy="323021"/>
          </a:xfrm>
          <a:prstGeom prst="rect">
            <a:avLst/>
          </a:prstGeom>
        </p:spPr>
      </p:pic>
      <p:pic>
        <p:nvPicPr>
          <p:cNvPr id="83" name="Рисунок 82" descr="Маркеры-галочки">
            <a:extLst>
              <a:ext uri="{FF2B5EF4-FFF2-40B4-BE49-F238E27FC236}">
                <a16:creationId xmlns:a16="http://schemas.microsoft.com/office/drawing/2014/main" xmlns="" id="{1D12D453-2E97-EC38-A579-DE8729370B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8211" y="2286672"/>
            <a:ext cx="323021" cy="323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6B8DEC-49D1-69E7-7E2D-F38ADC550DB8}"/>
              </a:ext>
            </a:extLst>
          </p:cNvPr>
          <p:cNvSpPr txBox="1"/>
          <p:nvPr/>
        </p:nvSpPr>
        <p:spPr>
          <a:xfrm>
            <a:off x="1031402" y="2173568"/>
            <a:ext cx="154291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0" i="0" u="sng" strike="noStrike" baseline="0" dirty="0">
                <a:latin typeface="Times New Roman" panose="02020603050405020304" pitchFamily="18" charset="0"/>
              </a:rPr>
              <a:t>Государственная экспертиза условий труда 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- оценка соответствия объекта экспертизы государственным нормативным требованиям охраны труда;</a:t>
            </a:r>
          </a:p>
          <a:p>
            <a:pPr algn="just"/>
            <a:r>
              <a:rPr lang="ru-RU" sz="2800" b="0" i="0" u="sng" strike="noStrike" baseline="0" dirty="0">
                <a:latin typeface="Times New Roman" panose="02020603050405020304" pitchFamily="18" charset="0"/>
              </a:rPr>
              <a:t>Объект государственной экспертизы условий труда 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– рабочее место;</a:t>
            </a:r>
          </a:p>
          <a:p>
            <a:pPr algn="just"/>
            <a:r>
              <a:rPr lang="ru-RU" sz="2800" b="0" i="0" u="sng" strike="noStrike" baseline="0" dirty="0">
                <a:latin typeface="Times New Roman" panose="02020603050405020304" pitchFamily="18" charset="0"/>
              </a:rPr>
              <a:t>Рабочее место 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- место, где работник должен находиться или куда ему необходимо прибыть в связи с его работой и которое прямо или косвенно находится под контролем работодателя;</a:t>
            </a:r>
            <a:endParaRPr lang="ru-RU" sz="2800" b="0" i="0" u="none" strike="noStrike" baseline="0" dirty="0">
              <a:solidFill>
                <a:srgbClr val="0000FF"/>
              </a:solidFill>
              <a:latin typeface="Times New Roman" panose="02020603050405020304" pitchFamily="18" charset="0"/>
              <a:hlinkClick r:id="rId6"/>
            </a:endParaRPr>
          </a:p>
          <a:p>
            <a:pPr algn="just"/>
            <a:r>
              <a:rPr lang="ru-RU" sz="2800" b="0" i="0" u="sng" strike="noStrike" baseline="0" dirty="0">
                <a:latin typeface="Times New Roman" panose="02020603050405020304" pitchFamily="18" charset="0"/>
              </a:rPr>
              <a:t>Условия труда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 - совокупность факторов производственной среды и трудового процесса, оказывающих влияние на работоспособность и здоровье работника;</a:t>
            </a:r>
          </a:p>
          <a:p>
            <a:pPr algn="just"/>
            <a:r>
              <a:rPr lang="ru-RU" sz="2800" b="0" i="0" u="sng" strike="noStrike" baseline="0" dirty="0">
                <a:latin typeface="Times New Roman" panose="02020603050405020304" pitchFamily="18" charset="0"/>
              </a:rPr>
              <a:t>Орган государственной экспертизы условий труда 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– орган местного самоуправления, уполномоченный на проведение государственной экспертизы условий труда;</a:t>
            </a:r>
          </a:p>
          <a:p>
            <a:pPr algn="just"/>
            <a:r>
              <a:rPr lang="ru-RU" sz="2800" u="sng" dirty="0">
                <a:latin typeface="Times New Roman" panose="02020603050405020304" pitchFamily="18" charset="0"/>
              </a:rPr>
              <a:t>Руководитель органа государственной экспертизы условий труда </a:t>
            </a:r>
            <a:r>
              <a:rPr lang="ru-RU" sz="2800" dirty="0">
                <a:latin typeface="Times New Roman" panose="02020603050405020304" pitchFamily="18" charset="0"/>
              </a:rPr>
              <a:t>– руководитель органа местного самоуправления;</a:t>
            </a:r>
            <a:endParaRPr lang="ru-RU" sz="28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ru-RU" sz="2800" u="sng" dirty="0">
                <a:latin typeface="Times New Roman" panose="02020603050405020304" pitchFamily="18" charset="0"/>
              </a:rPr>
              <a:t>Руководитель государственной экспертизы условий труда </a:t>
            </a:r>
            <a:r>
              <a:rPr lang="ru-RU" sz="2800" dirty="0">
                <a:latin typeface="Times New Roman" panose="02020603050405020304" pitchFamily="18" charset="0"/>
              </a:rPr>
              <a:t>– р</a:t>
            </a:r>
            <a:r>
              <a:rPr lang="ru-RU" sz="2800" b="0" i="0" u="none" strike="noStrike" baseline="0" dirty="0">
                <a:latin typeface="Times New Roman" panose="02020603050405020304" pitchFamily="18" charset="0"/>
              </a:rPr>
              <a:t>уководитель уполномоченного структурного подразделения органа государственной экспертизы условий труда (далее - руководитель государственной экспертизы);</a:t>
            </a:r>
          </a:p>
          <a:p>
            <a:pPr algn="just"/>
            <a:r>
              <a:rPr lang="ru-RU" sz="2800" u="sng" dirty="0">
                <a:latin typeface="Times New Roman" panose="02020603050405020304" pitchFamily="18" charset="0"/>
              </a:rPr>
              <a:t>Государственный эксперт </a:t>
            </a:r>
            <a:r>
              <a:rPr lang="ru-RU" sz="2800" dirty="0">
                <a:latin typeface="Times New Roman" panose="02020603050405020304" pitchFamily="18" charset="0"/>
              </a:rPr>
              <a:t>– лицо, осуществляющее государственную экспертизу условий труда</a:t>
            </a:r>
            <a:endParaRPr lang="ru-RU" sz="280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 descr="Маркеры-галочки">
            <a:extLst>
              <a:ext uri="{FF2B5EF4-FFF2-40B4-BE49-F238E27FC236}">
                <a16:creationId xmlns:a16="http://schemas.microsoft.com/office/drawing/2014/main" xmlns="" id="{26AD3F15-D85D-C9F8-3C86-16D5E7306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8210" y="3605109"/>
            <a:ext cx="323021" cy="323021"/>
          </a:xfrm>
          <a:prstGeom prst="rect">
            <a:avLst/>
          </a:prstGeom>
        </p:spPr>
      </p:pic>
      <p:pic>
        <p:nvPicPr>
          <p:cNvPr id="4" name="Рисунок 3" descr="Маркеры-галочки">
            <a:extLst>
              <a:ext uri="{FF2B5EF4-FFF2-40B4-BE49-F238E27FC236}">
                <a16:creationId xmlns:a16="http://schemas.microsoft.com/office/drawing/2014/main" xmlns="" id="{05F0046A-4CFF-FC28-BBFB-CB3F3D4A7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8209" y="4477579"/>
            <a:ext cx="323021" cy="323021"/>
          </a:xfrm>
          <a:prstGeom prst="rect">
            <a:avLst/>
          </a:prstGeom>
        </p:spPr>
      </p:pic>
      <p:pic>
        <p:nvPicPr>
          <p:cNvPr id="5" name="Рисунок 4" descr="Маркеры-галочки">
            <a:extLst>
              <a:ext uri="{FF2B5EF4-FFF2-40B4-BE49-F238E27FC236}">
                <a16:creationId xmlns:a16="http://schemas.microsoft.com/office/drawing/2014/main" xmlns="" id="{DDB2CDFD-ABDF-58D0-515F-092B895AF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5039" y="5346674"/>
            <a:ext cx="323021" cy="323021"/>
          </a:xfrm>
          <a:prstGeom prst="rect">
            <a:avLst/>
          </a:prstGeom>
        </p:spPr>
      </p:pic>
      <p:pic>
        <p:nvPicPr>
          <p:cNvPr id="6" name="Рисунок 5" descr="Маркеры-галочки">
            <a:extLst>
              <a:ext uri="{FF2B5EF4-FFF2-40B4-BE49-F238E27FC236}">
                <a16:creationId xmlns:a16="http://schemas.microsoft.com/office/drawing/2014/main" xmlns="" id="{F52EDFE5-818B-D212-00DE-53A2D015A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0439" y="6098186"/>
            <a:ext cx="323021" cy="323021"/>
          </a:xfrm>
          <a:prstGeom prst="rect">
            <a:avLst/>
          </a:prstGeom>
        </p:spPr>
      </p:pic>
      <p:pic>
        <p:nvPicPr>
          <p:cNvPr id="7" name="Рисунок 6" descr="Маркеры-галочки">
            <a:extLst>
              <a:ext uri="{FF2B5EF4-FFF2-40B4-BE49-F238E27FC236}">
                <a16:creationId xmlns:a16="http://schemas.microsoft.com/office/drawing/2014/main" xmlns="" id="{BFB054F4-49CE-7BEB-6786-F45201AD1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8208" y="6994320"/>
            <a:ext cx="323021" cy="3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4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892AAE-CF59-D1A7-E942-344D71EF5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ABCFC0-C29E-FAFD-8786-276E701589F1}"/>
              </a:ext>
            </a:extLst>
          </p:cNvPr>
          <p:cNvSpPr txBox="1"/>
          <p:nvPr/>
        </p:nvSpPr>
        <p:spPr>
          <a:xfrm>
            <a:off x="1108779" y="1385146"/>
            <a:ext cx="5534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" dirty="0">
                <a:solidFill>
                  <a:srgbClr val="C00000"/>
                </a:solidFill>
                <a:latin typeface="Montserrat Medium" panose="00000600000000000000" pitchFamily="2" charset="-52"/>
              </a:rPr>
              <a:t>Цели государственной экспертизы условий труда</a:t>
            </a:r>
            <a:endParaRPr lang="ru-RU" sz="2000" b="1" spc="-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Голубой">
            <a:extLst>
              <a:ext uri="{FF2B5EF4-FFF2-40B4-BE49-F238E27FC236}">
                <a16:creationId xmlns:a16="http://schemas.microsoft.com/office/drawing/2014/main" xmlns="" id="{04FD9790-B988-2D3A-07C6-35AC1527F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1064" y="435476"/>
            <a:ext cx="944830" cy="836573"/>
          </a:xfrm>
          <a:prstGeom prst="rect">
            <a:avLst/>
          </a:prstGeom>
        </p:spPr>
      </p:pic>
      <p:pic>
        <p:nvPicPr>
          <p:cNvPr id="39" name="Голубой">
            <a:extLst>
              <a:ext uri="{FF2B5EF4-FFF2-40B4-BE49-F238E27FC236}">
                <a16:creationId xmlns:a16="http://schemas.microsoft.com/office/drawing/2014/main" xmlns="" id="{BC7C505B-0B46-89E4-48E7-6AF1C34D9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65775" y="385991"/>
            <a:ext cx="944830" cy="836573"/>
          </a:xfrm>
          <a:prstGeom prst="rect">
            <a:avLst/>
          </a:prstGeom>
        </p:spPr>
      </p:pic>
      <p:pic>
        <p:nvPicPr>
          <p:cNvPr id="45" name="Голубой">
            <a:extLst>
              <a:ext uri="{FF2B5EF4-FFF2-40B4-BE49-F238E27FC236}">
                <a16:creationId xmlns:a16="http://schemas.microsoft.com/office/drawing/2014/main" xmlns="" id="{3DDC9503-FEE1-4D1C-5A9D-E331384A2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31328" y="385991"/>
            <a:ext cx="944829" cy="83657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B6363F7-26C8-B2EB-DC8F-207C4E78A0CB}"/>
              </a:ext>
            </a:extLst>
          </p:cNvPr>
          <p:cNvSpPr txBox="1"/>
          <p:nvPr/>
        </p:nvSpPr>
        <p:spPr>
          <a:xfrm>
            <a:off x="797530" y="2093032"/>
            <a:ext cx="9336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оценка качества проведения специальной оценки </a:t>
            </a:r>
            <a:br>
              <a:rPr lang="ru-RU" sz="2400" b="0" i="0" u="none" strike="noStrike" baseline="0" dirty="0">
                <a:latin typeface="Times New Roman" panose="02020603050405020304" pitchFamily="18" charset="0"/>
              </a:rPr>
            </a:b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условий труда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E4E9FA1-8DE0-C2E2-AE9F-D4E6180997B5}"/>
              </a:ext>
            </a:extLst>
          </p:cNvPr>
          <p:cNvSpPr txBox="1"/>
          <p:nvPr/>
        </p:nvSpPr>
        <p:spPr>
          <a:xfrm>
            <a:off x="821025" y="2842404"/>
            <a:ext cx="6752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о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ценка правильности предоставления работникам гарантий и компенсаций за работу с вредными и (или) опасными условиями труда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4FBEE55-3CE3-6EF3-C9C6-C5B1196F7220}"/>
              </a:ext>
            </a:extLst>
          </p:cNvPr>
          <p:cNvSpPr txBox="1"/>
          <p:nvPr/>
        </p:nvSpPr>
        <p:spPr>
          <a:xfrm>
            <a:off x="776337" y="3979436"/>
            <a:ext cx="691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оценка фактических условий труда работников</a:t>
            </a:r>
          </a:p>
        </p:txBody>
      </p:sp>
      <p:pic>
        <p:nvPicPr>
          <p:cNvPr id="82" name="Рисунок 81" descr="Маркеры-галочки">
            <a:extLst>
              <a:ext uri="{FF2B5EF4-FFF2-40B4-BE49-F238E27FC236}">
                <a16:creationId xmlns:a16="http://schemas.microsoft.com/office/drawing/2014/main" xmlns="" id="{F7119A62-DE15-EECD-603A-E07C89040A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9681" y="2187381"/>
            <a:ext cx="323021" cy="323021"/>
          </a:xfrm>
          <a:prstGeom prst="rect">
            <a:avLst/>
          </a:prstGeom>
        </p:spPr>
      </p:pic>
      <p:pic>
        <p:nvPicPr>
          <p:cNvPr id="83" name="Рисунок 82" descr="Маркеры-галочки">
            <a:extLst>
              <a:ext uri="{FF2B5EF4-FFF2-40B4-BE49-F238E27FC236}">
                <a16:creationId xmlns:a16="http://schemas.microsoft.com/office/drawing/2014/main" xmlns="" id="{D84879D6-E701-4BAD-3995-F384EFB8C2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8484" y="2982655"/>
            <a:ext cx="323021" cy="323021"/>
          </a:xfrm>
          <a:prstGeom prst="rect">
            <a:avLst/>
          </a:prstGeom>
        </p:spPr>
      </p:pic>
      <p:pic>
        <p:nvPicPr>
          <p:cNvPr id="84" name="Рисунок 83" descr="Маркеры-галочки">
            <a:extLst>
              <a:ext uri="{FF2B5EF4-FFF2-40B4-BE49-F238E27FC236}">
                <a16:creationId xmlns:a16="http://schemas.microsoft.com/office/drawing/2014/main" xmlns="" id="{69869BE1-0628-1DFD-65CC-5F1B006F0A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7149" y="4062640"/>
            <a:ext cx="323021" cy="323021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68CA715-8AB5-A2C0-5799-A9813581492E}"/>
              </a:ext>
            </a:extLst>
          </p:cNvPr>
          <p:cNvSpPr txBox="1"/>
          <p:nvPr/>
        </p:nvSpPr>
        <p:spPr>
          <a:xfrm>
            <a:off x="11527234" y="2693454"/>
            <a:ext cx="5511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</a:rPr>
              <a:t>о</a:t>
            </a:r>
            <a:r>
              <a:rPr lang="ru-RU" sz="2400" b="0" i="0" u="none" strike="noStrike" baseline="0" dirty="0">
                <a:latin typeface="Times New Roman" panose="02020603050405020304" pitchFamily="18" charset="0"/>
              </a:rPr>
              <a:t>ценка фактических условий труда работников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9A92311-55B3-EEB3-89CF-0F9AA2F67A6B}"/>
              </a:ext>
            </a:extLst>
          </p:cNvPr>
          <p:cNvSpPr txBox="1"/>
          <p:nvPr/>
        </p:nvSpPr>
        <p:spPr>
          <a:xfrm>
            <a:off x="11368805" y="1420388"/>
            <a:ext cx="5534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" dirty="0">
                <a:solidFill>
                  <a:srgbClr val="C00000"/>
                </a:solidFill>
                <a:latin typeface="Montserrat Medium" panose="00000600000000000000" pitchFamily="2" charset="-52"/>
              </a:rPr>
              <a:t>Для органов местного самоуправления муниципальных образований</a:t>
            </a:r>
            <a:endParaRPr lang="ru-RU" sz="2000" b="1" spc="-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90EF959-60C2-9CF0-51CF-6C44488B22C5}"/>
              </a:ext>
            </a:extLst>
          </p:cNvPr>
          <p:cNvSpPr txBox="1"/>
          <p:nvPr/>
        </p:nvSpPr>
        <p:spPr>
          <a:xfrm>
            <a:off x="8654009" y="2813653"/>
            <a:ext cx="220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 Красноярского края от 22.12.2023 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6-2397</a:t>
            </a:r>
            <a:endParaRPr lang="ru-RU" sz="2000" b="0" i="0" u="none" strike="noStrike" baseline="0" dirty="0">
              <a:latin typeface="Times New Roman" panose="02020603050405020304" pitchFamily="18" charset="0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xmlns="" id="{74526431-41ED-48B1-D0FE-DC7A6DD7AFA7}"/>
              </a:ext>
            </a:extLst>
          </p:cNvPr>
          <p:cNvCxnSpPr>
            <a:cxnSpLocks/>
          </p:cNvCxnSpPr>
          <p:nvPr/>
        </p:nvCxnSpPr>
        <p:spPr>
          <a:xfrm flipH="1">
            <a:off x="875643" y="4649863"/>
            <a:ext cx="14544269" cy="43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9A4924D-178F-B1F0-06F2-3F393C78C946}"/>
              </a:ext>
            </a:extLst>
          </p:cNvPr>
          <p:cNvSpPr txBox="1"/>
          <p:nvPr/>
        </p:nvSpPr>
        <p:spPr>
          <a:xfrm>
            <a:off x="3876157" y="4928418"/>
            <a:ext cx="120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1" dirty="0">
                <a:solidFill>
                  <a:srgbClr val="0033A0"/>
                </a:solidFill>
                <a:latin typeface="Montserrat" panose="00000500000000000000" pitchFamily="2" charset="-52"/>
              </a:rPr>
              <a:t>Основания проведения государственной экспертизы условий труда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8689D7A0-D4FD-BA1B-EE26-C92F7993D3CC}"/>
              </a:ext>
            </a:extLst>
          </p:cNvPr>
          <p:cNvSpPr txBox="1"/>
          <p:nvPr/>
        </p:nvSpPr>
        <p:spPr>
          <a:xfrm>
            <a:off x="1211524" y="6163483"/>
            <a:ext cx="8108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Обращения заявителей: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комиссии по расследованию несчастных случаев;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работодатели, их объединения;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работники, профессиональные союзы, их объединения, иные уполномоченные работниками представительные органы (при их наличии);</a:t>
            </a:r>
            <a:endParaRPr lang="ru-RU" sz="20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органы исполнительной власти;</a:t>
            </a:r>
          </a:p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государственные внебюджетные фонды Российской Федерации;</a:t>
            </a:r>
          </a:p>
        </p:txBody>
      </p:sp>
      <p:pic>
        <p:nvPicPr>
          <p:cNvPr id="100" name="Рисунок 99" descr="Маркеры-галочки">
            <a:extLst>
              <a:ext uri="{FF2B5EF4-FFF2-40B4-BE49-F238E27FC236}">
                <a16:creationId xmlns:a16="http://schemas.microsoft.com/office/drawing/2014/main" xmlns="" id="{CF52DE51-F16F-84FE-373B-3F0FC8D9CF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2622" y="6199263"/>
            <a:ext cx="323021" cy="323021"/>
          </a:xfrm>
          <a:prstGeom prst="rect">
            <a:avLst/>
          </a:prstGeom>
        </p:spPr>
      </p:pic>
      <p:pic>
        <p:nvPicPr>
          <p:cNvPr id="101" name="Рисунок 100" descr="Маркеры-галочки">
            <a:extLst>
              <a:ext uri="{FF2B5EF4-FFF2-40B4-BE49-F238E27FC236}">
                <a16:creationId xmlns:a16="http://schemas.microsoft.com/office/drawing/2014/main" xmlns="" id="{88A7C39F-341F-5DC8-48D9-B24C308E3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50773" y="6050165"/>
            <a:ext cx="323021" cy="323021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0667A25E-0A4F-C890-D612-0EF32FF59A44}"/>
              </a:ext>
            </a:extLst>
          </p:cNvPr>
          <p:cNvSpPr txBox="1"/>
          <p:nvPr/>
        </p:nvSpPr>
        <p:spPr>
          <a:xfrm>
            <a:off x="10743271" y="5960663"/>
            <a:ext cx="5511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определения судебных органов;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9827700-D629-B2E3-C190-23FB7F11E38F}"/>
              </a:ext>
            </a:extLst>
          </p:cNvPr>
          <p:cNvSpPr txBox="1"/>
          <p:nvPr/>
        </p:nvSpPr>
        <p:spPr>
          <a:xfrm>
            <a:off x="10759204" y="6350906"/>
            <a:ext cx="5511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представления государственных инспекций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</a:t>
            </a:r>
            <a:endParaRPr lang="ru-RU" sz="2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0713682-6495-77D1-12E9-5DB2283BA95F}"/>
              </a:ext>
            </a:extLst>
          </p:cNvPr>
          <p:cNvSpPr txBox="1"/>
          <p:nvPr/>
        </p:nvSpPr>
        <p:spPr>
          <a:xfrm>
            <a:off x="10720930" y="6752644"/>
            <a:ext cx="61826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представления федерального органа исполнительной власти, осуществляющего функции по организации и осуществлению федерального государственного санитарно-эпидемиологического надзора, в связи с осуществлением мероприятий по государственному контролю (надзору) за соблюдением требований законодательства в области обеспечения санитарно-эпидемиологического благополучия населения</a:t>
            </a:r>
          </a:p>
        </p:txBody>
      </p:sp>
      <p:pic>
        <p:nvPicPr>
          <p:cNvPr id="107" name="Рисунок 106" descr="Маркеры-галочки">
            <a:extLst>
              <a:ext uri="{FF2B5EF4-FFF2-40B4-BE49-F238E27FC236}">
                <a16:creationId xmlns:a16="http://schemas.microsoft.com/office/drawing/2014/main" xmlns="" id="{8FA23681-654E-D851-5B87-2B336CDF9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66706" y="6464093"/>
            <a:ext cx="323021" cy="323021"/>
          </a:xfrm>
          <a:prstGeom prst="rect">
            <a:avLst/>
          </a:prstGeom>
        </p:spPr>
      </p:pic>
      <p:pic>
        <p:nvPicPr>
          <p:cNvPr id="108" name="Рисунок 107" descr="Маркеры-галочки">
            <a:extLst>
              <a:ext uri="{FF2B5EF4-FFF2-40B4-BE49-F238E27FC236}">
                <a16:creationId xmlns:a16="http://schemas.microsoft.com/office/drawing/2014/main" xmlns="" id="{2E3C1BE5-7FA3-EE53-766A-3FE3B6207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88540" y="6878021"/>
            <a:ext cx="323021" cy="323021"/>
          </a:xfrm>
          <a:prstGeom prst="rect">
            <a:avLst/>
          </a:prstGeom>
        </p:spPr>
      </p:pic>
      <p:pic>
        <p:nvPicPr>
          <p:cNvPr id="111" name="Рисунок 110" descr="Справа налево (обратно)">
            <a:extLst>
              <a:ext uri="{FF2B5EF4-FFF2-40B4-BE49-F238E27FC236}">
                <a16:creationId xmlns:a16="http://schemas.microsoft.com/office/drawing/2014/main" xmlns="" id="{CFDA66CB-7C8F-16D6-89FE-A2644BC8FE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63948" y="2070698"/>
            <a:ext cx="1373650" cy="107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5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4ACA57-31C4-4F0C-78C7-3BF299017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7ED4206E-D18D-AC48-25DB-AA487FBC50E2}"/>
              </a:ext>
            </a:extLst>
          </p:cNvPr>
          <p:cNvCxnSpPr>
            <a:cxnSpLocks/>
          </p:cNvCxnSpPr>
          <p:nvPr/>
        </p:nvCxnSpPr>
        <p:spPr>
          <a:xfrm flipH="1">
            <a:off x="1792873" y="8337236"/>
            <a:ext cx="14544269" cy="43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E5BE47F-FD13-0AA0-B1FC-68DCD28B74E9}"/>
              </a:ext>
            </a:extLst>
          </p:cNvPr>
          <p:cNvSpPr txBox="1"/>
          <p:nvPr/>
        </p:nvSpPr>
        <p:spPr>
          <a:xfrm>
            <a:off x="3470032" y="272970"/>
            <a:ext cx="11323218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800" b="1" spc="-1" dirty="0">
                <a:solidFill>
                  <a:srgbClr val="0033A0"/>
                </a:solidFill>
                <a:latin typeface="Montserrat" panose="00000500000000000000" pitchFamily="2" charset="-52"/>
              </a:rPr>
              <a:t>Сроки проведения государственной экспертизы условий труда</a:t>
            </a:r>
            <a:endParaRPr lang="ru-RU" sz="2800" dirty="0">
              <a:solidFill>
                <a:srgbClr val="002068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CF2D114-CF64-1737-01A3-C16BA54117C7}"/>
              </a:ext>
            </a:extLst>
          </p:cNvPr>
          <p:cNvSpPr txBox="1"/>
          <p:nvPr/>
        </p:nvSpPr>
        <p:spPr>
          <a:xfrm>
            <a:off x="5824675" y="1722507"/>
            <a:ext cx="102758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2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дня регистрации в органе государственной экспертизы условий труда оснований для государственной экспертизы условий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определяется руководителем государственной экспертизы </a:t>
            </a:r>
            <a:endParaRPr lang="ru-RU" sz="2000" b="1" i="0" u="none" strike="noStrike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099A6A4-6418-F945-3C66-555512938EC2}"/>
              </a:ext>
            </a:extLst>
          </p:cNvPr>
          <p:cNvSpPr txBox="1"/>
          <p:nvPr/>
        </p:nvSpPr>
        <p:spPr>
          <a:xfrm>
            <a:off x="7763713" y="3258109"/>
            <a:ext cx="39758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>
              <a:spcBef>
                <a:spcPts val="600"/>
              </a:spcBef>
            </a:pPr>
            <a:r>
              <a:rPr lang="ru-RU" sz="2000" b="1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ПРИОСТАНОВЛИВАЕТСЯ:</a:t>
            </a:r>
          </a:p>
          <a:p>
            <a:pPr marL="72000">
              <a:spcBef>
                <a:spcPts val="600"/>
              </a:spcBef>
            </a:pPr>
            <a:endParaRPr lang="ru-RU" sz="1200" dirty="0">
              <a:latin typeface="Montserrat Medium" panose="00000600000000000000" pitchFamily="2" charset="-52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DFE9F370-AB30-6DCF-8BE3-6664702080D9}"/>
              </a:ext>
            </a:extLst>
          </p:cNvPr>
          <p:cNvCxnSpPr>
            <a:cxnSpLocks/>
          </p:cNvCxnSpPr>
          <p:nvPr/>
        </p:nvCxnSpPr>
        <p:spPr>
          <a:xfrm>
            <a:off x="5327003" y="1876771"/>
            <a:ext cx="0" cy="1326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63A4CD6-27DE-3919-35B7-0F60FE48658A}"/>
              </a:ext>
            </a:extLst>
          </p:cNvPr>
          <p:cNvSpPr txBox="1"/>
          <p:nvPr/>
        </p:nvSpPr>
        <p:spPr>
          <a:xfrm>
            <a:off x="6960632" y="3753075"/>
            <a:ext cx="5581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не направил запрашиваемые документы в течение 10 рабочих дней с даты получения запроса от органа государственной экспертизы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17B690C-98BD-56E7-D97A-32881BF74488}"/>
              </a:ext>
            </a:extLst>
          </p:cNvPr>
          <p:cNvSpPr txBox="1"/>
          <p:nvPr/>
        </p:nvSpPr>
        <p:spPr>
          <a:xfrm>
            <a:off x="4679916" y="5703892"/>
            <a:ext cx="2946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продление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2F7BC826-09C1-1E42-A74F-4D0363087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936595"/>
              </p:ext>
            </p:extLst>
          </p:nvPr>
        </p:nvGraphicFramePr>
        <p:xfrm>
          <a:off x="461953" y="1368411"/>
          <a:ext cx="5170458" cy="63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AF62DC8-7E09-7B83-4974-CB62F636D336}"/>
              </a:ext>
            </a:extLst>
          </p:cNvPr>
          <p:cNvSpPr txBox="1"/>
          <p:nvPr/>
        </p:nvSpPr>
        <p:spPr>
          <a:xfrm>
            <a:off x="3785972" y="3753075"/>
            <a:ext cx="2946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приостановление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ED103921-CB93-A252-5F62-852E524112AC}"/>
              </a:ext>
            </a:extLst>
          </p:cNvPr>
          <p:cNvCxnSpPr>
            <a:cxnSpLocks/>
          </p:cNvCxnSpPr>
          <p:nvPr/>
        </p:nvCxnSpPr>
        <p:spPr>
          <a:xfrm>
            <a:off x="6840257" y="3377831"/>
            <a:ext cx="0" cy="210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2FFD302-64C1-E7BF-5F0A-F0456717C4A5}"/>
              </a:ext>
            </a:extLst>
          </p:cNvPr>
          <p:cNvCxnSpPr>
            <a:cxnSpLocks/>
          </p:cNvCxnSpPr>
          <p:nvPr/>
        </p:nvCxnSpPr>
        <p:spPr>
          <a:xfrm>
            <a:off x="8029857" y="6104002"/>
            <a:ext cx="0" cy="1326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6D95FBA-790D-78A8-E76F-E1DC1B5C24E0}"/>
              </a:ext>
            </a:extLst>
          </p:cNvPr>
          <p:cNvSpPr txBox="1"/>
          <p:nvPr/>
        </p:nvSpPr>
        <p:spPr>
          <a:xfrm>
            <a:off x="13061556" y="3689320"/>
            <a:ext cx="3920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уведомил орган государственной экспертизы о невозможности предоставления запрашиваемой информации</a:t>
            </a:r>
            <a:endParaRPr lang="ru-RU" sz="2000" b="1" i="0" u="none" strike="noStrike" baseline="0" dirty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AAD62EF-4E2C-98F2-8D85-8E97BA379A2D}"/>
              </a:ext>
            </a:extLst>
          </p:cNvPr>
          <p:cNvSpPr txBox="1"/>
          <p:nvPr/>
        </p:nvSpPr>
        <p:spPr>
          <a:xfrm>
            <a:off x="7051095" y="4934734"/>
            <a:ext cx="53713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33A0"/>
                </a:solidFill>
                <a:latin typeface="Montserrat" panose="00000500000000000000" pitchFamily="2" charset="-52"/>
              </a:rPr>
              <a:t>-</a:t>
            </a:r>
            <a:r>
              <a:rPr lang="ru-RU" sz="1800" b="1" dirty="0">
                <a:solidFill>
                  <a:srgbClr val="C00000"/>
                </a:solidFill>
                <a:latin typeface="Montserrat" panose="00000500000000000000" pitchFamily="2" charset="-52"/>
              </a:rPr>
              <a:t>  </a:t>
            </a:r>
            <a:r>
              <a:rPr lang="ru-RU" sz="2000" b="0" i="0" u="none" strike="noStrike" baseline="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уведомляется заявитель</a:t>
            </a:r>
            <a:endParaRPr lang="ru-RU" sz="2000" dirty="0">
              <a:solidFill>
                <a:srgbClr val="003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DDEF105-D3A8-12AB-995F-114A9DC6D0B0}"/>
              </a:ext>
            </a:extLst>
          </p:cNvPr>
          <p:cNvSpPr txBox="1"/>
          <p:nvPr/>
        </p:nvSpPr>
        <p:spPr>
          <a:xfrm>
            <a:off x="13061556" y="2990739"/>
            <a:ext cx="36792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ctr">
              <a:spcBef>
                <a:spcPts val="600"/>
              </a:spcBef>
            </a:pPr>
            <a:r>
              <a:rPr lang="ru-RU" sz="2000" b="1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ПРИОСТАНОВЛИВАЕТСЯ:</a:t>
            </a:r>
          </a:p>
          <a:p>
            <a:pPr marL="72000">
              <a:spcBef>
                <a:spcPts val="600"/>
              </a:spcBef>
            </a:pPr>
            <a:endParaRPr lang="ru-RU" sz="1200" dirty="0">
              <a:latin typeface="Montserrat Medium" panose="00000600000000000000" pitchFamily="2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D0F178D-61BC-BBFB-5FDE-63F24596891E}"/>
              </a:ext>
            </a:extLst>
          </p:cNvPr>
          <p:cNvSpPr txBox="1"/>
          <p:nvPr/>
        </p:nvSpPr>
        <p:spPr>
          <a:xfrm>
            <a:off x="8351869" y="6160251"/>
            <a:ext cx="83062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необходимость получения документации и материалов; </a:t>
            </a:r>
          </a:p>
          <a:p>
            <a:pPr algn="just"/>
            <a:r>
              <a:rPr lang="ru-RU" sz="2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исследований (испытаний) и измерений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невозможность проведения в течение установленного срока (готовится служебная записка государственным экспертом) </a:t>
            </a:r>
            <a:endParaRPr lang="ru-RU" sz="2000" b="1" i="0" u="none" strike="noStrike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C632FD3-888C-AD28-F23B-85EA545B5B79}"/>
              </a:ext>
            </a:extLst>
          </p:cNvPr>
          <p:cNvSpPr txBox="1"/>
          <p:nvPr/>
        </p:nvSpPr>
        <p:spPr>
          <a:xfrm>
            <a:off x="9065007" y="5682350"/>
            <a:ext cx="5016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ПРОДЛЕНИЯ СРОКА:</a:t>
            </a:r>
            <a:endParaRPr lang="ru-RU" sz="2000" b="1" i="0" u="none" strike="noStrike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2" name="Голубой">
            <a:extLst>
              <a:ext uri="{FF2B5EF4-FFF2-40B4-BE49-F238E27FC236}">
                <a16:creationId xmlns:a16="http://schemas.microsoft.com/office/drawing/2014/main" xmlns="" id="{D569148C-AB93-6A54-E4DB-F575D41B80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7224" y="320975"/>
            <a:ext cx="823305" cy="728972"/>
          </a:xfrm>
          <a:prstGeom prst="rect">
            <a:avLst/>
          </a:prstGeom>
        </p:spPr>
      </p:pic>
      <p:pic>
        <p:nvPicPr>
          <p:cNvPr id="3" name="Голубой">
            <a:extLst>
              <a:ext uri="{FF2B5EF4-FFF2-40B4-BE49-F238E27FC236}">
                <a16:creationId xmlns:a16="http://schemas.microsoft.com/office/drawing/2014/main" xmlns="" id="{3A749086-63C8-FE20-3AD4-A4B6A1C7B7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06385" y="320974"/>
            <a:ext cx="823306" cy="728973"/>
          </a:xfrm>
          <a:prstGeom prst="rect">
            <a:avLst/>
          </a:prstGeom>
        </p:spPr>
      </p:pic>
      <p:pic>
        <p:nvPicPr>
          <p:cNvPr id="4" name="Голубой">
            <a:extLst>
              <a:ext uri="{FF2B5EF4-FFF2-40B4-BE49-F238E27FC236}">
                <a16:creationId xmlns:a16="http://schemas.microsoft.com/office/drawing/2014/main" xmlns="" id="{5B7F7377-C83E-3D07-D705-AC5471A374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275491" y="320974"/>
            <a:ext cx="823304" cy="72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2F47E4-4A47-18A7-6B5F-6C452CDB9A49}"/>
              </a:ext>
            </a:extLst>
          </p:cNvPr>
          <p:cNvSpPr txBox="1"/>
          <p:nvPr/>
        </p:nvSpPr>
        <p:spPr>
          <a:xfrm>
            <a:off x="3315633" y="384059"/>
            <a:ext cx="1207669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spc="-1" dirty="0">
                <a:solidFill>
                  <a:srgbClr val="0033A0"/>
                </a:solidFill>
                <a:latin typeface="Montserrat" panose="00000500000000000000" pitchFamily="2" charset="-52"/>
              </a:rPr>
              <a:t>Документы, необходимые для проведения государственной экспертизы</a:t>
            </a:r>
            <a:endParaRPr lang="ru-RU" sz="2800" dirty="0">
              <a:solidFill>
                <a:srgbClr val="002068"/>
              </a:solidFill>
            </a:endParaRPr>
          </a:p>
        </p:txBody>
      </p:sp>
      <p:pic>
        <p:nvPicPr>
          <p:cNvPr id="4" name="Голубой">
            <a:extLst>
              <a:ext uri="{FF2B5EF4-FFF2-40B4-BE49-F238E27FC236}">
                <a16:creationId xmlns:a16="http://schemas.microsoft.com/office/drawing/2014/main" xmlns="" id="{BD0FDD72-ADC6-5CA5-ED5D-691E9D760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7161" y="230346"/>
            <a:ext cx="900993" cy="10613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5A359E-9787-2F31-A27C-A342F4329B0A}"/>
              </a:ext>
            </a:extLst>
          </p:cNvPr>
          <p:cNvSpPr txBox="1"/>
          <p:nvPr/>
        </p:nvSpPr>
        <p:spPr>
          <a:xfrm>
            <a:off x="1887415" y="1404454"/>
            <a:ext cx="14653847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результатах проведения специальной оценки условий труда с информацией для отчетов, утвержденных после 01.01.2020, о размещении отчета в Федеральной государственной информационной системе учета результатов проведения специальной оценки условий труда.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рабочих мест, сформированный комиссией работодателя, на которых в соответствующем году должна быть проведена СОУТ; Перечень вредных и (или) опасных производственных факторов, подлежащих исследованиям (испытаниям) и измерениям на рабочих местах, указанных в части 6 статьи 10 Федерального закона от 28.12.2013 № 426-ФЗ «О специальной оценке условий труда», определенный экспертом в соответствии с требованиями части 7 статьи 10 данного Федерального закона (при наличии); документы, подтверждающие утверждение комиссией результатов идентификации или определения вредных и (или) опасных производственных факторов, подлежащих исследованиям (испытаниям) и измерениям (протоколы заседаний комиссии работодателя); карта хронометража рабочего времени (рабочей смены) на рабочем месте, указанном в заявлении (если идентифицированный вредный производственный фактор требует учета продолжительности воздействия); протоколы (решения) комиссии работодателя (при наличии); особые мнения членов комиссии (при наличии).</a:t>
            </a:r>
          </a:p>
          <a:p>
            <a:pPr marL="180340" indent="450215"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 (при наличии), трудовой договор с приложением дополнительных соглашений, локальные нормативные акты, устанавливающие условия труда работника (гарантии и компенсации), включая режимы труда и отдыха (Правила внутреннего трудового распорядка и др.).</a:t>
            </a:r>
          </a:p>
          <a:p>
            <a:pPr indent="450215"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или должностные инструкции на указанное в заявлении рабочее место, действовавшие на момент проведения СОУТ.</a:t>
            </a:r>
          </a:p>
          <a:p>
            <a:pPr indent="450215"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Инструкции по охране труда на указанное в заявлении рабочее место, действовавшие на момент проведения СОУТ.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прохождении работником медицинских осмотров (предварительного, периодического). </a:t>
            </a:r>
          </a:p>
          <a:p>
            <a:pPr indent="450000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прохождении работником инструктажей (вводного, первичного, повторного, внепланового, целевого), обучения по охране труда и проверки знаний требований охраны труда по профессии и (или) виду выполняемой работы (локальный акт об обучении работника, протокол заседания комиссии по проверке знаний требований по охране труда)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Голубой">
            <a:extLst>
              <a:ext uri="{FF2B5EF4-FFF2-40B4-BE49-F238E27FC236}">
                <a16:creationId xmlns:a16="http://schemas.microsoft.com/office/drawing/2014/main" xmlns="" id="{9747E2B3-6A78-BB72-2CCD-1CB71C5F1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54783" y="163879"/>
            <a:ext cx="897203" cy="1056918"/>
          </a:xfrm>
          <a:prstGeom prst="rect">
            <a:avLst/>
          </a:prstGeom>
        </p:spPr>
      </p:pic>
      <p:sp>
        <p:nvSpPr>
          <p:cNvPr id="48" name="AutoShape 4">
            <a:extLst>
              <a:ext uri="{FF2B5EF4-FFF2-40B4-BE49-F238E27FC236}">
                <a16:creationId xmlns:a16="http://schemas.microsoft.com/office/drawing/2014/main" xmlns="" id="{231D8F98-EB26-3711-671F-D73CB1D48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820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Голубой">
            <a:extLst>
              <a:ext uri="{FF2B5EF4-FFF2-40B4-BE49-F238E27FC236}">
                <a16:creationId xmlns:a16="http://schemas.microsoft.com/office/drawing/2014/main" xmlns="" id="{3B357B45-955B-F4FB-E57F-841FF6F9F8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02867" y="195071"/>
            <a:ext cx="897203" cy="1056918"/>
          </a:xfrm>
          <a:prstGeom prst="rect">
            <a:avLst/>
          </a:prstGeom>
        </p:spPr>
      </p:pic>
      <p:pic>
        <p:nvPicPr>
          <p:cNvPr id="5" name="Рисунок 4" descr="Маркеры-галочки">
            <a:extLst>
              <a:ext uri="{FF2B5EF4-FFF2-40B4-BE49-F238E27FC236}">
                <a16:creationId xmlns:a16="http://schemas.microsoft.com/office/drawing/2014/main" xmlns="" id="{F99A4024-30A0-6FAD-CD03-2F30A60A9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7657" y="1539142"/>
            <a:ext cx="323021" cy="323021"/>
          </a:xfrm>
          <a:prstGeom prst="rect">
            <a:avLst/>
          </a:prstGeom>
        </p:spPr>
      </p:pic>
      <p:pic>
        <p:nvPicPr>
          <p:cNvPr id="6" name="Рисунок 5" descr="Маркеры-галочки">
            <a:extLst>
              <a:ext uri="{FF2B5EF4-FFF2-40B4-BE49-F238E27FC236}">
                <a16:creationId xmlns:a16="http://schemas.microsoft.com/office/drawing/2014/main" xmlns="" id="{A768832F-C6B7-0B5F-A1DA-1CDC30A9DF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7656" y="2441819"/>
            <a:ext cx="323021" cy="323021"/>
          </a:xfrm>
          <a:prstGeom prst="rect">
            <a:avLst/>
          </a:prstGeom>
        </p:spPr>
      </p:pic>
      <p:pic>
        <p:nvPicPr>
          <p:cNvPr id="8" name="Рисунок 7" descr="Маркеры-галочки">
            <a:extLst>
              <a:ext uri="{FF2B5EF4-FFF2-40B4-BE49-F238E27FC236}">
                <a16:creationId xmlns:a16="http://schemas.microsoft.com/office/drawing/2014/main" xmlns="" id="{B12709E7-D9DE-771D-A98C-5A17865723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7655" y="5759450"/>
            <a:ext cx="323021" cy="323021"/>
          </a:xfrm>
          <a:prstGeom prst="rect">
            <a:avLst/>
          </a:prstGeom>
        </p:spPr>
      </p:pic>
      <p:pic>
        <p:nvPicPr>
          <p:cNvPr id="12" name="Рисунок 11" descr="Маркеры-галочки">
            <a:extLst>
              <a:ext uri="{FF2B5EF4-FFF2-40B4-BE49-F238E27FC236}">
                <a16:creationId xmlns:a16="http://schemas.microsoft.com/office/drawing/2014/main" xmlns="" id="{BFAB0A3F-227B-9B53-6FC5-063F2850A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7654" y="6836361"/>
            <a:ext cx="323021" cy="323021"/>
          </a:xfrm>
          <a:prstGeom prst="rect">
            <a:avLst/>
          </a:prstGeom>
        </p:spPr>
      </p:pic>
      <p:pic>
        <p:nvPicPr>
          <p:cNvPr id="15" name="Рисунок 14" descr="Маркеры-галочки">
            <a:extLst>
              <a:ext uri="{FF2B5EF4-FFF2-40B4-BE49-F238E27FC236}">
                <a16:creationId xmlns:a16="http://schemas.microsoft.com/office/drawing/2014/main" xmlns="" id="{04868771-DE19-B351-D8DF-75B0FA86DA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7653" y="7416017"/>
            <a:ext cx="323021" cy="323021"/>
          </a:xfrm>
          <a:prstGeom prst="rect">
            <a:avLst/>
          </a:prstGeom>
        </p:spPr>
      </p:pic>
      <p:pic>
        <p:nvPicPr>
          <p:cNvPr id="16" name="Рисунок 15" descr="Маркеры-галочки">
            <a:extLst>
              <a:ext uri="{FF2B5EF4-FFF2-40B4-BE49-F238E27FC236}">
                <a16:creationId xmlns:a16="http://schemas.microsoft.com/office/drawing/2014/main" xmlns="" id="{A6F88C50-6841-0B39-B554-820D57ED5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7653" y="7751761"/>
            <a:ext cx="323021" cy="323021"/>
          </a:xfrm>
          <a:prstGeom prst="rect">
            <a:avLst/>
          </a:prstGeom>
        </p:spPr>
      </p:pic>
      <p:pic>
        <p:nvPicPr>
          <p:cNvPr id="17" name="Рисунок 16" descr="Маркеры-галочки">
            <a:extLst>
              <a:ext uri="{FF2B5EF4-FFF2-40B4-BE49-F238E27FC236}">
                <a16:creationId xmlns:a16="http://schemas.microsoft.com/office/drawing/2014/main" xmlns="" id="{936C6233-962F-E16F-6AF7-E74C919C1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7652" y="8147961"/>
            <a:ext cx="323021" cy="3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7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8">
            <a:extLst>
              <a:ext uri="{FF2B5EF4-FFF2-40B4-BE49-F238E27FC236}">
                <a16:creationId xmlns:a16="http://schemas.microsoft.com/office/drawing/2014/main" xmlns="" id="{DD4DE5DA-8089-950C-DB91-41BD5ADF22EB}"/>
              </a:ext>
            </a:extLst>
          </p:cNvPr>
          <p:cNvSpPr/>
          <p:nvPr/>
        </p:nvSpPr>
        <p:spPr>
          <a:xfrm>
            <a:off x="900168" y="653970"/>
            <a:ext cx="14364154" cy="769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ru-RU" sz="2800" b="1" spc="-1" dirty="0">
              <a:solidFill>
                <a:srgbClr val="0033A0"/>
              </a:solidFill>
              <a:latin typeface="Montserrat" panose="00000500000000000000" pitchFamily="2" charset="-52"/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xmlns="" id="{41FAC01B-1C95-EC2E-34C6-6BE9F06C8899}"/>
              </a:ext>
            </a:extLst>
          </p:cNvPr>
          <p:cNvSpPr txBox="1"/>
          <p:nvPr/>
        </p:nvSpPr>
        <p:spPr>
          <a:xfrm>
            <a:off x="1894622" y="362564"/>
            <a:ext cx="14735527" cy="42473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pc="-1" dirty="0">
                <a:solidFill>
                  <a:srgbClr val="0033A0"/>
                </a:solidFill>
                <a:latin typeface="Montserrat" panose="00000500000000000000" pitchFamily="2" charset="-52"/>
              </a:rPr>
              <a:t>Этапы проведения государственной экспертизы условий труда</a:t>
            </a:r>
            <a:endParaRPr lang="ru-RU" sz="2400" dirty="0">
              <a:solidFill>
                <a:srgbClr val="002068"/>
              </a:solidFill>
            </a:endParaRPr>
          </a:p>
        </p:txBody>
      </p:sp>
      <p:pic>
        <p:nvPicPr>
          <p:cNvPr id="6" name="Голубой">
            <a:extLst>
              <a:ext uri="{FF2B5EF4-FFF2-40B4-BE49-F238E27FC236}">
                <a16:creationId xmlns:a16="http://schemas.microsoft.com/office/drawing/2014/main" xmlns="" id="{3531B9A0-5E5E-9668-91A5-396901EEB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6585" y="221814"/>
            <a:ext cx="944829" cy="836572"/>
          </a:xfrm>
          <a:prstGeom prst="rect">
            <a:avLst/>
          </a:prstGeom>
        </p:spPr>
      </p:pic>
      <p:pic>
        <p:nvPicPr>
          <p:cNvPr id="9" name="Голубой">
            <a:extLst>
              <a:ext uri="{FF2B5EF4-FFF2-40B4-BE49-F238E27FC236}">
                <a16:creationId xmlns:a16="http://schemas.microsoft.com/office/drawing/2014/main" xmlns="" id="{42C100AB-F284-0070-4E12-7EFF35140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22208" y="173481"/>
            <a:ext cx="944829" cy="836572"/>
          </a:xfrm>
          <a:prstGeom prst="rect">
            <a:avLst/>
          </a:prstGeom>
        </p:spPr>
      </p:pic>
      <p:pic>
        <p:nvPicPr>
          <p:cNvPr id="10" name="Голубой">
            <a:extLst>
              <a:ext uri="{FF2B5EF4-FFF2-40B4-BE49-F238E27FC236}">
                <a16:creationId xmlns:a16="http://schemas.microsoft.com/office/drawing/2014/main" xmlns="" id="{11A09E98-CFE9-F7C9-0818-5A353984B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13479" y="160138"/>
            <a:ext cx="944829" cy="836572"/>
          </a:xfrm>
          <a:prstGeom prst="rect">
            <a:avLst/>
          </a:prstGeom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6C56DE1B-610C-559E-153A-006E0DF97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825450"/>
              </p:ext>
            </p:extLst>
          </p:nvPr>
        </p:nvGraphicFramePr>
        <p:xfrm>
          <a:off x="3418791" y="996710"/>
          <a:ext cx="9132742" cy="758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DB9041-4601-7531-DA69-E6656A7A9C1D}"/>
              </a:ext>
            </a:extLst>
          </p:cNvPr>
          <p:cNvSpPr txBox="1"/>
          <p:nvPr/>
        </p:nvSpPr>
        <p:spPr>
          <a:xfrm>
            <a:off x="426809" y="2314954"/>
            <a:ext cx="3195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</a:rPr>
              <a:t>подготовка предложения</a:t>
            </a:r>
            <a:endParaRPr lang="ru-RU" sz="2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D92D3EB-3F49-3CEE-ED60-45EAC11A4066}"/>
              </a:ext>
            </a:extLst>
          </p:cNvPr>
          <p:cNvSpPr txBox="1"/>
          <p:nvPr/>
        </p:nvSpPr>
        <p:spPr>
          <a:xfrm>
            <a:off x="397740" y="2724227"/>
            <a:ext cx="2863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</a:rPr>
              <a:t>з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апрос документов у работодателя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7D8BF303-ED1A-D8FE-DAD2-3D934DFB8175}"/>
              </a:ext>
            </a:extLst>
          </p:cNvPr>
          <p:cNvCxnSpPr>
            <a:cxnSpLocks/>
          </p:cNvCxnSpPr>
          <p:nvPr/>
        </p:nvCxnSpPr>
        <p:spPr>
          <a:xfrm flipH="1">
            <a:off x="356585" y="3807718"/>
            <a:ext cx="294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>
            <a:extLst>
              <a:ext uri="{FF2B5EF4-FFF2-40B4-BE49-F238E27FC236}">
                <a16:creationId xmlns:a16="http://schemas.microsoft.com/office/drawing/2014/main" xmlns="" id="{D4792D0B-C0BB-6B6E-1216-FC169408A056}"/>
              </a:ext>
            </a:extLst>
          </p:cNvPr>
          <p:cNvCxnSpPr>
            <a:cxnSpLocks/>
          </p:cNvCxnSpPr>
          <p:nvPr/>
        </p:nvCxnSpPr>
        <p:spPr>
          <a:xfrm flipH="1">
            <a:off x="12177174" y="5257800"/>
            <a:ext cx="294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035">
            <a:extLst>
              <a:ext uri="{FF2B5EF4-FFF2-40B4-BE49-F238E27FC236}">
                <a16:creationId xmlns:a16="http://schemas.microsoft.com/office/drawing/2014/main" xmlns="" id="{B6F162B9-910A-9934-C952-0F4C300D1476}"/>
              </a:ext>
            </a:extLst>
          </p:cNvPr>
          <p:cNvSpPr txBox="1"/>
          <p:nvPr/>
        </p:nvSpPr>
        <p:spPr>
          <a:xfrm>
            <a:off x="11122242" y="1389226"/>
            <a:ext cx="5765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техническое состояние зданий, сооружений;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xmlns="" id="{1E394AAB-75D1-B5A8-B514-669B85C44468}"/>
              </a:ext>
            </a:extLst>
          </p:cNvPr>
          <p:cNvSpPr txBox="1"/>
          <p:nvPr/>
        </p:nvSpPr>
        <p:spPr>
          <a:xfrm>
            <a:off x="10409249" y="1051120"/>
            <a:ext cx="6278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тчет о проведении специальной оценки условий труда;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xmlns="" id="{6266FA8F-1ACA-28CC-A3BE-779E7E391DF9}"/>
              </a:ext>
            </a:extLst>
          </p:cNvPr>
          <p:cNvSpPr txBox="1"/>
          <p:nvPr/>
        </p:nvSpPr>
        <p:spPr>
          <a:xfrm>
            <a:off x="11192608" y="1729900"/>
            <a:ext cx="5011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техническое состояние оборудования;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xmlns="" id="{E4C41BEB-B36F-8A83-268C-054FFAFF60CD}"/>
              </a:ext>
            </a:extLst>
          </p:cNvPr>
          <p:cNvSpPr txBox="1"/>
          <p:nvPr/>
        </p:nvSpPr>
        <p:spPr>
          <a:xfrm>
            <a:off x="11350115" y="2054997"/>
            <a:ext cx="4973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технологические процессы;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xmlns="" id="{4E39DB4B-6EC6-052B-1DDB-7AA73D68A9A8}"/>
              </a:ext>
            </a:extLst>
          </p:cNvPr>
          <p:cNvSpPr txBox="1"/>
          <p:nvPr/>
        </p:nvSpPr>
        <p:spPr>
          <a:xfrm>
            <a:off x="11372560" y="2335334"/>
            <a:ext cx="47156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инструменты, сырье и материалы;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xmlns="" id="{6125A4B0-90F3-BD7C-7928-1B0C75029E22}"/>
              </a:ext>
            </a:extLst>
          </p:cNvPr>
          <p:cNvSpPr txBox="1"/>
          <p:nvPr/>
        </p:nvSpPr>
        <p:spPr>
          <a:xfrm>
            <a:off x="11230347" y="2665616"/>
            <a:ext cx="5713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средства индивидуальной и коллективной защиты;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xmlns="" id="{E735971F-682B-C2BD-8057-74F9CEF2C3C1}"/>
              </a:ext>
            </a:extLst>
          </p:cNvPr>
          <p:cNvSpPr txBox="1"/>
          <p:nvPr/>
        </p:nvSpPr>
        <p:spPr>
          <a:xfrm>
            <a:off x="11286753" y="2941718"/>
            <a:ext cx="56012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состояние санитарно-бытового и лечебно-профилактического обслуживания работника;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63" name="TextBox 1062">
            <a:extLst>
              <a:ext uri="{FF2B5EF4-FFF2-40B4-BE49-F238E27FC236}">
                <a16:creationId xmlns:a16="http://schemas.microsoft.com/office/drawing/2014/main" xmlns="" id="{21A62C2B-0005-ABFF-4EFA-55FF4573CCE2}"/>
              </a:ext>
            </a:extLst>
          </p:cNvPr>
          <p:cNvSpPr txBox="1"/>
          <p:nvPr/>
        </p:nvSpPr>
        <p:spPr>
          <a:xfrm>
            <a:off x="11311653" y="3541881"/>
            <a:ext cx="4892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установленные режимы труда и отдыха;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xmlns="" id="{C8FF01AE-2F00-B080-0578-3B69014D824D}"/>
              </a:ext>
            </a:extLst>
          </p:cNvPr>
          <p:cNvSpPr txBox="1"/>
          <p:nvPr/>
        </p:nvSpPr>
        <p:spPr>
          <a:xfrm>
            <a:off x="11350115" y="3804681"/>
            <a:ext cx="5537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соответствие наименования профессии (должности) и трудовых функций;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xmlns="" id="{CB9A2E76-39E9-15B0-7954-F75EE008C5F4}"/>
              </a:ext>
            </a:extLst>
          </p:cNvPr>
          <p:cNvSpPr txBox="1"/>
          <p:nvPr/>
        </p:nvSpPr>
        <p:spPr>
          <a:xfrm>
            <a:off x="11815840" y="4388980"/>
            <a:ext cx="5011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дополнительные сведения, </a:t>
            </a:r>
            <a:b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характеризующие условия труда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xmlns="" id="{AE469DE4-A2A9-028A-17D4-7BD88220EA73}"/>
              </a:ext>
            </a:extLst>
          </p:cNvPr>
          <p:cNvSpPr txBox="1"/>
          <p:nvPr/>
        </p:nvSpPr>
        <p:spPr>
          <a:xfrm>
            <a:off x="356585" y="3944105"/>
            <a:ext cx="387544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рабочее место работника;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состояние здания, 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сооружения;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состояние оборудования,            инструментов, приспособлений 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(наличие сведений об испытаниях);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используемое сырье, материалы; 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технологического процесса;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фактическое наличие выданных средств индивидуальной защиты, дежурных средств защиты (при наличии);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санитарно-бытовое обеспечение работника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xmlns="" id="{D82BAEC0-E751-F7A1-964E-4BB75B1E5DB6}"/>
              </a:ext>
            </a:extLst>
          </p:cNvPr>
          <p:cNvSpPr txBox="1"/>
          <p:nvPr/>
        </p:nvSpPr>
        <p:spPr>
          <a:xfrm>
            <a:off x="11630442" y="5436821"/>
            <a:ext cx="5257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Типовая форма заключения государственной экспертизы предусмотрена приложением 11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Приказу № 765н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xmlns="" id="{DEB19266-B73F-90AD-E31E-B7020AB44D6C}"/>
              </a:ext>
            </a:extLst>
          </p:cNvPr>
          <p:cNvSpPr txBox="1"/>
          <p:nvPr/>
        </p:nvSpPr>
        <p:spPr>
          <a:xfrm>
            <a:off x="11675209" y="6601115"/>
            <a:ext cx="4045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экземпляра проекта заключения государственной экспертизы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xmlns="" id="{9D8ADAD0-4056-0C03-C0D2-5ACC95B8406C}"/>
              </a:ext>
            </a:extLst>
          </p:cNvPr>
          <p:cNvSpPr txBox="1"/>
          <p:nvPr/>
        </p:nvSpPr>
        <p:spPr>
          <a:xfrm>
            <a:off x="11734731" y="7433025"/>
            <a:ext cx="4045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копии заключения государственной экспертизы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xmlns="" id="{E72A6B8B-E812-F75F-24CF-B0A60FB6BEFA}"/>
              </a:ext>
            </a:extLst>
          </p:cNvPr>
          <p:cNvSpPr txBox="1"/>
          <p:nvPr/>
        </p:nvSpPr>
        <p:spPr>
          <a:xfrm>
            <a:off x="426809" y="1856090"/>
            <a:ext cx="4447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</a:rPr>
              <a:t>рассмотрение заявления, документов</a:t>
            </a:r>
            <a:endParaRPr lang="ru-RU" sz="20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8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02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0EFD85B4-BAD5-4DCB-BC39-805873813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6" r="216"/>
          <a:stretch/>
        </p:blipFill>
        <p:spPr>
          <a:xfrm>
            <a:off x="0" y="0"/>
            <a:ext cx="17068800" cy="9618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955BBF-E7E8-6947-3FC3-2F7FB6232A1B}"/>
              </a:ext>
            </a:extLst>
          </p:cNvPr>
          <p:cNvSpPr txBox="1"/>
          <p:nvPr/>
        </p:nvSpPr>
        <p:spPr>
          <a:xfrm>
            <a:off x="2909887" y="4136256"/>
            <a:ext cx="118729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6000" b="1" spc="-1" dirty="0">
                <a:solidFill>
                  <a:srgbClr val="0033A0"/>
                </a:solidFill>
                <a:latin typeface="+mj-lt"/>
              </a:rPr>
              <a:t>БЛАГОДАРЮ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15370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8299</TotalTime>
  <Words>983</Words>
  <Application>Microsoft Office PowerPoint</Application>
  <PresentationFormat>Произвольный</PresentationFormat>
  <Paragraphs>90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О проведении государственной экспертизы условий труда  в рамках реализации Закона Красноярского края  от 22.12.2023 № 6-2397 «О наделении органов местного самоуправления муниципальных районов, муниципальных округов и городских округов края отдельными государственными полномочиями в области охраны труда по государственному управлению охраной труда»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Александра Александровна Тихонова</dc:creator>
  <dc:description/>
  <cp:lastModifiedBy>Полежаев Виталий Юрьевич</cp:lastModifiedBy>
  <cp:revision>426</cp:revision>
  <cp:lastPrinted>2024-02-22T05:13:42Z</cp:lastPrinted>
  <dcterms:created xsi:type="dcterms:W3CDTF">2022-02-02T17:42:51Z</dcterms:created>
  <dcterms:modified xsi:type="dcterms:W3CDTF">2024-02-22T05:13:48Z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