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1" r:id="rId3"/>
    <p:sldId id="311" r:id="rId4"/>
    <p:sldId id="338" r:id="rId5"/>
    <p:sldId id="336" r:id="rId6"/>
    <p:sldId id="345" r:id="rId7"/>
    <p:sldId id="343" r:id="rId8"/>
    <p:sldId id="346" r:id="rId9"/>
    <p:sldId id="348" r:id="rId10"/>
  </p:sldIdLst>
  <p:sldSz cx="16256000" cy="9144000"/>
  <p:notesSz cx="9928225" cy="6797675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432AE0A-5080-498A-A92A-DDE83D99E29B}">
          <p14:sldIdLst>
            <p14:sldId id="256"/>
            <p14:sldId id="341"/>
            <p14:sldId id="311"/>
            <p14:sldId id="338"/>
            <p14:sldId id="336"/>
            <p14:sldId id="345"/>
            <p14:sldId id="343"/>
            <p14:sldId id="346"/>
            <p14:sldId id="34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248">
          <p15:clr>
            <a:srgbClr val="A4A3A4"/>
          </p15:clr>
        </p15:guide>
        <p15:guide id="4" orient="horz" pos="5136">
          <p15:clr>
            <a:srgbClr val="A4A3A4"/>
          </p15:clr>
        </p15:guide>
        <p15:guide id="5" pos="7952">
          <p15:clr>
            <a:srgbClr val="A4A3A4"/>
          </p15:clr>
        </p15:guide>
        <p15:guide id="6" orient="horz" pos="3168">
          <p15:clr>
            <a:srgbClr val="A4A3A4"/>
          </p15:clr>
        </p15:guide>
        <p15:guide id="7" pos="8960">
          <p15:clr>
            <a:srgbClr val="A4A3A4"/>
          </p15:clr>
        </p15:guide>
        <p15:guide id="8" pos="5504">
          <p15:clr>
            <a:srgbClr val="A4A3A4"/>
          </p15:clr>
        </p15:guide>
        <p15:guide id="9" pos="896">
          <p15:clr>
            <a:srgbClr val="A4A3A4"/>
          </p15:clr>
        </p15:guide>
        <p15:guide id="10" pos="10112">
          <p15:clr>
            <a:srgbClr val="A4A3A4"/>
          </p15:clr>
        </p15:guide>
        <p15:guide id="11" pos="21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0B4"/>
    <a:srgbClr val="0A8EE0"/>
    <a:srgbClr val="1C46CE"/>
    <a:srgbClr val="1A6CD0"/>
    <a:srgbClr val="D4ECBA"/>
    <a:srgbClr val="0875B8"/>
    <a:srgbClr val="382B5B"/>
    <a:srgbClr val="7F070A"/>
    <a:srgbClr val="5F0507"/>
    <a:srgbClr val="5079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88" autoAdjust="0"/>
    <p:restoredTop sz="94575" autoAdjust="0"/>
  </p:normalViewPr>
  <p:slideViewPr>
    <p:cSldViewPr>
      <p:cViewPr>
        <p:scale>
          <a:sx n="88" d="100"/>
          <a:sy n="88" d="100"/>
        </p:scale>
        <p:origin x="-834" y="36"/>
      </p:cViewPr>
      <p:guideLst>
        <p:guide orient="horz" pos="2880"/>
        <p:guide orient="horz" pos="1248"/>
        <p:guide orient="horz" pos="5136"/>
        <p:guide orient="horz" pos="3168"/>
        <p:guide pos="2160"/>
        <p:guide pos="7952"/>
        <p:guide pos="8960"/>
        <p:guide pos="5504"/>
        <p:guide pos="896"/>
        <p:guide pos="10112"/>
        <p:guide pos="21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1;&#1080;&#1089;&#1090;%20&#1074;%20&#1085;&#1072;&#1095;.&#1086;&#1090;&#1076;&#1077;&#1083;&#1086;&#1074;%202016%20%20(&#1056;&#1077;&#1078;&#1080;&#1084;%20&#1089;&#1086;&#1074;&#1084;&#1077;&#1089;&#1090;&#1080;&#1084;&#1086;&#1089;&#1090;&#1080;)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zero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353904714790241E-2"/>
          <c:y val="0.11601562321580307"/>
          <c:w val="0.4030328702367702"/>
          <c:h val="0.8118908124401638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57150">
              <a:solidFill>
                <a:schemeClr val="bg1"/>
              </a:solidFill>
            </a:ln>
          </c:spPr>
          <c:dPt>
            <c:idx val="5"/>
            <c:bubble3D val="0"/>
            <c:explosion val="12"/>
            <c:extLst xmlns:c16r2="http://schemas.microsoft.com/office/drawing/2015/06/chart">
              <c:ext xmlns:c16="http://schemas.microsoft.com/office/drawing/2014/chart" uri="{C3380CC4-5D6E-409C-BE32-E72D297353CC}">
                <c16:uniqueId val="{0000000B-2A5B-442A-9F38-40565F9907CE}"/>
              </c:ext>
            </c:extLst>
          </c:dPt>
          <c:dLbls>
            <c:dLbl>
              <c:idx val="5"/>
              <c:layout>
                <c:manualLayout>
                  <c:x val="4.255170328839785E-2"/>
                  <c:y val="-9.4599792467399871E-2"/>
                </c:manualLayout>
              </c:layout>
              <c:spPr/>
              <c:txPr>
                <a:bodyPr/>
                <a:lstStyle/>
                <a:p>
                  <a:pPr>
                    <a:defRPr sz="4800" b="1">
                      <a:solidFill>
                        <a:schemeClr val="tx2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Приобретение СИЗ</c:v>
                </c:pt>
                <c:pt idx="1">
                  <c:v>Приборы для безопасного ведения работ</c:v>
                </c:pt>
                <c:pt idx="2">
                  <c:v>СКЛ предпенсионеров</c:v>
                </c:pt>
                <c:pt idx="3">
                  <c:v>Проведение мед.осмотров</c:v>
                </c:pt>
                <c:pt idx="4">
                  <c:v>СКЛ вредников</c:v>
                </c:pt>
                <c:pt idx="5">
                  <c:v>Остальные мероприятия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 formatCode="General">
                  <c:v>210334.2</c:v>
                </c:pt>
                <c:pt idx="1">
                  <c:v>202930.1</c:v>
                </c:pt>
                <c:pt idx="2" formatCode="General">
                  <c:v>178781.6</c:v>
                </c:pt>
                <c:pt idx="3" formatCode="General">
                  <c:v>152111.9</c:v>
                </c:pt>
                <c:pt idx="4" formatCode="General">
                  <c:v>61985.4</c:v>
                </c:pt>
                <c:pt idx="5" formatCode="General">
                  <c:v>20202.3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2A5B-442A-9F38-40565F9907C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4456040180841283"/>
          <c:y val="0.10556120654587221"/>
          <c:w val="0.55543959819158739"/>
          <c:h val="0.85225129410292666"/>
        </c:manualLayout>
      </c:layout>
      <c:overlay val="0"/>
      <c:txPr>
        <a:bodyPr rot="0" vert="horz"/>
        <a:lstStyle/>
        <a:p>
          <a:pPr>
            <a:defRPr b="1">
              <a:solidFill>
                <a:schemeClr val="tx2"/>
              </a:solidFill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2800" cap="all" baseline="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51FE2-D8EF-4841-A2DB-24CB9DCAD083}" type="datetime12">
              <a:rPr lang="ru-RU" smtClean="0"/>
              <a:t>5:31 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80AD2-8C6A-4E9D-8008-DD2D82011A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7458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908" cy="339884"/>
          </a:xfrm>
          <a:prstGeom prst="rect">
            <a:avLst/>
          </a:prstGeom>
        </p:spPr>
        <p:txBody>
          <a:bodyPr vert="horz" lIns="60204" tIns="30102" rIns="60204" bIns="30102" rtlCol="0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409" y="0"/>
            <a:ext cx="4302877" cy="339884"/>
          </a:xfrm>
          <a:prstGeom prst="rect">
            <a:avLst/>
          </a:prstGeom>
        </p:spPr>
        <p:txBody>
          <a:bodyPr vert="horz" lIns="60204" tIns="30102" rIns="60204" bIns="30102" rtlCol="0"/>
          <a:lstStyle>
            <a:lvl1pPr algn="r">
              <a:defRPr sz="800"/>
            </a:lvl1pPr>
          </a:lstStyle>
          <a:p>
            <a:fld id="{4ECB6235-EDFA-486A-9020-E94CE3E05C57}" type="datetime12">
              <a:rPr lang="ru-RU" smtClean="0"/>
              <a:t>5:31 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39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0204" tIns="30102" rIns="60204" bIns="3010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60204" tIns="30102" rIns="60204" bIns="3010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611"/>
            <a:ext cx="4301908" cy="339884"/>
          </a:xfrm>
          <a:prstGeom prst="rect">
            <a:avLst/>
          </a:prstGeom>
        </p:spPr>
        <p:txBody>
          <a:bodyPr vert="horz" lIns="60204" tIns="30102" rIns="60204" bIns="30102" rtlCol="0" anchor="b"/>
          <a:lstStyle>
            <a:lvl1pPr algn="l">
              <a:defRPr sz="8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409" y="6456611"/>
            <a:ext cx="4302877" cy="339884"/>
          </a:xfrm>
          <a:prstGeom prst="rect">
            <a:avLst/>
          </a:prstGeom>
        </p:spPr>
        <p:txBody>
          <a:bodyPr vert="horz" lIns="60204" tIns="30102" rIns="60204" bIns="30102" rtlCol="0" anchor="b"/>
          <a:lstStyle>
            <a:lvl1pPr algn="r">
              <a:defRPr sz="800"/>
            </a:lvl1pPr>
          </a:lstStyle>
          <a:p>
            <a:fld id="{13455AA9-46B1-4B6E-9502-550918A507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2111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1E136AD-EEB4-4D8E-8D51-DD101C3959F0}" type="datetime12">
              <a:rPr lang="ru-RU" smtClean="0"/>
              <a:t>5:31 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5AA9-46B1-4B6E-9502-550918A50732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8" name="Верхний колонтитул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280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EEDB329-7F96-49F0-8D68-74659C5E7EFF}" type="datetime12">
              <a:rPr lang="ru-RU" smtClean="0"/>
              <a:t>5:31 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5AA9-46B1-4B6E-9502-550918A50732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8" name="Верхний колонтитул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525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B374AA0F-17DA-4632-BCFE-6DA0D09DF583}" type="datetime12">
              <a:rPr lang="ru-RU" smtClean="0"/>
              <a:t>5:31 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5AA9-46B1-4B6E-9502-550918A50732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8" name="Верхний колонтитул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067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012DCE4-CE5D-4622-BB12-B20B294BF12F}" type="datetime12">
              <a:rPr lang="ru-RU" smtClean="0"/>
              <a:t>5:31 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5AA9-46B1-4B6E-9502-550918A50732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8" name="Верхний колонтитул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550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2E12A3F-A624-4ECD-AA86-40F98C1A56F0}" type="datetime12">
              <a:rPr lang="ru-RU" smtClean="0"/>
              <a:t>5:31 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5AA9-46B1-4B6E-9502-550918A50732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8" name="Верхний колонтитул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930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dirty="0" smtClean="0"/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9232543-15C8-465C-A60A-52AC16A8003C}" type="datetime12">
              <a:rPr lang="ru-RU" smtClean="0"/>
              <a:t>5:31 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5AA9-46B1-4B6E-9502-550918A50732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868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8809A70-7AF1-44E4-8F79-6E59175CD7BE}" type="datetime12">
              <a:rPr lang="ru-RU" smtClean="0"/>
              <a:t>5:31 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5AA9-46B1-4B6E-9502-550918A50732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8" name="Верхний колонтитул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14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ru-RU" smtClean="0"/>
          </a:p>
        </p:txBody>
      </p:sp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C0F0225-EA2D-41A9-9722-DFDF226BE205}" type="datetime12">
              <a:rPr lang="ru-RU" smtClean="0"/>
              <a:t>5:31 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5AA9-46B1-4B6E-9502-550918A50732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092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64C395E1-D223-47E8-A550-ABFC346CADA8}" type="datetime12">
              <a:rPr lang="ru-RU" smtClean="0"/>
              <a:t>5:31 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5AA9-46B1-4B6E-9502-550918A50732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8" name="Верхний колонтитул 7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570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67543" y="3387449"/>
            <a:ext cx="7120912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0" i="0">
                <a:solidFill>
                  <a:srgbClr val="594F8C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 userDrawn="1"/>
        </p:nvSpPr>
        <p:spPr>
          <a:xfrm>
            <a:off x="0" y="0"/>
            <a:ext cx="270933" cy="9144000"/>
          </a:xfrm>
          <a:prstGeom prst="rect">
            <a:avLst/>
          </a:prstGeom>
          <a:gradFill>
            <a:gsLst>
              <a:gs pos="92000">
                <a:srgbClr val="14CE9F"/>
              </a:gs>
              <a:gs pos="2000">
                <a:srgbClr val="DDF9B8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78419" y="880534"/>
            <a:ext cx="5708649" cy="1641347"/>
          </a:xfrm>
          <a:prstGeom prst="rect">
            <a:avLst/>
          </a:prstGeom>
        </p:spPr>
        <p:txBody>
          <a:bodyPr lIns="0" tIns="0" rIns="0" bIns="0"/>
          <a:lstStyle>
            <a:lvl1pPr>
              <a:defRPr sz="5333">
                <a:solidFill>
                  <a:srgbClr val="5D5B6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700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99390" y="577124"/>
            <a:ext cx="12657218" cy="65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12299" y="2256637"/>
            <a:ext cx="8739505" cy="4930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Группа 41"/>
          <p:cNvGrpSpPr/>
          <p:nvPr/>
        </p:nvGrpSpPr>
        <p:grpSpPr>
          <a:xfrm>
            <a:off x="-1" y="1066800"/>
            <a:ext cx="16256001" cy="4033242"/>
            <a:chOff x="-13810" y="843558"/>
            <a:chExt cx="9833985" cy="2439889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-13810" y="1212332"/>
              <a:ext cx="9833985" cy="1728192"/>
            </a:xfrm>
            <a:prstGeom prst="rect">
              <a:avLst/>
            </a:prstGeom>
            <a:gradFill>
              <a:gsLst>
                <a:gs pos="0">
                  <a:srgbClr val="00A1FF"/>
                </a:gs>
                <a:gs pos="30000">
                  <a:srgbClr val="1734CE"/>
                </a:gs>
                <a:gs pos="54000">
                  <a:srgbClr val="1734CE"/>
                </a:gs>
                <a:gs pos="68000">
                  <a:srgbClr val="A900CB"/>
                </a:gs>
                <a:gs pos="100000">
                  <a:srgbClr val="F31017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0" name="Группа 29"/>
            <p:cNvGrpSpPr/>
            <p:nvPr/>
          </p:nvGrpSpPr>
          <p:grpSpPr>
            <a:xfrm>
              <a:off x="179512" y="843558"/>
              <a:ext cx="2439889" cy="2439889"/>
              <a:chOff x="179512" y="843558"/>
              <a:chExt cx="2439889" cy="2439889"/>
            </a:xfrm>
          </p:grpSpPr>
          <p:sp>
            <p:nvSpPr>
              <p:cNvPr id="32" name="Овал 41"/>
              <p:cNvSpPr>
                <a:spLocks noChangeArrowheads="1"/>
              </p:cNvSpPr>
              <p:nvPr/>
            </p:nvSpPr>
            <p:spPr bwMode="auto">
              <a:xfrm>
                <a:off x="179512" y="843558"/>
                <a:ext cx="2439889" cy="2439889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  <a:headEnd/>
                <a:tailEnd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  <a:cs typeface="Arial" charset="0"/>
                </a:endParaRPr>
              </a:p>
            </p:txBody>
          </p:sp>
          <p:sp>
            <p:nvSpPr>
              <p:cNvPr id="33" name="Овал 41"/>
              <p:cNvSpPr>
                <a:spLocks noChangeArrowheads="1"/>
              </p:cNvSpPr>
              <p:nvPr/>
            </p:nvSpPr>
            <p:spPr bwMode="auto">
              <a:xfrm>
                <a:off x="283456" y="947502"/>
                <a:ext cx="2232000" cy="2232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/>
                  </a:gs>
                  <a:gs pos="52000">
                    <a:schemeClr val="accent2"/>
                  </a:gs>
                  <a:gs pos="49000">
                    <a:schemeClr val="accent2"/>
                  </a:gs>
                  <a:gs pos="68000">
                    <a:schemeClr val="accent3"/>
                  </a:gs>
                  <a:gs pos="82000">
                    <a:schemeClr val="accent4"/>
                  </a:gs>
                </a:gsLst>
                <a:lin ang="2700000" scaled="1"/>
                <a:tileRect/>
              </a:gradFill>
              <a:ln>
                <a:noFill/>
                <a:headEnd/>
                <a:tailEnd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  <a:cs typeface="Arial" charset="0"/>
                </a:endParaRPr>
              </a:p>
            </p:txBody>
          </p:sp>
          <p:sp>
            <p:nvSpPr>
              <p:cNvPr id="34" name="Овал 39"/>
              <p:cNvSpPr>
                <a:spLocks noChangeArrowheads="1"/>
              </p:cNvSpPr>
              <p:nvPr/>
            </p:nvSpPr>
            <p:spPr bwMode="auto">
              <a:xfrm>
                <a:off x="319335" y="983382"/>
                <a:ext cx="2160243" cy="2160240"/>
              </a:xfrm>
              <a:prstGeom prst="ellipse">
                <a:avLst/>
              </a:prstGeom>
              <a:ln>
                <a:noFill/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  <a:cs typeface="Arial" charset="0"/>
                </a:endParaRPr>
              </a:p>
            </p:txBody>
          </p:sp>
          <p:sp>
            <p:nvSpPr>
              <p:cNvPr id="35" name="WordArt 11"/>
              <p:cNvSpPr>
                <a:spLocks noChangeArrowheads="1" noChangeShapeType="1" noTextEdit="1"/>
              </p:cNvSpPr>
              <p:nvPr/>
            </p:nvSpPr>
            <p:spPr bwMode="auto">
              <a:xfrm rot="16200000">
                <a:off x="476138" y="1140183"/>
                <a:ext cx="1846636" cy="1846639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Circle">
                  <a:avLst>
                    <a:gd name="adj" fmla="val 11526895"/>
                  </a:avLst>
                </a:prstTxWarp>
              </a:bodyPr>
              <a:lstStyle/>
              <a:p>
                <a:pPr algn="ctr">
                  <a:defRPr/>
                </a:pPr>
                <a:r>
                  <a:rPr lang="ru-RU" sz="3600" b="1" kern="10" cap="all" dirty="0" smtClean="0">
                    <a:ln w="9525">
                      <a:noFill/>
                      <a:round/>
                      <a:headEnd/>
                      <a:tailEnd/>
                    </a:ln>
                    <a:solidFill>
                      <a:schemeClr val="accent2"/>
                    </a:solidFill>
                    <a:latin typeface="Montserrat" pitchFamily="2" charset="-52"/>
                    <a:ea typeface="+mn-lt"/>
                    <a:cs typeface="+mn-lt"/>
                  </a:rPr>
                  <a:t>Фонд </a:t>
                </a:r>
                <a:r>
                  <a:rPr lang="ru-RU" sz="3600" b="1" kern="10" cap="all" dirty="0">
                    <a:ln w="9525">
                      <a:noFill/>
                      <a:round/>
                      <a:headEnd/>
                      <a:tailEnd/>
                    </a:ln>
                    <a:solidFill>
                      <a:schemeClr val="accent2"/>
                    </a:solidFill>
                    <a:latin typeface="Montserrat" pitchFamily="2" charset="-52"/>
                    <a:ea typeface="+mn-lt"/>
                    <a:cs typeface="+mn-lt"/>
                  </a:rPr>
                  <a:t>пенсионного и социального страхования Российской Федерации</a:t>
                </a:r>
              </a:p>
            </p:txBody>
          </p:sp>
          <p:sp>
            <p:nvSpPr>
              <p:cNvPr id="36" name="Овал 41"/>
              <p:cNvSpPr>
                <a:spLocks noChangeArrowheads="1"/>
              </p:cNvSpPr>
              <p:nvPr/>
            </p:nvSpPr>
            <p:spPr bwMode="auto">
              <a:xfrm>
                <a:off x="580654" y="1244702"/>
                <a:ext cx="1637604" cy="1637601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/>
                  </a:gs>
                  <a:gs pos="52000">
                    <a:schemeClr val="accent2"/>
                  </a:gs>
                  <a:gs pos="49000">
                    <a:schemeClr val="accent2"/>
                  </a:gs>
                  <a:gs pos="68000">
                    <a:schemeClr val="accent3"/>
                  </a:gs>
                  <a:gs pos="82000">
                    <a:schemeClr val="accent4"/>
                  </a:gs>
                </a:gsLst>
                <a:lin ang="2700000" scaled="1"/>
                <a:tileRect/>
              </a:gradFill>
              <a:ln>
                <a:noFill/>
                <a:headEnd/>
                <a:tailEnd/>
              </a:ln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  <a:cs typeface="Arial" charset="0"/>
                </a:endParaRPr>
              </a:p>
            </p:txBody>
          </p:sp>
          <p:sp>
            <p:nvSpPr>
              <p:cNvPr id="37" name="Овал 43"/>
              <p:cNvSpPr>
                <a:spLocks noChangeArrowheads="1"/>
              </p:cNvSpPr>
              <p:nvPr/>
            </p:nvSpPr>
            <p:spPr bwMode="auto">
              <a:xfrm>
                <a:off x="807131" y="1471178"/>
                <a:ext cx="1184650" cy="1184648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  <a:cs typeface="Arial" charset="0"/>
                </a:endParaRPr>
              </a:p>
            </p:txBody>
          </p:sp>
          <p:sp>
            <p:nvSpPr>
              <p:cNvPr id="38" name="WordArt 12"/>
              <p:cNvSpPr>
                <a:spLocks noChangeArrowheads="1" noChangeShapeType="1" noTextEdit="1"/>
              </p:cNvSpPr>
              <p:nvPr/>
            </p:nvSpPr>
            <p:spPr bwMode="auto">
              <a:xfrm>
                <a:off x="685190" y="1349237"/>
                <a:ext cx="1428532" cy="1428530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ArchDown">
                  <a:avLst>
                    <a:gd name="adj" fmla="val 480862"/>
                  </a:avLst>
                </a:prstTxWarp>
              </a:bodyPr>
              <a:lstStyle/>
              <a:p>
                <a:pPr algn="ctr">
                  <a:defRPr/>
                </a:pPr>
                <a:r>
                  <a:rPr lang="ru-RU" sz="3600" b="1" kern="10" cap="all" dirty="0" smtClean="0">
                    <a:ln w="9525">
                      <a:noFill/>
                      <a:round/>
                      <a:headEnd/>
                      <a:tailEnd/>
                    </a:ln>
                    <a:solidFill>
                      <a:schemeClr val="bg1"/>
                    </a:solidFill>
                    <a:latin typeface="Montserrat" pitchFamily="2" charset="-52"/>
                    <a:ea typeface="+mn-lt"/>
                    <a:cs typeface="+mn-lt"/>
                  </a:rPr>
                  <a:t>По Красноярскому краю</a:t>
                </a:r>
                <a:endParaRPr lang="ru-RU" sz="3600" b="1" kern="10" dirty="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latin typeface="Montserrat" pitchFamily="2" charset="-52"/>
                  <a:ea typeface="+mn-lt"/>
                  <a:cs typeface="+mn-lt"/>
                </a:endParaRPr>
              </a:p>
            </p:txBody>
          </p:sp>
          <p:sp>
            <p:nvSpPr>
              <p:cNvPr id="39" name="WordArt 12"/>
              <p:cNvSpPr>
                <a:spLocks noChangeArrowheads="1" noChangeShapeType="1" noTextEdit="1"/>
              </p:cNvSpPr>
              <p:nvPr/>
            </p:nvSpPr>
            <p:spPr bwMode="auto">
              <a:xfrm rot="16200000">
                <a:off x="722010" y="1386054"/>
                <a:ext cx="1354894" cy="1354896"/>
              </a:xfrm>
              <a:prstGeom prst="rect">
                <a:avLst/>
              </a:prstGeom>
            </p:spPr>
            <p:txBody>
              <a:bodyPr spcFirstLastPara="1" wrap="none" fromWordArt="1">
                <a:prstTxWarp prst="textCircle">
                  <a:avLst>
                    <a:gd name="adj" fmla="val 19343518"/>
                  </a:avLst>
                </a:prstTxWarp>
              </a:bodyPr>
              <a:lstStyle/>
              <a:p>
                <a:pPr algn="ctr">
                  <a:defRPr/>
                </a:pPr>
                <a:r>
                  <a:rPr lang="ru-RU" sz="3600" b="1" kern="10" cap="all" dirty="0" smtClean="0">
                    <a:ln w="9525">
                      <a:noFill/>
                      <a:round/>
                      <a:headEnd/>
                      <a:tailEnd/>
                    </a:ln>
                    <a:solidFill>
                      <a:schemeClr val="bg1"/>
                    </a:solidFill>
                    <a:latin typeface="Montserrat" pitchFamily="2" charset="-52"/>
                    <a:ea typeface="+mn-lt"/>
                    <a:cs typeface="+mn-lt"/>
                  </a:rPr>
                  <a:t>отделение</a:t>
                </a:r>
                <a:endParaRPr lang="ru-RU" sz="3600" b="1" kern="10" dirty="0">
                  <a:ln w="9525">
                    <a:noFill/>
                    <a:round/>
                    <a:headEnd/>
                    <a:tailEnd/>
                  </a:ln>
                  <a:solidFill>
                    <a:schemeClr val="bg1"/>
                  </a:solidFill>
                  <a:latin typeface="Montserrat" pitchFamily="2" charset="-52"/>
                  <a:ea typeface="+mn-lt"/>
                  <a:cs typeface="+mn-lt"/>
                </a:endParaRPr>
              </a:p>
            </p:txBody>
          </p:sp>
          <p:pic>
            <p:nvPicPr>
              <p:cNvPr id="40" name="Picture 21" descr="C:\!Пытько\Помощник\УД\Логотипы\Логотип WEB\Логотип WEB 3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95400" y="1628704"/>
                <a:ext cx="1008112" cy="8695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41" name="Овал 44"/>
              <p:cNvSpPr>
                <a:spLocks noChangeArrowheads="1"/>
              </p:cNvSpPr>
              <p:nvPr/>
            </p:nvSpPr>
            <p:spPr bwMode="auto">
              <a:xfrm>
                <a:off x="1377331" y="3001076"/>
                <a:ext cx="44250" cy="44250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52000">
                    <a:schemeClr val="accent2"/>
                  </a:gs>
                  <a:gs pos="49000">
                    <a:schemeClr val="accent2"/>
                  </a:gs>
                  <a:gs pos="68000">
                    <a:schemeClr val="accent3"/>
                  </a:gs>
                  <a:gs pos="82000">
                    <a:schemeClr val="accent4"/>
                  </a:gs>
                </a:gsLst>
                <a:lin ang="2700000" scaled="1"/>
              </a:gradFill>
              <a:ln w="9525" algn="ctr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Arial" charset="0"/>
                  <a:cs typeface="Arial" charset="0"/>
                </a:endParaRPr>
              </a:p>
            </p:txBody>
          </p:sp>
        </p:grpSp>
      </p:grpSp>
      <p:sp>
        <p:nvSpPr>
          <p:cNvPr id="43" name="Прямоугольник 42"/>
          <p:cNvSpPr/>
          <p:nvPr/>
        </p:nvSpPr>
        <p:spPr>
          <a:xfrm>
            <a:off x="9499600" y="6019800"/>
            <a:ext cx="5867400" cy="1054125"/>
          </a:xfrm>
          <a:prstGeom prst="rect">
            <a:avLst/>
          </a:prstGeom>
        </p:spPr>
        <p:txBody>
          <a:bodyPr wrap="square" lIns="68571" tIns="34285" rIns="68571" bIns="34285">
            <a:spAutoFit/>
          </a:bodyPr>
          <a:lstStyle/>
          <a:p>
            <a:pPr>
              <a:defRPr/>
            </a:pPr>
            <a:r>
              <a:rPr lang="ru-RU" b="1" cap="all" dirty="0" err="1" smtClean="0">
                <a:solidFill>
                  <a:schemeClr val="tx2"/>
                </a:solidFill>
                <a:latin typeface="Montserrat-Medium"/>
              </a:rPr>
              <a:t>Зам.Управляющего</a:t>
            </a:r>
            <a:r>
              <a:rPr lang="ru-RU" b="1" cap="all" dirty="0" smtClean="0">
                <a:solidFill>
                  <a:schemeClr val="tx2"/>
                </a:solidFill>
                <a:latin typeface="Montserrat-Medium"/>
              </a:rPr>
              <a:t/>
            </a:r>
            <a:br>
              <a:rPr lang="ru-RU" b="1" cap="all" dirty="0" smtClean="0">
                <a:solidFill>
                  <a:schemeClr val="tx2"/>
                </a:solidFill>
                <a:latin typeface="Montserrat-Medium"/>
              </a:rPr>
            </a:br>
            <a:r>
              <a:rPr lang="ru-RU" b="1" cap="all" dirty="0" smtClean="0">
                <a:solidFill>
                  <a:schemeClr val="tx2"/>
                </a:solidFill>
                <a:latin typeface="Montserrat-Medium"/>
              </a:rPr>
              <a:t>ОСФР по Красноярскому краю</a:t>
            </a:r>
          </a:p>
          <a:p>
            <a:pPr>
              <a:defRPr/>
            </a:pPr>
            <a:r>
              <a:rPr lang="ru-RU" sz="2800" b="1" cap="all" dirty="0" smtClean="0">
                <a:solidFill>
                  <a:schemeClr val="tx2"/>
                </a:solidFill>
                <a:latin typeface="Montserrat-Medium"/>
              </a:rPr>
              <a:t>Олег </a:t>
            </a:r>
            <a:r>
              <a:rPr lang="ru-RU" sz="2800" b="1" cap="all" dirty="0" err="1" smtClean="0">
                <a:solidFill>
                  <a:schemeClr val="tx2"/>
                </a:solidFill>
                <a:latin typeface="Montserrat-Medium"/>
              </a:rPr>
              <a:t>валерьевич</a:t>
            </a:r>
            <a:r>
              <a:rPr lang="ru-RU" sz="2800" b="1" cap="all" dirty="0" smtClean="0">
                <a:solidFill>
                  <a:schemeClr val="tx2"/>
                </a:solidFill>
                <a:latin typeface="Montserrat-Medium"/>
              </a:rPr>
              <a:t> </a:t>
            </a:r>
            <a:r>
              <a:rPr lang="ru-RU" sz="2800" b="1" cap="all" dirty="0" err="1" smtClean="0">
                <a:solidFill>
                  <a:schemeClr val="tx2"/>
                </a:solidFill>
                <a:latin typeface="Montserrat-Medium"/>
              </a:rPr>
              <a:t>щербо</a:t>
            </a:r>
            <a:endParaRPr lang="ru-RU" sz="2800" b="1" cap="all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832600" y="8458200"/>
            <a:ext cx="2553011" cy="346239"/>
          </a:xfrm>
          <a:prstGeom prst="rect">
            <a:avLst/>
          </a:prstGeom>
        </p:spPr>
        <p:txBody>
          <a:bodyPr wrap="square" lIns="68571" tIns="34285" rIns="68571" bIns="34285">
            <a:spAutoFit/>
          </a:bodyPr>
          <a:lstStyle/>
          <a:p>
            <a:pPr algn="ctr">
              <a:defRPr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Arial" pitchFamily="34" charset="0"/>
                <a:sym typeface="Verdana" pitchFamily="34" charset="0"/>
              </a:rPr>
              <a:t>июнь, 2024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5232400" y="2514600"/>
            <a:ext cx="8610600" cy="2044149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Montserrat-Medium"/>
                <a:cs typeface="Montserrat-Medium"/>
              </a:rPr>
              <a:t>ФИНАНСИРОВАНИЕ</a:t>
            </a:r>
            <a:br>
              <a:rPr lang="ru-RU" sz="3200" b="1" dirty="0" smtClean="0">
                <a:solidFill>
                  <a:schemeClr val="bg1"/>
                </a:solidFill>
                <a:latin typeface="Montserrat-Medium"/>
                <a:cs typeface="Montserrat-Medium"/>
              </a:rPr>
            </a:br>
            <a:r>
              <a:rPr lang="ru-RU" sz="3200" b="1" dirty="0" smtClean="0">
                <a:solidFill>
                  <a:schemeClr val="bg1"/>
                </a:solidFill>
                <a:latin typeface="Montserrat-Medium"/>
                <a:cs typeface="Montserrat-Medium"/>
              </a:rPr>
              <a:t>ПРЕДУПРЕДИТЕЛЬНЫХ МЕР ПО ОХРАНЕ ТРУДА КАК МЕРА  ГОСУДАРСТВЕННОЙ ПОДДЕРЖКИ РАБОТОДАТЕЛЕЙ</a:t>
            </a:r>
            <a:endParaRPr lang="ru-RU" sz="3200" b="1" dirty="0">
              <a:solidFill>
                <a:schemeClr val="bg1"/>
              </a:solidFill>
              <a:latin typeface="Montserrat"/>
              <a:cs typeface="Montserrat-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12299" y="2256637"/>
            <a:ext cx="8739505" cy="553998"/>
          </a:xfrm>
        </p:spPr>
        <p:txBody>
          <a:bodyPr/>
          <a:lstStyle/>
          <a:p>
            <a:pPr rtl="0"/>
            <a:endParaRPr lang="ru-RU" dirty="0"/>
          </a:p>
          <a:p>
            <a:endParaRPr lang="ru-RU" dirty="0"/>
          </a:p>
        </p:txBody>
      </p:sp>
      <p:sp>
        <p:nvSpPr>
          <p:cNvPr id="24" name="object 12"/>
          <p:cNvSpPr txBox="1">
            <a:spLocks noGrp="1"/>
          </p:cNvSpPr>
          <p:nvPr>
            <p:ph type="title"/>
          </p:nvPr>
        </p:nvSpPr>
        <p:spPr>
          <a:xfrm>
            <a:off x="1498600" y="292274"/>
            <a:ext cx="108204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3600" b="1" cap="all" spc="-100" dirty="0" smtClean="0">
                <a:solidFill>
                  <a:srgbClr val="00B0F0"/>
                </a:solidFill>
                <a:latin typeface="Montserrat-Medium"/>
                <a:cs typeface="Calibri-Light"/>
              </a:rPr>
              <a:t>ВЕДУЩИЕ отрасли красноярского края</a:t>
            </a: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0" y="1066800"/>
            <a:ext cx="2184400" cy="2184400"/>
          </a:xfrm>
          <a:prstGeom prst="rect">
            <a:avLst/>
          </a:prstGeom>
        </p:spPr>
      </p:pic>
      <p:grpSp>
        <p:nvGrpSpPr>
          <p:cNvPr id="57" name="Группа 56"/>
          <p:cNvGrpSpPr/>
          <p:nvPr/>
        </p:nvGrpSpPr>
        <p:grpSpPr>
          <a:xfrm>
            <a:off x="11874200" y="4381200"/>
            <a:ext cx="1905600" cy="1905600"/>
            <a:chOff x="11937999" y="3733800"/>
            <a:chExt cx="2592000" cy="2592000"/>
          </a:xfrm>
        </p:grpSpPr>
        <p:sp>
          <p:nvSpPr>
            <p:cNvPr id="30" name="Овал 29"/>
            <p:cNvSpPr/>
            <p:nvPr/>
          </p:nvSpPr>
          <p:spPr>
            <a:xfrm>
              <a:off x="11937999" y="3733800"/>
              <a:ext cx="2592000" cy="2592000"/>
            </a:xfrm>
            <a:prstGeom prst="ellipse">
              <a:avLst/>
            </a:prstGeom>
            <a:noFill/>
            <a:ln w="762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pic>
          <p:nvPicPr>
            <p:cNvPr id="31" name="Рисунок 30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4">
                  <a:shade val="45000"/>
                  <a:satMod val="135000"/>
                </a:schemeClr>
                <a:prstClr val="white"/>
              </a:duotone>
              <a:lum bright="20000" contrast="2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342900" y="4129800"/>
              <a:ext cx="1782199" cy="1800000"/>
            </a:xfrm>
            <a:prstGeom prst="rect">
              <a:avLst/>
            </a:prstGeom>
          </p:spPr>
        </p:pic>
      </p:grpSp>
      <p:sp>
        <p:nvSpPr>
          <p:cNvPr id="34" name="TextBox 33"/>
          <p:cNvSpPr txBox="1"/>
          <p:nvPr/>
        </p:nvSpPr>
        <p:spPr>
          <a:xfrm>
            <a:off x="10960100" y="6400800"/>
            <a:ext cx="3733800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Montserrat-Medium"/>
                <a:cs typeface="Times New Roman" pitchFamily="18" charset="0"/>
              </a:rPr>
              <a:t>18</a:t>
            </a:r>
            <a:r>
              <a:rPr lang="ru-RU" sz="2400" b="1" dirty="0" smtClean="0">
                <a:solidFill>
                  <a:srgbClr val="FF0000"/>
                </a:solidFill>
                <a:latin typeface="Montserrat-Medium"/>
                <a:cs typeface="Times New Roman" pitchFamily="18" charset="0"/>
              </a:rPr>
              <a:t>2 </a:t>
            </a:r>
            <a:r>
              <a:rPr lang="ru-RU" sz="1600" b="1" dirty="0" smtClean="0">
                <a:solidFill>
                  <a:srgbClr val="FF0000"/>
                </a:solidFill>
                <a:latin typeface="Montserrat-Medium"/>
                <a:cs typeface="Times New Roman" pitchFamily="18" charset="0"/>
              </a:rPr>
              <a:t>тыс. </a:t>
            </a:r>
            <a:endParaRPr lang="ru-RU" sz="1600" b="1" dirty="0">
              <a:solidFill>
                <a:srgbClr val="FF0000"/>
              </a:solidFill>
              <a:latin typeface="Montserrat-Medium"/>
              <a:cs typeface="Times New Roman" pitchFamily="18" charset="0"/>
            </a:endParaRPr>
          </a:p>
          <a:p>
            <a:pPr algn="ctr"/>
            <a:r>
              <a:rPr lang="ru-RU" sz="1600" b="1" cap="all" dirty="0">
                <a:solidFill>
                  <a:schemeClr val="tx2"/>
                </a:solidFill>
                <a:latin typeface="Montserrat-Medium"/>
                <a:cs typeface="Times New Roman" pitchFamily="18" charset="0"/>
              </a:rPr>
              <a:t>работников </a:t>
            </a:r>
            <a:r>
              <a:rPr lang="ru-RU" sz="1600" b="1" cap="all" dirty="0" smtClean="0">
                <a:solidFill>
                  <a:schemeClr val="tx2"/>
                </a:solidFill>
                <a:latin typeface="Montserrat-Medium"/>
                <a:cs typeface="Times New Roman" pitchFamily="18" charset="0"/>
              </a:rPr>
              <a:t> работают</a:t>
            </a:r>
            <a:br>
              <a:rPr lang="ru-RU" sz="1600" b="1" cap="all" dirty="0" smtClean="0">
                <a:solidFill>
                  <a:schemeClr val="tx2"/>
                </a:solidFill>
                <a:latin typeface="Montserrat-Medium"/>
                <a:cs typeface="Times New Roman" pitchFamily="18" charset="0"/>
              </a:rPr>
            </a:br>
            <a:r>
              <a:rPr lang="ru-RU" sz="1600" b="1" cap="all" dirty="0" smtClean="0">
                <a:solidFill>
                  <a:schemeClr val="tx2"/>
                </a:solidFill>
                <a:latin typeface="Montserrat-Medium"/>
                <a:cs typeface="Times New Roman" pitchFamily="18" charset="0"/>
              </a:rPr>
              <a:t>на «вредных» производствах 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5824200" y="87746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616061"/>
                </a:solidFill>
                <a:latin typeface="Montserrat-Medium"/>
              </a:rPr>
              <a:t>3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37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0" name="Группа 39"/>
          <p:cNvGrpSpPr/>
          <p:nvPr/>
        </p:nvGrpSpPr>
        <p:grpSpPr>
          <a:xfrm>
            <a:off x="12331700" y="7979500"/>
            <a:ext cx="990600" cy="948600"/>
            <a:chOff x="3735512" y="2251252"/>
            <a:chExt cx="864000" cy="864000"/>
          </a:xfrm>
        </p:grpSpPr>
        <p:sp>
          <p:nvSpPr>
            <p:cNvPr id="41" name="Овал 40"/>
            <p:cNvSpPr/>
            <p:nvPr/>
          </p:nvSpPr>
          <p:spPr>
            <a:xfrm>
              <a:off x="3735512" y="2251252"/>
              <a:ext cx="864000" cy="86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Montserrat-Medium"/>
                </a:rPr>
                <a:t>!</a:t>
              </a:r>
              <a:endParaRPr lang="ru-RU" sz="4000" b="1" dirty="0">
                <a:latin typeface="Montserrat-Medium"/>
              </a:endParaRPr>
            </a:p>
          </p:txBody>
        </p:sp>
        <p:sp>
          <p:nvSpPr>
            <p:cNvPr id="42" name="Овал 41"/>
            <p:cNvSpPr/>
            <p:nvPr/>
          </p:nvSpPr>
          <p:spPr>
            <a:xfrm>
              <a:off x="3813102" y="2328842"/>
              <a:ext cx="708820" cy="70882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>
                <a:latin typeface="Montserrat-Medium"/>
              </a:endParaRPr>
            </a:p>
          </p:txBody>
        </p:sp>
      </p:grpSp>
      <p:sp>
        <p:nvSpPr>
          <p:cNvPr id="43" name="Прямоугольник 42"/>
          <p:cNvSpPr/>
          <p:nvPr/>
        </p:nvSpPr>
        <p:spPr>
          <a:xfrm>
            <a:off x="3263900" y="8154252"/>
            <a:ext cx="8940958" cy="564896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Montserrat-Medium"/>
              </a:rPr>
              <a:t>ВАЖНО НАПРАВЛЯТЬ СРЕДСТВА НА ОХРАНУ ТРУДА РАБОТНИКОВ 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46" name="TextBox 26"/>
          <p:cNvSpPr txBox="1">
            <a:spLocks noChangeArrowheads="1"/>
          </p:cNvSpPr>
          <p:nvPr/>
        </p:nvSpPr>
        <p:spPr bwMode="auto">
          <a:xfrm>
            <a:off x="4572000" y="1237545"/>
            <a:ext cx="874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cap="all" dirty="0" smtClean="0">
                <a:solidFill>
                  <a:srgbClr val="58595B"/>
                </a:solidFill>
                <a:latin typeface="Montserrat-Medium"/>
              </a:rPr>
              <a:t>чёрная и цветная металлургия</a:t>
            </a:r>
            <a:endParaRPr lang="ru-RU" altLang="ru-RU" sz="2400" b="1" cap="all" dirty="0">
              <a:solidFill>
                <a:srgbClr val="58595B"/>
              </a:solidFill>
              <a:latin typeface="Montserrat-Medium"/>
            </a:endParaRPr>
          </a:p>
        </p:txBody>
      </p:sp>
      <p:sp>
        <p:nvSpPr>
          <p:cNvPr id="49" name="TextBox 26"/>
          <p:cNvSpPr txBox="1">
            <a:spLocks noChangeArrowheads="1"/>
          </p:cNvSpPr>
          <p:nvPr/>
        </p:nvSpPr>
        <p:spPr bwMode="auto">
          <a:xfrm>
            <a:off x="4572000" y="1920522"/>
            <a:ext cx="874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cap="all" dirty="0" smtClean="0">
                <a:solidFill>
                  <a:srgbClr val="58595B"/>
                </a:solidFill>
                <a:latin typeface="Montserrat-Medium"/>
              </a:rPr>
              <a:t>машиностроение и металлообработка</a:t>
            </a:r>
          </a:p>
        </p:txBody>
      </p:sp>
      <p:sp>
        <p:nvSpPr>
          <p:cNvPr id="52" name="TextBox 26"/>
          <p:cNvSpPr txBox="1">
            <a:spLocks noChangeArrowheads="1"/>
          </p:cNvSpPr>
          <p:nvPr/>
        </p:nvSpPr>
        <p:spPr bwMode="auto">
          <a:xfrm>
            <a:off x="4572000" y="2603500"/>
            <a:ext cx="8748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cap="all" dirty="0" smtClean="0">
                <a:solidFill>
                  <a:srgbClr val="58595B"/>
                </a:solidFill>
                <a:latin typeface="Montserrat-Medium"/>
              </a:rPr>
              <a:t>горнодобывающая,  деревообрабатывающая     </a:t>
            </a:r>
          </a:p>
        </p:txBody>
      </p:sp>
      <p:grpSp>
        <p:nvGrpSpPr>
          <p:cNvPr id="61" name="Группа 60"/>
          <p:cNvGrpSpPr/>
          <p:nvPr/>
        </p:nvGrpSpPr>
        <p:grpSpPr>
          <a:xfrm>
            <a:off x="4114800" y="1143000"/>
            <a:ext cx="380999" cy="1944512"/>
            <a:chOff x="1278468" y="996244"/>
            <a:chExt cx="380999" cy="1944512"/>
          </a:xfrm>
        </p:grpSpPr>
        <p:sp>
          <p:nvSpPr>
            <p:cNvPr id="47" name="Google Shape;2249;p138"/>
            <p:cNvSpPr>
              <a:spLocks/>
            </p:cNvSpPr>
            <p:nvPr/>
          </p:nvSpPr>
          <p:spPr bwMode="auto">
            <a:xfrm>
              <a:off x="1278468" y="996244"/>
              <a:ext cx="378178" cy="578556"/>
            </a:xfrm>
            <a:custGeom>
              <a:avLst/>
              <a:gdLst>
                <a:gd name="T0" fmla="*/ 6960993 w 1415"/>
                <a:gd name="T1" fmla="*/ 0 h 2148"/>
                <a:gd name="T2" fmla="*/ 22550 w 1415"/>
                <a:gd name="T3" fmla="*/ 7069944 h 2148"/>
                <a:gd name="T4" fmla="*/ 180854 w 1415"/>
                <a:gd name="T5" fmla="*/ 42328151 h 2148"/>
                <a:gd name="T6" fmla="*/ 7141847 w 1415"/>
                <a:gd name="T7" fmla="*/ 49306281 h 2148"/>
                <a:gd name="T8" fmla="*/ 11910646 w 1415"/>
                <a:gd name="T9" fmla="*/ 47309261 h 2148"/>
                <a:gd name="T10" fmla="*/ 29200302 w 1415"/>
                <a:gd name="T11" fmla="*/ 29749094 h 2148"/>
                <a:gd name="T12" fmla="*/ 29200302 w 1415"/>
                <a:gd name="T13" fmla="*/ 19832628 h 2148"/>
                <a:gd name="T14" fmla="*/ 11752492 w 1415"/>
                <a:gd name="T15" fmla="*/ 2111862 h 2148"/>
                <a:gd name="T16" fmla="*/ 6960993 w 1415"/>
                <a:gd name="T17" fmla="*/ 0 h 21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15" h="2148" extrusionOk="0">
                  <a:moveTo>
                    <a:pt x="308" y="0"/>
                  </a:moveTo>
                  <a:cubicBezTo>
                    <a:pt x="152" y="0"/>
                    <a:pt x="1" y="123"/>
                    <a:pt x="1" y="308"/>
                  </a:cubicBezTo>
                  <a:lnTo>
                    <a:pt x="8" y="1844"/>
                  </a:lnTo>
                  <a:cubicBezTo>
                    <a:pt x="8" y="2026"/>
                    <a:pt x="158" y="2148"/>
                    <a:pt x="316" y="2148"/>
                  </a:cubicBezTo>
                  <a:cubicBezTo>
                    <a:pt x="390" y="2148"/>
                    <a:pt x="465" y="2121"/>
                    <a:pt x="527" y="2061"/>
                  </a:cubicBezTo>
                  <a:lnTo>
                    <a:pt x="1292" y="1296"/>
                  </a:lnTo>
                  <a:cubicBezTo>
                    <a:pt x="1414" y="1181"/>
                    <a:pt x="1414" y="986"/>
                    <a:pt x="1292" y="864"/>
                  </a:cubicBezTo>
                  <a:lnTo>
                    <a:pt x="520" y="92"/>
                  </a:lnTo>
                  <a:cubicBezTo>
                    <a:pt x="459" y="29"/>
                    <a:pt x="383" y="0"/>
                    <a:pt x="308" y="0"/>
                  </a:cubicBezTo>
                  <a:close/>
                </a:path>
              </a:pathLst>
            </a:custGeom>
            <a:solidFill>
              <a:schemeClr val="tx2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lIns="162533" tIns="162533" rIns="162533" bIns="162533" anchor="ctr"/>
            <a:lstStyle/>
            <a:p>
              <a:endParaRPr lang="ru-RU" sz="2400"/>
            </a:p>
          </p:txBody>
        </p:sp>
        <p:sp>
          <p:nvSpPr>
            <p:cNvPr id="50" name="Google Shape;2249;p138"/>
            <p:cNvSpPr>
              <a:spLocks/>
            </p:cNvSpPr>
            <p:nvPr/>
          </p:nvSpPr>
          <p:spPr bwMode="auto">
            <a:xfrm>
              <a:off x="1278468" y="1679222"/>
              <a:ext cx="380999" cy="578555"/>
            </a:xfrm>
            <a:custGeom>
              <a:avLst/>
              <a:gdLst>
                <a:gd name="T0" fmla="*/ 7065329 w 1415"/>
                <a:gd name="T1" fmla="*/ 0 h 2148"/>
                <a:gd name="T2" fmla="*/ 22870 w 1415"/>
                <a:gd name="T3" fmla="*/ 7069922 h 2148"/>
                <a:gd name="T4" fmla="*/ 183566 w 1415"/>
                <a:gd name="T5" fmla="*/ 42327869 h 2148"/>
                <a:gd name="T6" fmla="*/ 7248744 w 1415"/>
                <a:gd name="T7" fmla="*/ 49305978 h 2148"/>
                <a:gd name="T8" fmla="*/ 12089014 w 1415"/>
                <a:gd name="T9" fmla="*/ 47308965 h 2148"/>
                <a:gd name="T10" fmla="*/ 29637608 w 1415"/>
                <a:gd name="T11" fmla="*/ 29748851 h 2148"/>
                <a:gd name="T12" fmla="*/ 29637608 w 1415"/>
                <a:gd name="T13" fmla="*/ 19832567 h 2148"/>
                <a:gd name="T14" fmla="*/ 11928470 w 1415"/>
                <a:gd name="T15" fmla="*/ 2111856 h 2148"/>
                <a:gd name="T16" fmla="*/ 7065329 w 1415"/>
                <a:gd name="T17" fmla="*/ 0 h 21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15" h="2148" extrusionOk="0">
                  <a:moveTo>
                    <a:pt x="308" y="0"/>
                  </a:moveTo>
                  <a:cubicBezTo>
                    <a:pt x="152" y="0"/>
                    <a:pt x="1" y="123"/>
                    <a:pt x="1" y="308"/>
                  </a:cubicBezTo>
                  <a:lnTo>
                    <a:pt x="8" y="1844"/>
                  </a:lnTo>
                  <a:cubicBezTo>
                    <a:pt x="8" y="2026"/>
                    <a:pt x="158" y="2148"/>
                    <a:pt x="316" y="2148"/>
                  </a:cubicBezTo>
                  <a:cubicBezTo>
                    <a:pt x="390" y="2148"/>
                    <a:pt x="465" y="2121"/>
                    <a:pt x="527" y="2061"/>
                  </a:cubicBezTo>
                  <a:lnTo>
                    <a:pt x="1292" y="1296"/>
                  </a:lnTo>
                  <a:cubicBezTo>
                    <a:pt x="1414" y="1181"/>
                    <a:pt x="1414" y="986"/>
                    <a:pt x="1292" y="864"/>
                  </a:cubicBezTo>
                  <a:lnTo>
                    <a:pt x="520" y="92"/>
                  </a:lnTo>
                  <a:cubicBezTo>
                    <a:pt x="459" y="29"/>
                    <a:pt x="383" y="0"/>
                    <a:pt x="308" y="0"/>
                  </a:cubicBezTo>
                  <a:close/>
                </a:path>
              </a:pathLst>
            </a:custGeom>
            <a:solidFill>
              <a:schemeClr val="tx2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lIns="162533" tIns="162533" rIns="162533" bIns="162533" anchor="ctr"/>
            <a:lstStyle/>
            <a:p>
              <a:endParaRPr lang="ru-RU" sz="2400"/>
            </a:p>
          </p:txBody>
        </p:sp>
        <p:sp>
          <p:nvSpPr>
            <p:cNvPr id="53" name="Google Shape;2249;p138"/>
            <p:cNvSpPr>
              <a:spLocks/>
            </p:cNvSpPr>
            <p:nvPr/>
          </p:nvSpPr>
          <p:spPr bwMode="auto">
            <a:xfrm>
              <a:off x="1278468" y="2362200"/>
              <a:ext cx="378178" cy="578556"/>
            </a:xfrm>
            <a:custGeom>
              <a:avLst/>
              <a:gdLst>
                <a:gd name="T0" fmla="*/ 6960993 w 1415"/>
                <a:gd name="T1" fmla="*/ 0 h 2148"/>
                <a:gd name="T2" fmla="*/ 22550 w 1415"/>
                <a:gd name="T3" fmla="*/ 7069944 h 2148"/>
                <a:gd name="T4" fmla="*/ 180854 w 1415"/>
                <a:gd name="T5" fmla="*/ 42328151 h 2148"/>
                <a:gd name="T6" fmla="*/ 7141847 w 1415"/>
                <a:gd name="T7" fmla="*/ 49306281 h 2148"/>
                <a:gd name="T8" fmla="*/ 11910646 w 1415"/>
                <a:gd name="T9" fmla="*/ 47309261 h 2148"/>
                <a:gd name="T10" fmla="*/ 29200302 w 1415"/>
                <a:gd name="T11" fmla="*/ 29749094 h 2148"/>
                <a:gd name="T12" fmla="*/ 29200302 w 1415"/>
                <a:gd name="T13" fmla="*/ 19832628 h 2148"/>
                <a:gd name="T14" fmla="*/ 11752492 w 1415"/>
                <a:gd name="T15" fmla="*/ 2111862 h 2148"/>
                <a:gd name="T16" fmla="*/ 6960993 w 1415"/>
                <a:gd name="T17" fmla="*/ 0 h 21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15" h="2148" extrusionOk="0">
                  <a:moveTo>
                    <a:pt x="308" y="0"/>
                  </a:moveTo>
                  <a:cubicBezTo>
                    <a:pt x="152" y="0"/>
                    <a:pt x="1" y="123"/>
                    <a:pt x="1" y="308"/>
                  </a:cubicBezTo>
                  <a:lnTo>
                    <a:pt x="8" y="1844"/>
                  </a:lnTo>
                  <a:cubicBezTo>
                    <a:pt x="8" y="2026"/>
                    <a:pt x="158" y="2148"/>
                    <a:pt x="316" y="2148"/>
                  </a:cubicBezTo>
                  <a:cubicBezTo>
                    <a:pt x="390" y="2148"/>
                    <a:pt x="465" y="2121"/>
                    <a:pt x="527" y="2061"/>
                  </a:cubicBezTo>
                  <a:lnTo>
                    <a:pt x="1292" y="1296"/>
                  </a:lnTo>
                  <a:cubicBezTo>
                    <a:pt x="1414" y="1181"/>
                    <a:pt x="1414" y="986"/>
                    <a:pt x="1292" y="864"/>
                  </a:cubicBezTo>
                  <a:lnTo>
                    <a:pt x="520" y="92"/>
                  </a:lnTo>
                  <a:cubicBezTo>
                    <a:pt x="459" y="29"/>
                    <a:pt x="383" y="0"/>
                    <a:pt x="308" y="0"/>
                  </a:cubicBezTo>
                  <a:close/>
                </a:path>
              </a:pathLst>
            </a:custGeom>
            <a:solidFill>
              <a:schemeClr val="tx2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lIns="162533" tIns="162533" rIns="162533" bIns="162533" anchor="ctr"/>
            <a:lstStyle/>
            <a:p>
              <a:endParaRPr lang="ru-RU" sz="240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022600" y="6400800"/>
            <a:ext cx="259080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ru-RU" sz="2400" b="1" cap="all" dirty="0" smtClean="0">
                <a:solidFill>
                  <a:srgbClr val="1C46CE"/>
                </a:solidFill>
                <a:latin typeface="Montserrat-Medium"/>
                <a:cs typeface="Times New Roman" pitchFamily="18" charset="0"/>
              </a:rPr>
              <a:t>73 </a:t>
            </a:r>
            <a:r>
              <a:rPr lang="ru-RU" sz="1600" b="1" cap="all" dirty="0" smtClean="0">
                <a:solidFill>
                  <a:srgbClr val="1C46CE"/>
                </a:solidFill>
                <a:latin typeface="Montserrat-Medium"/>
                <a:cs typeface="Times New Roman" pitchFamily="18" charset="0"/>
              </a:rPr>
              <a:t>тыс. </a:t>
            </a:r>
            <a:r>
              <a:rPr lang="ru-RU" sz="1600" b="1" cap="all" dirty="0" smtClean="0">
                <a:solidFill>
                  <a:schemeClr val="tx2"/>
                </a:solidFill>
                <a:latin typeface="Montserrat-Medium"/>
                <a:cs typeface="Times New Roman" pitchFamily="18" charset="0"/>
              </a:rPr>
              <a:t>страхователей</a:t>
            </a:r>
            <a:r>
              <a:rPr lang="ru-RU" sz="1600" b="1" cap="al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55" name="Группа 54"/>
          <p:cNvGrpSpPr/>
          <p:nvPr/>
        </p:nvGrpSpPr>
        <p:grpSpPr>
          <a:xfrm>
            <a:off x="3309620" y="4381641"/>
            <a:ext cx="2016760" cy="1904718"/>
            <a:chOff x="1727200" y="3657600"/>
            <a:chExt cx="2743200" cy="2590800"/>
          </a:xfrm>
        </p:grpSpPr>
        <p:sp>
          <p:nvSpPr>
            <p:cNvPr id="22" name="Овал 21"/>
            <p:cNvSpPr/>
            <p:nvPr/>
          </p:nvSpPr>
          <p:spPr>
            <a:xfrm>
              <a:off x="1727200" y="3657600"/>
              <a:ext cx="2743200" cy="2590800"/>
            </a:xfrm>
            <a:prstGeom prst="ellipse">
              <a:avLst/>
            </a:prstGeom>
            <a:noFill/>
            <a:ln w="762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pic>
          <p:nvPicPr>
            <p:cNvPr id="1026" name="Picture 2" descr="C:\!Пытько\Зам.начальника УД\Презентации\2024.04.21_Финансирование предупредительных мер по охране труда\bdc14550-5d00-4461-8810-d06fd951ebd1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lum bright="10000"/>
            </a:blip>
            <a:srcRect/>
            <a:stretch>
              <a:fillRect/>
            </a:stretch>
          </p:blipFill>
          <p:spPr bwMode="auto">
            <a:xfrm>
              <a:off x="2198800" y="4053000"/>
              <a:ext cx="1800000" cy="1800000"/>
            </a:xfrm>
            <a:prstGeom prst="rect">
              <a:avLst/>
            </a:prstGeom>
            <a:noFill/>
          </p:spPr>
        </p:pic>
      </p:grpSp>
      <p:sp>
        <p:nvSpPr>
          <p:cNvPr id="33" name="TextBox 32"/>
          <p:cNvSpPr txBox="1"/>
          <p:nvPr/>
        </p:nvSpPr>
        <p:spPr>
          <a:xfrm>
            <a:off x="7581900" y="6400800"/>
            <a:ext cx="2057400" cy="8771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ru-RU" sz="2400" b="1" kern="0" cap="all" dirty="0" smtClean="0">
                <a:solidFill>
                  <a:srgbClr val="1C46CE"/>
                </a:solidFill>
                <a:latin typeface="Montserrat-Medium"/>
                <a:cs typeface="Times New Roman" pitchFamily="18" charset="0"/>
              </a:rPr>
              <a:t>9</a:t>
            </a:r>
            <a:r>
              <a:rPr lang="en-US" sz="2400" b="1" kern="0" cap="all" dirty="0" smtClean="0">
                <a:solidFill>
                  <a:srgbClr val="1C46CE"/>
                </a:solidFill>
                <a:latin typeface="Montserrat-Medium"/>
                <a:cs typeface="Times New Roman" pitchFamily="18" charset="0"/>
              </a:rPr>
              <a:t>4</a:t>
            </a:r>
            <a:r>
              <a:rPr lang="ru-RU" sz="2400" b="1" kern="0" cap="all" dirty="0" smtClean="0">
                <a:solidFill>
                  <a:srgbClr val="1C46CE"/>
                </a:solidFill>
                <a:latin typeface="Montserrat-Medium"/>
                <a:cs typeface="Times New Roman" pitchFamily="18" charset="0"/>
              </a:rPr>
              <a:t>7 </a:t>
            </a:r>
            <a:r>
              <a:rPr lang="ru-RU" sz="1600" b="1" kern="0" cap="all" dirty="0" smtClean="0">
                <a:solidFill>
                  <a:srgbClr val="1C46CE"/>
                </a:solidFill>
                <a:latin typeface="Montserrat-Medium"/>
                <a:cs typeface="Times New Roman" pitchFamily="18" charset="0"/>
              </a:rPr>
              <a:t>тыс.</a:t>
            </a:r>
          </a:p>
          <a:p>
            <a:pPr algn="ctr"/>
            <a:r>
              <a:rPr lang="ru-RU" sz="1600" b="1" kern="0" cap="all" dirty="0" smtClean="0">
                <a:solidFill>
                  <a:schemeClr val="tx2"/>
                </a:solidFill>
                <a:latin typeface="Montserrat-Medium"/>
                <a:cs typeface="Times New Roman" pitchFamily="18" charset="0"/>
              </a:rPr>
              <a:t>работающих</a:t>
            </a:r>
          </a:p>
          <a:p>
            <a:pPr algn="ctr"/>
            <a:endParaRPr lang="ru-RU" sz="1100" kern="0" cap="all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6" name="Группа 55"/>
          <p:cNvGrpSpPr/>
          <p:nvPr/>
        </p:nvGrpSpPr>
        <p:grpSpPr>
          <a:xfrm>
            <a:off x="7647490" y="4381200"/>
            <a:ext cx="1905600" cy="1905600"/>
            <a:chOff x="6908800" y="3657600"/>
            <a:chExt cx="2592000" cy="2592000"/>
          </a:xfrm>
        </p:grpSpPr>
        <p:sp>
          <p:nvSpPr>
            <p:cNvPr id="25" name="Овал 24"/>
            <p:cNvSpPr/>
            <p:nvPr/>
          </p:nvSpPr>
          <p:spPr>
            <a:xfrm>
              <a:off x="6908800" y="3657600"/>
              <a:ext cx="2592000" cy="2592000"/>
            </a:xfrm>
            <a:prstGeom prst="ellipse">
              <a:avLst/>
            </a:prstGeom>
            <a:noFill/>
            <a:ln w="7620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pic>
          <p:nvPicPr>
            <p:cNvPr id="1027" name="Picture 3" descr="C:\!Пытько\Зам.начальника УД\Презентации\2024.04.21_Финансирование предупредительных мер по охране труда\i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lum bright="10000"/>
            </a:blip>
            <a:srcRect/>
            <a:stretch>
              <a:fillRect/>
            </a:stretch>
          </p:blipFill>
          <p:spPr bwMode="auto">
            <a:xfrm>
              <a:off x="7304800" y="4053600"/>
              <a:ext cx="1800000" cy="1800000"/>
            </a:xfrm>
            <a:prstGeom prst="rect">
              <a:avLst/>
            </a:prstGeom>
            <a:noFill/>
          </p:spPr>
        </p:pic>
      </p:grpSp>
      <p:sp>
        <p:nvSpPr>
          <p:cNvPr id="60" name="Прямоугольник 59"/>
          <p:cNvSpPr/>
          <p:nvPr/>
        </p:nvSpPr>
        <p:spPr>
          <a:xfrm>
            <a:off x="1651000" y="3644900"/>
            <a:ext cx="13335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cap="all" dirty="0" smtClean="0">
                <a:solidFill>
                  <a:srgbClr val="1C46CE"/>
                </a:solidFill>
                <a:latin typeface="Montserrat-Medium"/>
                <a:cs typeface="Times New Roman" pitchFamily="18" charset="0"/>
              </a:rPr>
              <a:t>По состоянию на 01.06.2024 На учёте состоят </a:t>
            </a:r>
          </a:p>
        </p:txBody>
      </p:sp>
      <p:sp>
        <p:nvSpPr>
          <p:cNvPr id="68" name="Google Shape;2249;p138"/>
          <p:cNvSpPr>
            <a:spLocks/>
          </p:cNvSpPr>
          <p:nvPr/>
        </p:nvSpPr>
        <p:spPr bwMode="auto">
          <a:xfrm rot="5400000">
            <a:off x="12636501" y="7445022"/>
            <a:ext cx="380999" cy="578555"/>
          </a:xfrm>
          <a:custGeom>
            <a:avLst/>
            <a:gdLst>
              <a:gd name="T0" fmla="*/ 7065329 w 1415"/>
              <a:gd name="T1" fmla="*/ 0 h 2148"/>
              <a:gd name="T2" fmla="*/ 22870 w 1415"/>
              <a:gd name="T3" fmla="*/ 7069922 h 2148"/>
              <a:gd name="T4" fmla="*/ 183566 w 1415"/>
              <a:gd name="T5" fmla="*/ 42327869 h 2148"/>
              <a:gd name="T6" fmla="*/ 7248744 w 1415"/>
              <a:gd name="T7" fmla="*/ 49305978 h 2148"/>
              <a:gd name="T8" fmla="*/ 12089014 w 1415"/>
              <a:gd name="T9" fmla="*/ 47308965 h 2148"/>
              <a:gd name="T10" fmla="*/ 29637608 w 1415"/>
              <a:gd name="T11" fmla="*/ 29748851 h 2148"/>
              <a:gd name="T12" fmla="*/ 29637608 w 1415"/>
              <a:gd name="T13" fmla="*/ 19832567 h 2148"/>
              <a:gd name="T14" fmla="*/ 11928470 w 1415"/>
              <a:gd name="T15" fmla="*/ 2111856 h 2148"/>
              <a:gd name="T16" fmla="*/ 7065329 w 1415"/>
              <a:gd name="T17" fmla="*/ 0 h 21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solidFill>
            <a:srgbClr val="FF0000"/>
          </a:solidFill>
          <a:ln w="1905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lIns="162533" tIns="162533" rIns="162533" bIns="162533" anchor="ctr"/>
          <a:lstStyle/>
          <a:p>
            <a:endParaRPr lang="ru-RU" sz="2400"/>
          </a:p>
        </p:txBody>
      </p:sp>
      <p:cxnSp>
        <p:nvCxnSpPr>
          <p:cNvPr id="69" name="Straight Connector 54"/>
          <p:cNvCxnSpPr/>
          <p:nvPr/>
        </p:nvCxnSpPr>
        <p:spPr>
          <a:xfrm>
            <a:off x="4013200" y="1066800"/>
            <a:ext cx="0" cy="22320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54"/>
          <p:cNvCxnSpPr/>
          <p:nvPr/>
        </p:nvCxnSpPr>
        <p:spPr>
          <a:xfrm flipH="1">
            <a:off x="1422400" y="3594100"/>
            <a:ext cx="146304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13843000" y="5054600"/>
            <a:ext cx="8018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cap="all" dirty="0" smtClean="0">
                <a:solidFill>
                  <a:schemeClr val="tx2"/>
                </a:solidFill>
                <a:latin typeface="Montserrat-Medium"/>
                <a:cs typeface="Times New Roman" pitchFamily="18" charset="0"/>
              </a:rPr>
              <a:t>19</a:t>
            </a:r>
            <a:r>
              <a:rPr lang="ru-RU" sz="2400" b="1" cap="all" dirty="0" smtClean="0">
                <a:solidFill>
                  <a:schemeClr val="tx2"/>
                </a:solidFill>
                <a:latin typeface="Montserrat-Medium"/>
                <a:cs typeface="Times New Roman" pitchFamily="18" charset="0"/>
              </a:rPr>
              <a:t>%</a:t>
            </a:r>
            <a:endParaRPr lang="ru-RU" sz="2400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14528800" y="5054600"/>
            <a:ext cx="13728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cap="all" dirty="0" smtClean="0">
                <a:solidFill>
                  <a:schemeClr val="tx2"/>
                </a:solidFill>
                <a:latin typeface="Montserrat-Medium"/>
                <a:cs typeface="Times New Roman" pitchFamily="18" charset="0"/>
              </a:rPr>
              <a:t>от общей</a:t>
            </a:r>
            <a:br>
              <a:rPr lang="ru-RU" sz="1200" b="1" cap="all" dirty="0" smtClean="0">
                <a:solidFill>
                  <a:schemeClr val="tx2"/>
                </a:solidFill>
                <a:latin typeface="Montserrat-Medium"/>
                <a:cs typeface="Times New Roman" pitchFamily="18" charset="0"/>
              </a:rPr>
            </a:br>
            <a:r>
              <a:rPr lang="ru-RU" sz="1200" b="1" cap="all" dirty="0" smtClean="0">
                <a:solidFill>
                  <a:schemeClr val="tx2"/>
                </a:solidFill>
                <a:latin typeface="Montserrat-Medium"/>
                <a:cs typeface="Times New Roman" pitchFamily="18" charset="0"/>
              </a:rPr>
              <a:t>численности</a:t>
            </a:r>
            <a:endParaRPr lang="ru-RU" sz="1200" dirty="0"/>
          </a:p>
        </p:txBody>
      </p:sp>
      <p:cxnSp>
        <p:nvCxnSpPr>
          <p:cNvPr id="78" name="Straight Connector 54"/>
          <p:cNvCxnSpPr/>
          <p:nvPr/>
        </p:nvCxnSpPr>
        <p:spPr>
          <a:xfrm flipH="1">
            <a:off x="1422400" y="7467600"/>
            <a:ext cx="146304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008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899650" y="159412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1422400" y="4038600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Прямоугольник 24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26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15824200" y="877466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616061"/>
                </a:solidFill>
                <a:latin typeface="Montserrat-Medium"/>
              </a:rPr>
              <a:t>4</a:t>
            </a:r>
            <a:endParaRPr lang="ru-RU" dirty="0"/>
          </a:p>
        </p:txBody>
      </p:sp>
      <p:sp>
        <p:nvSpPr>
          <p:cNvPr id="14" name="object 12"/>
          <p:cNvSpPr txBox="1">
            <a:spLocks/>
          </p:cNvSpPr>
          <p:nvPr/>
        </p:nvSpPr>
        <p:spPr>
          <a:xfrm>
            <a:off x="1498600" y="292274"/>
            <a:ext cx="145542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lvl="0">
              <a:spcBef>
                <a:spcPts val="100"/>
              </a:spcBef>
            </a:pPr>
            <a:r>
              <a:rPr lang="ru-RU" sz="3600" b="1" kern="0" cap="all" spc="-100" dirty="0" smtClean="0">
                <a:solidFill>
                  <a:srgbClr val="00B0F0"/>
                </a:solidFill>
                <a:latin typeface="Montserrat-Medium"/>
                <a:ea typeface="+mj-ea"/>
                <a:cs typeface="Calibri-Light"/>
              </a:rPr>
              <a:t>ПРЕИМУЩЕСТВА УЧАСТИЯ ОРГАНИЗАЦИЙ В ПРОГРАММЕ ФИНАНСИРОВАНИЯ предупредительных мер</a:t>
            </a:r>
            <a:endParaRPr kumimoji="0" lang="ru-RU" sz="3600" b="1" i="0" u="none" strike="noStrike" kern="0" cap="all" spc="-10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Montserrat-Medium"/>
              <a:ea typeface="+mj-ea"/>
              <a:cs typeface="Calibri-Light"/>
            </a:endParaRPr>
          </a:p>
        </p:txBody>
      </p:sp>
      <p:cxnSp>
        <p:nvCxnSpPr>
          <p:cNvPr id="33" name="Straight Connector 54"/>
          <p:cNvCxnSpPr/>
          <p:nvPr/>
        </p:nvCxnSpPr>
        <p:spPr>
          <a:xfrm>
            <a:off x="1919111" y="1981200"/>
            <a:ext cx="0" cy="6254044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Группа 33"/>
          <p:cNvGrpSpPr/>
          <p:nvPr/>
        </p:nvGrpSpPr>
        <p:grpSpPr>
          <a:xfrm>
            <a:off x="1727200" y="2063044"/>
            <a:ext cx="14630400" cy="858665"/>
            <a:chOff x="9510890" y="1393323"/>
            <a:chExt cx="14630400" cy="858665"/>
          </a:xfrm>
        </p:grpSpPr>
        <p:sp>
          <p:nvSpPr>
            <p:cNvPr id="35" name="TextBox 26"/>
            <p:cNvSpPr txBox="1">
              <a:spLocks noChangeArrowheads="1"/>
            </p:cNvSpPr>
            <p:nvPr/>
          </p:nvSpPr>
          <p:spPr bwMode="auto">
            <a:xfrm>
              <a:off x="10052756" y="1420991"/>
              <a:ext cx="1408853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800" b="1" cap="all" dirty="0" smtClean="0">
                  <a:solidFill>
                    <a:schemeClr val="accent3"/>
                  </a:solidFill>
                  <a:latin typeface="Montserrat-Medium"/>
                </a:rPr>
                <a:t>Экономическая эффективность</a:t>
              </a:r>
            </a:p>
            <a:p>
              <a:pPr eaLnBrk="1" hangingPunct="1"/>
              <a:r>
                <a:rPr lang="ru-RU" altLang="ru-RU" sz="2000" b="1" cap="all" dirty="0" smtClean="0">
                  <a:solidFill>
                    <a:schemeClr val="tx2"/>
                  </a:solidFill>
                  <a:latin typeface="Montserrat-Medium"/>
                </a:rPr>
                <a:t>Экономия денежных средств</a:t>
              </a:r>
            </a:p>
          </p:txBody>
        </p:sp>
        <p:sp>
          <p:nvSpPr>
            <p:cNvPr id="36" name="Google Shape;2249;p138"/>
            <p:cNvSpPr>
              <a:spLocks/>
            </p:cNvSpPr>
            <p:nvPr/>
          </p:nvSpPr>
          <p:spPr bwMode="auto">
            <a:xfrm>
              <a:off x="9510890" y="1393323"/>
              <a:ext cx="378178" cy="578556"/>
            </a:xfrm>
            <a:custGeom>
              <a:avLst/>
              <a:gdLst>
                <a:gd name="T0" fmla="*/ 6960993 w 1415"/>
                <a:gd name="T1" fmla="*/ 0 h 2148"/>
                <a:gd name="T2" fmla="*/ 22550 w 1415"/>
                <a:gd name="T3" fmla="*/ 7069944 h 2148"/>
                <a:gd name="T4" fmla="*/ 180854 w 1415"/>
                <a:gd name="T5" fmla="*/ 42328151 h 2148"/>
                <a:gd name="T6" fmla="*/ 7141847 w 1415"/>
                <a:gd name="T7" fmla="*/ 49306281 h 2148"/>
                <a:gd name="T8" fmla="*/ 11910646 w 1415"/>
                <a:gd name="T9" fmla="*/ 47309261 h 2148"/>
                <a:gd name="T10" fmla="*/ 29200302 w 1415"/>
                <a:gd name="T11" fmla="*/ 29749094 h 2148"/>
                <a:gd name="T12" fmla="*/ 29200302 w 1415"/>
                <a:gd name="T13" fmla="*/ 19832628 h 2148"/>
                <a:gd name="T14" fmla="*/ 11752492 w 1415"/>
                <a:gd name="T15" fmla="*/ 2111862 h 2148"/>
                <a:gd name="T16" fmla="*/ 6960993 w 1415"/>
                <a:gd name="T17" fmla="*/ 0 h 21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15" h="2148" extrusionOk="0">
                  <a:moveTo>
                    <a:pt x="308" y="0"/>
                  </a:moveTo>
                  <a:cubicBezTo>
                    <a:pt x="152" y="0"/>
                    <a:pt x="1" y="123"/>
                    <a:pt x="1" y="308"/>
                  </a:cubicBezTo>
                  <a:lnTo>
                    <a:pt x="8" y="1844"/>
                  </a:lnTo>
                  <a:cubicBezTo>
                    <a:pt x="8" y="2026"/>
                    <a:pt x="158" y="2148"/>
                    <a:pt x="316" y="2148"/>
                  </a:cubicBezTo>
                  <a:cubicBezTo>
                    <a:pt x="390" y="2148"/>
                    <a:pt x="465" y="2121"/>
                    <a:pt x="527" y="2061"/>
                  </a:cubicBezTo>
                  <a:lnTo>
                    <a:pt x="1292" y="1296"/>
                  </a:lnTo>
                  <a:cubicBezTo>
                    <a:pt x="1414" y="1181"/>
                    <a:pt x="1414" y="986"/>
                    <a:pt x="1292" y="864"/>
                  </a:cubicBezTo>
                  <a:lnTo>
                    <a:pt x="520" y="92"/>
                  </a:lnTo>
                  <a:cubicBezTo>
                    <a:pt x="459" y="29"/>
                    <a:pt x="383" y="0"/>
                    <a:pt x="308" y="0"/>
                  </a:cubicBezTo>
                  <a:close/>
                </a:path>
              </a:pathLst>
            </a:custGeom>
            <a:solidFill>
              <a:schemeClr val="tx2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lIns="162533" tIns="162533" rIns="162533" bIns="162533" anchor="ctr"/>
            <a:lstStyle/>
            <a:p>
              <a:endParaRPr lang="ru-RU" sz="2400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1727200" y="3145085"/>
            <a:ext cx="14630400" cy="1705049"/>
            <a:chOff x="9510890" y="2661237"/>
            <a:chExt cx="14630400" cy="1705049"/>
          </a:xfrm>
        </p:grpSpPr>
        <p:sp>
          <p:nvSpPr>
            <p:cNvPr id="38" name="TextBox 26"/>
            <p:cNvSpPr txBox="1">
              <a:spLocks noChangeArrowheads="1"/>
            </p:cNvSpPr>
            <p:nvPr/>
          </p:nvSpPr>
          <p:spPr bwMode="auto">
            <a:xfrm>
              <a:off x="10052756" y="2688904"/>
              <a:ext cx="14088534" cy="1677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800" b="1" cap="all" dirty="0" smtClean="0">
                  <a:solidFill>
                    <a:schemeClr val="accent3"/>
                  </a:solidFill>
                  <a:latin typeface="Montserrat-Medium"/>
                </a:rPr>
                <a:t>Минимизация профессиональных рисков </a:t>
              </a:r>
            </a:p>
            <a:p>
              <a:pPr marL="171450" indent="-171450" eaLnBrk="1" hangingPunct="1">
                <a:spcBef>
                  <a:spcPts val="600"/>
                </a:spcBef>
                <a:buFont typeface="Wingdings" pitchFamily="2" charset="2"/>
                <a:buChar char="§"/>
              </a:pP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Стимулирование работников к более ответственному отношению к охране труда</a:t>
              </a:r>
            </a:p>
            <a:p>
              <a:pPr marL="171450" indent="-171450" eaLnBrk="1" hangingPunct="1">
                <a:spcBef>
                  <a:spcPts val="600"/>
                </a:spcBef>
                <a:buFont typeface="Wingdings" pitchFamily="2" charset="2"/>
                <a:buChar char="§"/>
              </a:pP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Стимулирование работодателей к улучшению условий труда работников</a:t>
              </a:r>
            </a:p>
            <a:p>
              <a:pPr marL="171450" indent="-171450" eaLnBrk="1" hangingPunct="1">
                <a:spcBef>
                  <a:spcPts val="600"/>
                </a:spcBef>
                <a:buFont typeface="Wingdings" pitchFamily="2" charset="2"/>
                <a:buChar char="§"/>
              </a:pP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Контроль за предупреждением несчастных случаев на производстве</a:t>
              </a:r>
            </a:p>
          </p:txBody>
        </p:sp>
        <p:sp>
          <p:nvSpPr>
            <p:cNvPr id="39" name="Google Shape;2249;p138"/>
            <p:cNvSpPr>
              <a:spLocks/>
            </p:cNvSpPr>
            <p:nvPr/>
          </p:nvSpPr>
          <p:spPr bwMode="auto">
            <a:xfrm>
              <a:off x="9510890" y="2661237"/>
              <a:ext cx="380999" cy="578555"/>
            </a:xfrm>
            <a:custGeom>
              <a:avLst/>
              <a:gdLst>
                <a:gd name="T0" fmla="*/ 7065329 w 1415"/>
                <a:gd name="T1" fmla="*/ 0 h 2148"/>
                <a:gd name="T2" fmla="*/ 22870 w 1415"/>
                <a:gd name="T3" fmla="*/ 7069922 h 2148"/>
                <a:gd name="T4" fmla="*/ 183566 w 1415"/>
                <a:gd name="T5" fmla="*/ 42327869 h 2148"/>
                <a:gd name="T6" fmla="*/ 7248744 w 1415"/>
                <a:gd name="T7" fmla="*/ 49305978 h 2148"/>
                <a:gd name="T8" fmla="*/ 12089014 w 1415"/>
                <a:gd name="T9" fmla="*/ 47308965 h 2148"/>
                <a:gd name="T10" fmla="*/ 29637608 w 1415"/>
                <a:gd name="T11" fmla="*/ 29748851 h 2148"/>
                <a:gd name="T12" fmla="*/ 29637608 w 1415"/>
                <a:gd name="T13" fmla="*/ 19832567 h 2148"/>
                <a:gd name="T14" fmla="*/ 11928470 w 1415"/>
                <a:gd name="T15" fmla="*/ 2111856 h 2148"/>
                <a:gd name="T16" fmla="*/ 7065329 w 1415"/>
                <a:gd name="T17" fmla="*/ 0 h 21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15" h="2148" extrusionOk="0">
                  <a:moveTo>
                    <a:pt x="308" y="0"/>
                  </a:moveTo>
                  <a:cubicBezTo>
                    <a:pt x="152" y="0"/>
                    <a:pt x="1" y="123"/>
                    <a:pt x="1" y="308"/>
                  </a:cubicBezTo>
                  <a:lnTo>
                    <a:pt x="8" y="1844"/>
                  </a:lnTo>
                  <a:cubicBezTo>
                    <a:pt x="8" y="2026"/>
                    <a:pt x="158" y="2148"/>
                    <a:pt x="316" y="2148"/>
                  </a:cubicBezTo>
                  <a:cubicBezTo>
                    <a:pt x="390" y="2148"/>
                    <a:pt x="465" y="2121"/>
                    <a:pt x="527" y="2061"/>
                  </a:cubicBezTo>
                  <a:lnTo>
                    <a:pt x="1292" y="1296"/>
                  </a:lnTo>
                  <a:cubicBezTo>
                    <a:pt x="1414" y="1181"/>
                    <a:pt x="1414" y="986"/>
                    <a:pt x="1292" y="864"/>
                  </a:cubicBezTo>
                  <a:lnTo>
                    <a:pt x="520" y="92"/>
                  </a:lnTo>
                  <a:cubicBezTo>
                    <a:pt x="459" y="29"/>
                    <a:pt x="383" y="0"/>
                    <a:pt x="308" y="0"/>
                  </a:cubicBezTo>
                  <a:close/>
                </a:path>
              </a:pathLst>
            </a:custGeom>
            <a:solidFill>
              <a:schemeClr val="tx2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lIns="162533" tIns="162533" rIns="162533" bIns="162533" anchor="ctr"/>
            <a:lstStyle/>
            <a:p>
              <a:endParaRPr lang="ru-RU" sz="2400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1727200" y="5263444"/>
            <a:ext cx="14630400" cy="2828434"/>
            <a:chOff x="9510890" y="3929150"/>
            <a:chExt cx="14630400" cy="2828434"/>
          </a:xfrm>
        </p:grpSpPr>
        <p:sp>
          <p:nvSpPr>
            <p:cNvPr id="41" name="TextBox 26"/>
            <p:cNvSpPr txBox="1">
              <a:spLocks noChangeArrowheads="1"/>
            </p:cNvSpPr>
            <p:nvPr/>
          </p:nvSpPr>
          <p:spPr bwMode="auto">
            <a:xfrm>
              <a:off x="10052756" y="3956817"/>
              <a:ext cx="14088534" cy="2800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2800" b="1" cap="all" dirty="0" smtClean="0">
                  <a:solidFill>
                    <a:schemeClr val="accent3"/>
                  </a:solidFill>
                  <a:latin typeface="Montserrat-Medium"/>
                </a:rPr>
                <a:t>Предупреждение рисков развития профессиональных заболеваний, в т.ч. мониторинг состояния здоровья работников</a:t>
              </a:r>
            </a:p>
            <a:p>
              <a:pPr eaLnBrk="1" hangingPunct="1">
                <a:spcBef>
                  <a:spcPts val="1200"/>
                </a:spcBef>
              </a:pP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Проведение периодических </a:t>
              </a:r>
              <a:r>
                <a:rPr lang="ru-RU" altLang="ru-RU" sz="2000" b="1" cap="all" dirty="0" err="1" smtClean="0">
                  <a:solidFill>
                    <a:srgbClr val="58595B"/>
                  </a:solidFill>
                  <a:latin typeface="Montserrat-Medium"/>
                </a:rPr>
                <a:t>мед.осмотров</a:t>
              </a: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 работников, занятых</a:t>
              </a:r>
              <a:b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</a:b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на работах с вредными и (или) опасными факторами</a:t>
              </a:r>
            </a:p>
            <a:p>
              <a:pPr eaLnBrk="1" hangingPunct="1">
                <a:spcBef>
                  <a:spcPts val="1200"/>
                </a:spcBef>
              </a:pP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Санаторно-курортное лечение работников:</a:t>
              </a:r>
            </a:p>
            <a:p>
              <a:pPr marL="723900" indent="-361950" eaLnBrk="1" hangingPunct="1">
                <a:buFont typeface="Wingdings" pitchFamily="2" charset="2"/>
                <a:buChar char="§"/>
              </a:pP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занятых на работах с вредными  и (или) опасными факторами</a:t>
              </a:r>
            </a:p>
            <a:p>
              <a:pPr marL="723900" indent="-361950" eaLnBrk="1" hangingPunct="1">
                <a:buFont typeface="Wingdings" pitchFamily="2" charset="2"/>
                <a:buChar char="§"/>
              </a:pPr>
              <a:r>
                <a:rPr lang="ru-RU" altLang="ru-RU" sz="2000" b="1" cap="all" dirty="0" err="1" smtClean="0">
                  <a:solidFill>
                    <a:srgbClr val="58595B"/>
                  </a:solidFill>
                  <a:latin typeface="Montserrat-Medium"/>
                </a:rPr>
                <a:t>предпенсионного</a:t>
              </a:r>
              <a:r>
                <a:rPr lang="ru-RU" altLang="ru-RU" sz="2000" b="1" cap="all" dirty="0" smtClean="0">
                  <a:solidFill>
                    <a:srgbClr val="58595B"/>
                  </a:solidFill>
                  <a:latin typeface="Montserrat-Medium"/>
                </a:rPr>
                <a:t> и пенсионного возраста</a:t>
              </a:r>
            </a:p>
          </p:txBody>
        </p:sp>
        <p:sp>
          <p:nvSpPr>
            <p:cNvPr id="42" name="Google Shape;2249;p138"/>
            <p:cNvSpPr>
              <a:spLocks/>
            </p:cNvSpPr>
            <p:nvPr/>
          </p:nvSpPr>
          <p:spPr bwMode="auto">
            <a:xfrm>
              <a:off x="9510890" y="3929150"/>
              <a:ext cx="378178" cy="578556"/>
            </a:xfrm>
            <a:custGeom>
              <a:avLst/>
              <a:gdLst>
                <a:gd name="T0" fmla="*/ 6960993 w 1415"/>
                <a:gd name="T1" fmla="*/ 0 h 2148"/>
                <a:gd name="T2" fmla="*/ 22550 w 1415"/>
                <a:gd name="T3" fmla="*/ 7069944 h 2148"/>
                <a:gd name="T4" fmla="*/ 180854 w 1415"/>
                <a:gd name="T5" fmla="*/ 42328151 h 2148"/>
                <a:gd name="T6" fmla="*/ 7141847 w 1415"/>
                <a:gd name="T7" fmla="*/ 49306281 h 2148"/>
                <a:gd name="T8" fmla="*/ 11910646 w 1415"/>
                <a:gd name="T9" fmla="*/ 47309261 h 2148"/>
                <a:gd name="T10" fmla="*/ 29200302 w 1415"/>
                <a:gd name="T11" fmla="*/ 29749094 h 2148"/>
                <a:gd name="T12" fmla="*/ 29200302 w 1415"/>
                <a:gd name="T13" fmla="*/ 19832628 h 2148"/>
                <a:gd name="T14" fmla="*/ 11752492 w 1415"/>
                <a:gd name="T15" fmla="*/ 2111862 h 2148"/>
                <a:gd name="T16" fmla="*/ 6960993 w 1415"/>
                <a:gd name="T17" fmla="*/ 0 h 214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15" h="2148" extrusionOk="0">
                  <a:moveTo>
                    <a:pt x="308" y="0"/>
                  </a:moveTo>
                  <a:cubicBezTo>
                    <a:pt x="152" y="0"/>
                    <a:pt x="1" y="123"/>
                    <a:pt x="1" y="308"/>
                  </a:cubicBezTo>
                  <a:lnTo>
                    <a:pt x="8" y="1844"/>
                  </a:lnTo>
                  <a:cubicBezTo>
                    <a:pt x="8" y="2026"/>
                    <a:pt x="158" y="2148"/>
                    <a:pt x="316" y="2148"/>
                  </a:cubicBezTo>
                  <a:cubicBezTo>
                    <a:pt x="390" y="2148"/>
                    <a:pt x="465" y="2121"/>
                    <a:pt x="527" y="2061"/>
                  </a:cubicBezTo>
                  <a:lnTo>
                    <a:pt x="1292" y="1296"/>
                  </a:lnTo>
                  <a:cubicBezTo>
                    <a:pt x="1414" y="1181"/>
                    <a:pt x="1414" y="986"/>
                    <a:pt x="1292" y="864"/>
                  </a:cubicBezTo>
                  <a:lnTo>
                    <a:pt x="520" y="92"/>
                  </a:lnTo>
                  <a:cubicBezTo>
                    <a:pt x="459" y="29"/>
                    <a:pt x="383" y="0"/>
                    <a:pt x="308" y="0"/>
                  </a:cubicBezTo>
                  <a:close/>
                </a:path>
              </a:pathLst>
            </a:custGeom>
            <a:solidFill>
              <a:schemeClr val="tx2"/>
            </a:solidFill>
            <a:ln w="19050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lIns="162533" tIns="162533" rIns="162533" bIns="162533" anchor="ctr"/>
            <a:lstStyle/>
            <a:p>
              <a:endParaRPr lang="ru-RU" sz="2400"/>
            </a:p>
          </p:txBody>
        </p:sp>
      </p:grpSp>
    </p:spTree>
    <p:extLst>
      <p:ext uri="{BB962C8B-B14F-4D97-AF65-F5344CB8AC3E}">
        <p14:creationId xmlns:p14="http://schemas.microsoft.com/office/powerpoint/2010/main" val="390409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2">
            <a:extLst>
              <a:ext uri="{FF2B5EF4-FFF2-40B4-BE49-F238E27FC236}">
                <a16:creationId xmlns:a16="http://schemas.microsoft.com/office/drawing/2014/main" xmlns="" id="{7132B31C-89BE-4F45-9A78-056DB5164EC0}"/>
              </a:ext>
            </a:extLst>
          </p:cNvPr>
          <p:cNvSpPr/>
          <p:nvPr/>
        </p:nvSpPr>
        <p:spPr>
          <a:xfrm>
            <a:off x="0" y="4749800"/>
            <a:ext cx="6226810" cy="4394200"/>
          </a:xfrm>
          <a:custGeom>
            <a:avLst/>
            <a:gdLst/>
            <a:ahLst/>
            <a:cxnLst/>
            <a:rect l="l" t="t" r="r" b="b"/>
            <a:pathLst>
              <a:path w="6226810" h="4394200">
                <a:moveTo>
                  <a:pt x="6036116" y="1600200"/>
                </a:moveTo>
                <a:lnTo>
                  <a:pt x="4322374" y="1600200"/>
                </a:lnTo>
                <a:lnTo>
                  <a:pt x="4384865" y="1612900"/>
                </a:lnTo>
                <a:lnTo>
                  <a:pt x="4504556" y="1612900"/>
                </a:lnTo>
                <a:lnTo>
                  <a:pt x="4617041" y="1638300"/>
                </a:lnTo>
                <a:lnTo>
                  <a:pt x="4670524" y="1638300"/>
                </a:lnTo>
                <a:lnTo>
                  <a:pt x="4771858" y="1663700"/>
                </a:lnTo>
                <a:lnTo>
                  <a:pt x="4819664" y="1676400"/>
                </a:lnTo>
                <a:lnTo>
                  <a:pt x="4865532" y="1701800"/>
                </a:lnTo>
                <a:lnTo>
                  <a:pt x="4909439" y="1714500"/>
                </a:lnTo>
                <a:lnTo>
                  <a:pt x="4951363" y="1739900"/>
                </a:lnTo>
                <a:lnTo>
                  <a:pt x="4991281" y="1752600"/>
                </a:lnTo>
                <a:lnTo>
                  <a:pt x="5029170" y="1778000"/>
                </a:lnTo>
                <a:lnTo>
                  <a:pt x="5065008" y="1803400"/>
                </a:lnTo>
                <a:lnTo>
                  <a:pt x="5098772" y="1828800"/>
                </a:lnTo>
                <a:lnTo>
                  <a:pt x="5130438" y="1854200"/>
                </a:lnTo>
                <a:lnTo>
                  <a:pt x="5159986" y="1879600"/>
                </a:lnTo>
                <a:lnTo>
                  <a:pt x="5212631" y="1943100"/>
                </a:lnTo>
                <a:lnTo>
                  <a:pt x="5239335" y="1981200"/>
                </a:lnTo>
                <a:lnTo>
                  <a:pt x="5263154" y="2019300"/>
                </a:lnTo>
                <a:lnTo>
                  <a:pt x="5284069" y="2057400"/>
                </a:lnTo>
                <a:lnTo>
                  <a:pt x="5302057" y="2095500"/>
                </a:lnTo>
                <a:lnTo>
                  <a:pt x="5317097" y="2146300"/>
                </a:lnTo>
                <a:lnTo>
                  <a:pt x="5329170" y="2197100"/>
                </a:lnTo>
                <a:lnTo>
                  <a:pt x="5338254" y="2235200"/>
                </a:lnTo>
                <a:lnTo>
                  <a:pt x="5344328" y="2286000"/>
                </a:lnTo>
                <a:lnTo>
                  <a:pt x="5347372" y="2336800"/>
                </a:lnTo>
                <a:lnTo>
                  <a:pt x="5347364" y="2387600"/>
                </a:lnTo>
                <a:lnTo>
                  <a:pt x="5344284" y="2438400"/>
                </a:lnTo>
                <a:lnTo>
                  <a:pt x="5338111" y="2501900"/>
                </a:lnTo>
                <a:lnTo>
                  <a:pt x="5328824" y="2552700"/>
                </a:lnTo>
                <a:lnTo>
                  <a:pt x="5316402" y="2603500"/>
                </a:lnTo>
                <a:lnTo>
                  <a:pt x="5302557" y="2654300"/>
                </a:lnTo>
                <a:lnTo>
                  <a:pt x="5286285" y="2692400"/>
                </a:lnTo>
                <a:lnTo>
                  <a:pt x="5267683" y="2743200"/>
                </a:lnTo>
                <a:lnTo>
                  <a:pt x="5246847" y="2781300"/>
                </a:lnTo>
                <a:lnTo>
                  <a:pt x="5223873" y="2832100"/>
                </a:lnTo>
                <a:lnTo>
                  <a:pt x="5198858" y="2870200"/>
                </a:lnTo>
                <a:lnTo>
                  <a:pt x="5171897" y="2908300"/>
                </a:lnTo>
                <a:lnTo>
                  <a:pt x="5143087" y="2946400"/>
                </a:lnTo>
                <a:lnTo>
                  <a:pt x="5112524" y="2984500"/>
                </a:lnTo>
                <a:lnTo>
                  <a:pt x="5080303" y="3009900"/>
                </a:lnTo>
                <a:lnTo>
                  <a:pt x="5046523" y="3048000"/>
                </a:lnTo>
                <a:lnTo>
                  <a:pt x="5011277" y="3073400"/>
                </a:lnTo>
                <a:lnTo>
                  <a:pt x="4974664" y="3111500"/>
                </a:lnTo>
                <a:lnTo>
                  <a:pt x="4936778" y="3136900"/>
                </a:lnTo>
                <a:lnTo>
                  <a:pt x="4897716" y="3162300"/>
                </a:lnTo>
                <a:lnTo>
                  <a:pt x="4857575" y="3187700"/>
                </a:lnTo>
                <a:lnTo>
                  <a:pt x="4816450" y="3213100"/>
                </a:lnTo>
                <a:lnTo>
                  <a:pt x="4774438" y="3238500"/>
                </a:lnTo>
                <a:lnTo>
                  <a:pt x="4731634" y="3251200"/>
                </a:lnTo>
                <a:lnTo>
                  <a:pt x="4688136" y="3276600"/>
                </a:lnTo>
                <a:lnTo>
                  <a:pt x="4417938" y="3352800"/>
                </a:lnTo>
                <a:lnTo>
                  <a:pt x="4372268" y="3352800"/>
                </a:lnTo>
                <a:lnTo>
                  <a:pt x="4326673" y="3365500"/>
                </a:lnTo>
                <a:lnTo>
                  <a:pt x="3403922" y="3365500"/>
                </a:lnTo>
                <a:lnTo>
                  <a:pt x="2695527" y="4394200"/>
                </a:lnTo>
                <a:lnTo>
                  <a:pt x="3762512" y="4394200"/>
                </a:lnTo>
                <a:lnTo>
                  <a:pt x="3866126" y="4254500"/>
                </a:lnTo>
                <a:lnTo>
                  <a:pt x="4250081" y="4254500"/>
                </a:lnTo>
                <a:lnTo>
                  <a:pt x="4308077" y="4241800"/>
                </a:lnTo>
                <a:lnTo>
                  <a:pt x="4421686" y="4241800"/>
                </a:lnTo>
                <a:lnTo>
                  <a:pt x="4477293" y="4229100"/>
                </a:lnTo>
                <a:lnTo>
                  <a:pt x="4532096" y="4229100"/>
                </a:lnTo>
                <a:lnTo>
                  <a:pt x="4793928" y="4165600"/>
                </a:lnTo>
                <a:lnTo>
                  <a:pt x="4941151" y="4127500"/>
                </a:lnTo>
                <a:lnTo>
                  <a:pt x="4988558" y="4102100"/>
                </a:lnTo>
                <a:lnTo>
                  <a:pt x="5035124" y="4089400"/>
                </a:lnTo>
                <a:lnTo>
                  <a:pt x="5080847" y="4064000"/>
                </a:lnTo>
                <a:lnTo>
                  <a:pt x="5125723" y="4051300"/>
                </a:lnTo>
                <a:lnTo>
                  <a:pt x="5169748" y="4025900"/>
                </a:lnTo>
                <a:lnTo>
                  <a:pt x="5212918" y="4000500"/>
                </a:lnTo>
                <a:lnTo>
                  <a:pt x="5255231" y="3975100"/>
                </a:lnTo>
                <a:lnTo>
                  <a:pt x="5296681" y="3949700"/>
                </a:lnTo>
                <a:lnTo>
                  <a:pt x="5337266" y="3924300"/>
                </a:lnTo>
                <a:lnTo>
                  <a:pt x="5376982" y="3898900"/>
                </a:lnTo>
                <a:lnTo>
                  <a:pt x="5415826" y="3873500"/>
                </a:lnTo>
                <a:lnTo>
                  <a:pt x="5453793" y="3848100"/>
                </a:lnTo>
                <a:lnTo>
                  <a:pt x="5490880" y="3822700"/>
                </a:lnTo>
                <a:lnTo>
                  <a:pt x="5527084" y="3797300"/>
                </a:lnTo>
                <a:lnTo>
                  <a:pt x="5562401" y="3759200"/>
                </a:lnTo>
                <a:lnTo>
                  <a:pt x="5596827" y="3733800"/>
                </a:lnTo>
                <a:lnTo>
                  <a:pt x="5630358" y="3708400"/>
                </a:lnTo>
                <a:lnTo>
                  <a:pt x="5662991" y="3670300"/>
                </a:lnTo>
                <a:lnTo>
                  <a:pt x="5694723" y="3644900"/>
                </a:lnTo>
                <a:lnTo>
                  <a:pt x="5725549" y="3606800"/>
                </a:lnTo>
                <a:lnTo>
                  <a:pt x="5755466" y="3581400"/>
                </a:lnTo>
                <a:lnTo>
                  <a:pt x="5784471" y="3543300"/>
                </a:lnTo>
                <a:lnTo>
                  <a:pt x="5812559" y="3505200"/>
                </a:lnTo>
                <a:lnTo>
                  <a:pt x="5839728" y="3479800"/>
                </a:lnTo>
                <a:lnTo>
                  <a:pt x="5865973" y="3441700"/>
                </a:lnTo>
                <a:lnTo>
                  <a:pt x="5891291" y="3403600"/>
                </a:lnTo>
                <a:lnTo>
                  <a:pt x="5915678" y="3365500"/>
                </a:lnTo>
                <a:lnTo>
                  <a:pt x="5939131" y="3340100"/>
                </a:lnTo>
                <a:lnTo>
                  <a:pt x="5961646" y="3302000"/>
                </a:lnTo>
                <a:lnTo>
                  <a:pt x="5983219" y="3263900"/>
                </a:lnTo>
                <a:lnTo>
                  <a:pt x="6003847" y="3225800"/>
                </a:lnTo>
                <a:lnTo>
                  <a:pt x="6023526" y="3187700"/>
                </a:lnTo>
                <a:lnTo>
                  <a:pt x="6042253" y="3149600"/>
                </a:lnTo>
                <a:lnTo>
                  <a:pt x="6060023" y="3124200"/>
                </a:lnTo>
                <a:lnTo>
                  <a:pt x="6076833" y="3086100"/>
                </a:lnTo>
                <a:lnTo>
                  <a:pt x="6092681" y="3048000"/>
                </a:lnTo>
                <a:lnTo>
                  <a:pt x="6107561" y="3009900"/>
                </a:lnTo>
                <a:lnTo>
                  <a:pt x="6121470" y="2971800"/>
                </a:lnTo>
                <a:lnTo>
                  <a:pt x="6134405" y="2933700"/>
                </a:lnTo>
                <a:lnTo>
                  <a:pt x="6146362" y="2895600"/>
                </a:lnTo>
                <a:lnTo>
                  <a:pt x="6157337" y="2857500"/>
                </a:lnTo>
                <a:lnTo>
                  <a:pt x="6167328" y="2819400"/>
                </a:lnTo>
                <a:lnTo>
                  <a:pt x="6179573" y="2768600"/>
                </a:lnTo>
                <a:lnTo>
                  <a:pt x="6190396" y="2717800"/>
                </a:lnTo>
                <a:lnTo>
                  <a:pt x="6199800" y="2667000"/>
                </a:lnTo>
                <a:lnTo>
                  <a:pt x="6207791" y="2628900"/>
                </a:lnTo>
                <a:lnTo>
                  <a:pt x="6214374" y="2578100"/>
                </a:lnTo>
                <a:lnTo>
                  <a:pt x="6219554" y="2527300"/>
                </a:lnTo>
                <a:lnTo>
                  <a:pt x="6223335" y="2476500"/>
                </a:lnTo>
                <a:lnTo>
                  <a:pt x="6225723" y="2425700"/>
                </a:lnTo>
                <a:lnTo>
                  <a:pt x="6226723" y="2374900"/>
                </a:lnTo>
                <a:lnTo>
                  <a:pt x="6226339" y="2324100"/>
                </a:lnTo>
                <a:lnTo>
                  <a:pt x="6224577" y="2273300"/>
                </a:lnTo>
                <a:lnTo>
                  <a:pt x="6221441" y="2235200"/>
                </a:lnTo>
                <a:lnTo>
                  <a:pt x="6216937" y="2184400"/>
                </a:lnTo>
                <a:lnTo>
                  <a:pt x="6211069" y="2133600"/>
                </a:lnTo>
                <a:lnTo>
                  <a:pt x="6203843" y="2082800"/>
                </a:lnTo>
                <a:lnTo>
                  <a:pt x="6195264" y="2044700"/>
                </a:lnTo>
                <a:lnTo>
                  <a:pt x="6185335" y="1993900"/>
                </a:lnTo>
                <a:lnTo>
                  <a:pt x="6174063" y="1943100"/>
                </a:lnTo>
                <a:lnTo>
                  <a:pt x="6161453" y="1905000"/>
                </a:lnTo>
                <a:lnTo>
                  <a:pt x="6147509" y="1854200"/>
                </a:lnTo>
                <a:lnTo>
                  <a:pt x="6132236" y="1816100"/>
                </a:lnTo>
                <a:lnTo>
                  <a:pt x="6115639" y="1765300"/>
                </a:lnTo>
                <a:lnTo>
                  <a:pt x="6097724" y="1727200"/>
                </a:lnTo>
                <a:lnTo>
                  <a:pt x="6078495" y="1676400"/>
                </a:lnTo>
                <a:lnTo>
                  <a:pt x="6057957" y="1638300"/>
                </a:lnTo>
                <a:lnTo>
                  <a:pt x="6036116" y="1600200"/>
                </a:lnTo>
                <a:close/>
              </a:path>
              <a:path w="6226810" h="4394200">
                <a:moveTo>
                  <a:pt x="3639253" y="0"/>
                </a:moveTo>
                <a:lnTo>
                  <a:pt x="2572161" y="0"/>
                </a:lnTo>
                <a:lnTo>
                  <a:pt x="2072619" y="723900"/>
                </a:lnTo>
                <a:lnTo>
                  <a:pt x="1490780" y="723900"/>
                </a:lnTo>
                <a:lnTo>
                  <a:pt x="1432793" y="736600"/>
                </a:lnTo>
                <a:lnTo>
                  <a:pt x="1375844" y="736600"/>
                </a:lnTo>
                <a:lnTo>
                  <a:pt x="1211190" y="774700"/>
                </a:lnTo>
                <a:lnTo>
                  <a:pt x="1158358" y="774700"/>
                </a:lnTo>
                <a:lnTo>
                  <a:pt x="1106545" y="787400"/>
                </a:lnTo>
                <a:lnTo>
                  <a:pt x="1055748" y="812800"/>
                </a:lnTo>
                <a:lnTo>
                  <a:pt x="909420" y="850900"/>
                </a:lnTo>
                <a:lnTo>
                  <a:pt x="862652" y="876300"/>
                </a:lnTo>
                <a:lnTo>
                  <a:pt x="816882" y="901700"/>
                </a:lnTo>
                <a:lnTo>
                  <a:pt x="772106" y="914400"/>
                </a:lnTo>
                <a:lnTo>
                  <a:pt x="728321" y="939800"/>
                </a:lnTo>
                <a:lnTo>
                  <a:pt x="685523" y="965200"/>
                </a:lnTo>
                <a:lnTo>
                  <a:pt x="643708" y="990600"/>
                </a:lnTo>
                <a:lnTo>
                  <a:pt x="602873" y="1003300"/>
                </a:lnTo>
                <a:lnTo>
                  <a:pt x="563014" y="1028700"/>
                </a:lnTo>
                <a:lnTo>
                  <a:pt x="524128" y="1066800"/>
                </a:lnTo>
                <a:lnTo>
                  <a:pt x="486210" y="1092200"/>
                </a:lnTo>
                <a:lnTo>
                  <a:pt x="449257" y="1117600"/>
                </a:lnTo>
                <a:lnTo>
                  <a:pt x="413266" y="1143000"/>
                </a:lnTo>
                <a:lnTo>
                  <a:pt x="378232" y="1168400"/>
                </a:lnTo>
                <a:lnTo>
                  <a:pt x="344153" y="1206500"/>
                </a:lnTo>
                <a:lnTo>
                  <a:pt x="311024" y="1231900"/>
                </a:lnTo>
                <a:lnTo>
                  <a:pt x="278842" y="1270000"/>
                </a:lnTo>
                <a:lnTo>
                  <a:pt x="247603" y="1295400"/>
                </a:lnTo>
                <a:lnTo>
                  <a:pt x="217303" y="1333500"/>
                </a:lnTo>
                <a:lnTo>
                  <a:pt x="187940" y="1358900"/>
                </a:lnTo>
                <a:lnTo>
                  <a:pt x="159508" y="1397000"/>
                </a:lnTo>
                <a:lnTo>
                  <a:pt x="132006" y="1435100"/>
                </a:lnTo>
                <a:lnTo>
                  <a:pt x="105428" y="1460500"/>
                </a:lnTo>
                <a:lnTo>
                  <a:pt x="79771" y="1498600"/>
                </a:lnTo>
                <a:lnTo>
                  <a:pt x="55032" y="1536700"/>
                </a:lnTo>
                <a:lnTo>
                  <a:pt x="31207" y="1562100"/>
                </a:lnTo>
                <a:lnTo>
                  <a:pt x="8292" y="1600200"/>
                </a:lnTo>
                <a:lnTo>
                  <a:pt x="0" y="1612900"/>
                </a:lnTo>
                <a:lnTo>
                  <a:pt x="0" y="3530600"/>
                </a:lnTo>
                <a:lnTo>
                  <a:pt x="2860" y="3530600"/>
                </a:lnTo>
                <a:lnTo>
                  <a:pt x="31145" y="3568700"/>
                </a:lnTo>
                <a:lnTo>
                  <a:pt x="50455" y="3594100"/>
                </a:lnTo>
                <a:lnTo>
                  <a:pt x="92176" y="3644900"/>
                </a:lnTo>
                <a:lnTo>
                  <a:pt x="138186" y="3695700"/>
                </a:lnTo>
                <a:lnTo>
                  <a:pt x="188670" y="3746500"/>
                </a:lnTo>
                <a:lnTo>
                  <a:pt x="243812" y="3797300"/>
                </a:lnTo>
                <a:lnTo>
                  <a:pt x="273186" y="3822700"/>
                </a:lnTo>
                <a:lnTo>
                  <a:pt x="303795" y="3848100"/>
                </a:lnTo>
                <a:lnTo>
                  <a:pt x="335659" y="3873500"/>
                </a:lnTo>
                <a:lnTo>
                  <a:pt x="368804" y="3886200"/>
                </a:lnTo>
                <a:lnTo>
                  <a:pt x="403250" y="3911600"/>
                </a:lnTo>
                <a:lnTo>
                  <a:pt x="439023" y="3937000"/>
                </a:lnTo>
                <a:lnTo>
                  <a:pt x="476144" y="3962400"/>
                </a:lnTo>
                <a:lnTo>
                  <a:pt x="514636" y="3987800"/>
                </a:lnTo>
                <a:lnTo>
                  <a:pt x="554523" y="4000500"/>
                </a:lnTo>
                <a:lnTo>
                  <a:pt x="595828" y="4025900"/>
                </a:lnTo>
                <a:lnTo>
                  <a:pt x="638574" y="4038600"/>
                </a:lnTo>
                <a:lnTo>
                  <a:pt x="682783" y="4064000"/>
                </a:lnTo>
                <a:lnTo>
                  <a:pt x="728479" y="4076700"/>
                </a:lnTo>
                <a:lnTo>
                  <a:pt x="775684" y="4102100"/>
                </a:lnTo>
                <a:lnTo>
                  <a:pt x="824423" y="4114800"/>
                </a:lnTo>
                <a:lnTo>
                  <a:pt x="874717" y="4140200"/>
                </a:lnTo>
                <a:lnTo>
                  <a:pt x="926590" y="4152900"/>
                </a:lnTo>
                <a:lnTo>
                  <a:pt x="1035165" y="4178300"/>
                </a:lnTo>
                <a:lnTo>
                  <a:pt x="1210443" y="4216400"/>
                </a:lnTo>
                <a:lnTo>
                  <a:pt x="1272273" y="4216400"/>
                </a:lnTo>
                <a:lnTo>
                  <a:pt x="1335842" y="4229100"/>
                </a:lnTo>
                <a:lnTo>
                  <a:pt x="1401175" y="4229100"/>
                </a:lnTo>
                <a:lnTo>
                  <a:pt x="1468293" y="4241800"/>
                </a:lnTo>
                <a:lnTo>
                  <a:pt x="2269393" y="4241800"/>
                </a:lnTo>
                <a:lnTo>
                  <a:pt x="2885470" y="3365500"/>
                </a:lnTo>
                <a:lnTo>
                  <a:pt x="1493165" y="3365500"/>
                </a:lnTo>
                <a:lnTo>
                  <a:pt x="1434211" y="3352800"/>
                </a:lnTo>
                <a:lnTo>
                  <a:pt x="1377056" y="3352800"/>
                </a:lnTo>
                <a:lnTo>
                  <a:pt x="1268238" y="3327400"/>
                </a:lnTo>
                <a:lnTo>
                  <a:pt x="1166893" y="3302000"/>
                </a:lnTo>
                <a:lnTo>
                  <a:pt x="1119080" y="3289300"/>
                </a:lnTo>
                <a:lnTo>
                  <a:pt x="1073204" y="3276600"/>
                </a:lnTo>
                <a:lnTo>
                  <a:pt x="1029289" y="3251200"/>
                </a:lnTo>
                <a:lnTo>
                  <a:pt x="987357" y="3238500"/>
                </a:lnTo>
                <a:lnTo>
                  <a:pt x="947430" y="3213100"/>
                </a:lnTo>
                <a:lnTo>
                  <a:pt x="909533" y="3200400"/>
                </a:lnTo>
                <a:lnTo>
                  <a:pt x="873687" y="3175000"/>
                </a:lnTo>
                <a:lnTo>
                  <a:pt x="839916" y="3149600"/>
                </a:lnTo>
                <a:lnTo>
                  <a:pt x="808243" y="3124200"/>
                </a:lnTo>
                <a:lnTo>
                  <a:pt x="778690" y="3098800"/>
                </a:lnTo>
                <a:lnTo>
                  <a:pt x="751281" y="3060700"/>
                </a:lnTo>
                <a:lnTo>
                  <a:pt x="726038" y="3035300"/>
                </a:lnTo>
                <a:lnTo>
                  <a:pt x="699364" y="2997200"/>
                </a:lnTo>
                <a:lnTo>
                  <a:pt x="675571" y="2959100"/>
                </a:lnTo>
                <a:lnTo>
                  <a:pt x="654678" y="2921000"/>
                </a:lnTo>
                <a:lnTo>
                  <a:pt x="636708" y="2870200"/>
                </a:lnTo>
                <a:lnTo>
                  <a:pt x="621682" y="2832100"/>
                </a:lnTo>
                <a:lnTo>
                  <a:pt x="609620" y="2781300"/>
                </a:lnTo>
                <a:lnTo>
                  <a:pt x="600545" y="2730500"/>
                </a:lnTo>
                <a:lnTo>
                  <a:pt x="594476" y="2679700"/>
                </a:lnTo>
                <a:lnTo>
                  <a:pt x="591435" y="2628900"/>
                </a:lnTo>
                <a:lnTo>
                  <a:pt x="591444" y="2578100"/>
                </a:lnTo>
                <a:lnTo>
                  <a:pt x="594523" y="2527300"/>
                </a:lnTo>
                <a:lnTo>
                  <a:pt x="600693" y="2476500"/>
                </a:lnTo>
                <a:lnTo>
                  <a:pt x="609976" y="2425700"/>
                </a:lnTo>
                <a:lnTo>
                  <a:pt x="622393" y="2374900"/>
                </a:lnTo>
                <a:lnTo>
                  <a:pt x="632752" y="2336800"/>
                </a:lnTo>
                <a:lnTo>
                  <a:pt x="644657" y="2298700"/>
                </a:lnTo>
                <a:lnTo>
                  <a:pt x="658127" y="2260600"/>
                </a:lnTo>
                <a:lnTo>
                  <a:pt x="673175" y="2222500"/>
                </a:lnTo>
                <a:lnTo>
                  <a:pt x="689819" y="2184400"/>
                </a:lnTo>
                <a:lnTo>
                  <a:pt x="708075" y="2146300"/>
                </a:lnTo>
                <a:lnTo>
                  <a:pt x="727957" y="2108200"/>
                </a:lnTo>
                <a:lnTo>
                  <a:pt x="749483" y="2070100"/>
                </a:lnTo>
                <a:lnTo>
                  <a:pt x="772668" y="2044700"/>
                </a:lnTo>
                <a:lnTo>
                  <a:pt x="797527" y="2006600"/>
                </a:lnTo>
                <a:lnTo>
                  <a:pt x="824078" y="1968500"/>
                </a:lnTo>
                <a:lnTo>
                  <a:pt x="852336" y="1943100"/>
                </a:lnTo>
                <a:lnTo>
                  <a:pt x="882316" y="1905000"/>
                </a:lnTo>
                <a:lnTo>
                  <a:pt x="914035" y="1879600"/>
                </a:lnTo>
                <a:lnTo>
                  <a:pt x="947509" y="1841500"/>
                </a:lnTo>
                <a:lnTo>
                  <a:pt x="982753" y="1816100"/>
                </a:lnTo>
                <a:lnTo>
                  <a:pt x="1019784" y="1790700"/>
                </a:lnTo>
                <a:lnTo>
                  <a:pt x="1058617" y="1765300"/>
                </a:lnTo>
                <a:lnTo>
                  <a:pt x="1099269" y="1739900"/>
                </a:lnTo>
                <a:lnTo>
                  <a:pt x="1141755" y="1714500"/>
                </a:lnTo>
                <a:lnTo>
                  <a:pt x="1186091" y="1701800"/>
                </a:lnTo>
                <a:lnTo>
                  <a:pt x="1232293" y="1676400"/>
                </a:lnTo>
                <a:lnTo>
                  <a:pt x="1280378" y="1663700"/>
                </a:lnTo>
                <a:lnTo>
                  <a:pt x="1382257" y="1638300"/>
                </a:lnTo>
                <a:lnTo>
                  <a:pt x="1491856" y="1612900"/>
                </a:lnTo>
                <a:lnTo>
                  <a:pt x="1549590" y="1600200"/>
                </a:lnTo>
                <a:lnTo>
                  <a:pt x="2534721" y="1600200"/>
                </a:lnTo>
                <a:lnTo>
                  <a:pt x="3639253" y="0"/>
                </a:lnTo>
                <a:close/>
              </a:path>
              <a:path w="6226810" h="4394200">
                <a:moveTo>
                  <a:pt x="4401513" y="723900"/>
                </a:moveTo>
                <a:lnTo>
                  <a:pt x="3669403" y="723900"/>
                </a:lnTo>
                <a:lnTo>
                  <a:pt x="1812206" y="3365500"/>
                </a:lnTo>
                <a:lnTo>
                  <a:pt x="2885470" y="3365500"/>
                </a:lnTo>
                <a:lnTo>
                  <a:pt x="4126552" y="1600200"/>
                </a:lnTo>
                <a:lnTo>
                  <a:pt x="6036116" y="1600200"/>
                </a:lnTo>
                <a:lnTo>
                  <a:pt x="6012975" y="1562100"/>
                </a:lnTo>
                <a:lnTo>
                  <a:pt x="5988541" y="1511300"/>
                </a:lnTo>
                <a:lnTo>
                  <a:pt x="5962817" y="1473200"/>
                </a:lnTo>
                <a:lnTo>
                  <a:pt x="5935810" y="1435100"/>
                </a:lnTo>
                <a:lnTo>
                  <a:pt x="5907524" y="1397000"/>
                </a:lnTo>
                <a:lnTo>
                  <a:pt x="5867892" y="1346200"/>
                </a:lnTo>
                <a:lnTo>
                  <a:pt x="5824061" y="1308100"/>
                </a:lnTo>
                <a:lnTo>
                  <a:pt x="5800513" y="1282700"/>
                </a:lnTo>
                <a:lnTo>
                  <a:pt x="5750036" y="1231900"/>
                </a:lnTo>
                <a:lnTo>
                  <a:pt x="5694900" y="1181100"/>
                </a:lnTo>
                <a:lnTo>
                  <a:pt x="5665527" y="1155700"/>
                </a:lnTo>
                <a:lnTo>
                  <a:pt x="5634920" y="1130300"/>
                </a:lnTo>
                <a:lnTo>
                  <a:pt x="5603057" y="1104900"/>
                </a:lnTo>
                <a:lnTo>
                  <a:pt x="5569913" y="1079500"/>
                </a:lnTo>
                <a:lnTo>
                  <a:pt x="5535467" y="1054100"/>
                </a:lnTo>
                <a:lnTo>
                  <a:pt x="5499695" y="1028700"/>
                </a:lnTo>
                <a:lnTo>
                  <a:pt x="5462574" y="1016000"/>
                </a:lnTo>
                <a:lnTo>
                  <a:pt x="5424081" y="990600"/>
                </a:lnTo>
                <a:lnTo>
                  <a:pt x="5384193" y="965200"/>
                </a:lnTo>
                <a:lnTo>
                  <a:pt x="5342888" y="952500"/>
                </a:lnTo>
                <a:lnTo>
                  <a:pt x="5300142" y="927100"/>
                </a:lnTo>
                <a:lnTo>
                  <a:pt x="5255932" y="914400"/>
                </a:lnTo>
                <a:lnTo>
                  <a:pt x="5210236" y="889000"/>
                </a:lnTo>
                <a:lnTo>
                  <a:pt x="5163030" y="876300"/>
                </a:lnTo>
                <a:lnTo>
                  <a:pt x="5114291" y="850900"/>
                </a:lnTo>
                <a:lnTo>
                  <a:pt x="5012124" y="825500"/>
                </a:lnTo>
                <a:lnTo>
                  <a:pt x="4903550" y="800100"/>
                </a:lnTo>
                <a:lnTo>
                  <a:pt x="4728275" y="762000"/>
                </a:lnTo>
                <a:lnTo>
                  <a:pt x="4666448" y="749300"/>
                </a:lnTo>
                <a:lnTo>
                  <a:pt x="4602881" y="749300"/>
                </a:lnTo>
                <a:lnTo>
                  <a:pt x="4537551" y="736600"/>
                </a:lnTo>
                <a:lnTo>
                  <a:pt x="4470437" y="736600"/>
                </a:lnTo>
                <a:lnTo>
                  <a:pt x="4401513" y="723900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Полилиния 12"/>
          <p:cNvSpPr/>
          <p:nvPr/>
        </p:nvSpPr>
        <p:spPr>
          <a:xfrm>
            <a:off x="2896899" y="2422187"/>
            <a:ext cx="3886200" cy="6036013"/>
          </a:xfrm>
          <a:custGeom>
            <a:avLst/>
            <a:gdLst>
              <a:gd name="connsiteX0" fmla="*/ 0 w 4114800"/>
              <a:gd name="connsiteY0" fmla="*/ 0 h 5791200"/>
              <a:gd name="connsiteX1" fmla="*/ 4114800 w 4114800"/>
              <a:gd name="connsiteY1" fmla="*/ 0 h 5791200"/>
              <a:gd name="connsiteX2" fmla="*/ 4114800 w 4114800"/>
              <a:gd name="connsiteY2" fmla="*/ 5791200 h 5791200"/>
              <a:gd name="connsiteX3" fmla="*/ 0 w 4114800"/>
              <a:gd name="connsiteY3" fmla="*/ 5791200 h 5791200"/>
              <a:gd name="connsiteX4" fmla="*/ 0 w 4114800"/>
              <a:gd name="connsiteY4" fmla="*/ 0 h 5791200"/>
              <a:gd name="connsiteX0" fmla="*/ 0 w 4114800"/>
              <a:gd name="connsiteY0" fmla="*/ 0 h 5791200"/>
              <a:gd name="connsiteX1" fmla="*/ 4114800 w 4114800"/>
              <a:gd name="connsiteY1" fmla="*/ 0 h 5791200"/>
              <a:gd name="connsiteX2" fmla="*/ 4114800 w 4114800"/>
              <a:gd name="connsiteY2" fmla="*/ 5029200 h 5791200"/>
              <a:gd name="connsiteX3" fmla="*/ 0 w 4114800"/>
              <a:gd name="connsiteY3" fmla="*/ 5791200 h 5791200"/>
              <a:gd name="connsiteX4" fmla="*/ 0 w 4114800"/>
              <a:gd name="connsiteY4" fmla="*/ 0 h 5791200"/>
              <a:gd name="connsiteX0" fmla="*/ 0 w 4114800"/>
              <a:gd name="connsiteY0" fmla="*/ 0 h 5562600"/>
              <a:gd name="connsiteX1" fmla="*/ 4114800 w 4114800"/>
              <a:gd name="connsiteY1" fmla="*/ 0 h 5562600"/>
              <a:gd name="connsiteX2" fmla="*/ 4114800 w 4114800"/>
              <a:gd name="connsiteY2" fmla="*/ 5029200 h 5562600"/>
              <a:gd name="connsiteX3" fmla="*/ 0 w 4114800"/>
              <a:gd name="connsiteY3" fmla="*/ 5562600 h 5562600"/>
              <a:gd name="connsiteX4" fmla="*/ 0 w 4114800"/>
              <a:gd name="connsiteY4" fmla="*/ 0 h 5562600"/>
              <a:gd name="connsiteX0" fmla="*/ 0 w 4114800"/>
              <a:gd name="connsiteY0" fmla="*/ 304800 h 5562600"/>
              <a:gd name="connsiteX1" fmla="*/ 4114800 w 4114800"/>
              <a:gd name="connsiteY1" fmla="*/ 0 h 5562600"/>
              <a:gd name="connsiteX2" fmla="*/ 4114800 w 4114800"/>
              <a:gd name="connsiteY2" fmla="*/ 5029200 h 5562600"/>
              <a:gd name="connsiteX3" fmla="*/ 0 w 4114800"/>
              <a:gd name="connsiteY3" fmla="*/ 5562600 h 5562600"/>
              <a:gd name="connsiteX4" fmla="*/ 0 w 4114800"/>
              <a:gd name="connsiteY4" fmla="*/ 304800 h 556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562600">
                <a:moveTo>
                  <a:pt x="0" y="304800"/>
                </a:moveTo>
                <a:lnTo>
                  <a:pt x="4114800" y="0"/>
                </a:lnTo>
                <a:lnTo>
                  <a:pt x="4114800" y="5029200"/>
                </a:lnTo>
                <a:lnTo>
                  <a:pt x="0" y="5562600"/>
                </a:lnTo>
                <a:lnTo>
                  <a:pt x="0" y="304800"/>
                </a:lnTo>
                <a:close/>
              </a:path>
            </a:pathLst>
          </a:cu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object 3">
            <a:extLst>
              <a:ext uri="{FF2B5EF4-FFF2-40B4-BE49-F238E27FC236}">
                <a16:creationId xmlns:a16="http://schemas.microsoft.com/office/drawing/2014/main" xmlns="" id="{15F52F0A-EB77-A447-95EC-4D62FD0E39A7}"/>
              </a:ext>
            </a:extLst>
          </p:cNvPr>
          <p:cNvSpPr/>
          <p:nvPr/>
        </p:nvSpPr>
        <p:spPr>
          <a:xfrm>
            <a:off x="9953032" y="7012"/>
            <a:ext cx="6303010" cy="5105400"/>
          </a:xfrm>
          <a:custGeom>
            <a:avLst/>
            <a:gdLst/>
            <a:ahLst/>
            <a:cxnLst/>
            <a:rect l="l" t="t" r="r" b="b"/>
            <a:pathLst>
              <a:path w="6303009" h="5105400">
                <a:moveTo>
                  <a:pt x="6302967" y="1130299"/>
                </a:moveTo>
                <a:lnTo>
                  <a:pt x="4733571" y="1130299"/>
                </a:lnTo>
                <a:lnTo>
                  <a:pt x="4792527" y="1142999"/>
                </a:lnTo>
                <a:lnTo>
                  <a:pt x="4849682" y="1142999"/>
                </a:lnTo>
                <a:lnTo>
                  <a:pt x="4958495" y="1168399"/>
                </a:lnTo>
                <a:lnTo>
                  <a:pt x="5059829" y="1193799"/>
                </a:lnTo>
                <a:lnTo>
                  <a:pt x="5107635" y="1206499"/>
                </a:lnTo>
                <a:lnTo>
                  <a:pt x="5153503" y="1219199"/>
                </a:lnTo>
                <a:lnTo>
                  <a:pt x="5197410" y="1244599"/>
                </a:lnTo>
                <a:lnTo>
                  <a:pt x="5239334" y="1257299"/>
                </a:lnTo>
                <a:lnTo>
                  <a:pt x="5279252" y="1282699"/>
                </a:lnTo>
                <a:lnTo>
                  <a:pt x="5317141" y="1295399"/>
                </a:lnTo>
                <a:lnTo>
                  <a:pt x="5352979" y="1320799"/>
                </a:lnTo>
                <a:lnTo>
                  <a:pt x="5386743" y="1346199"/>
                </a:lnTo>
                <a:lnTo>
                  <a:pt x="5418409" y="1371599"/>
                </a:lnTo>
                <a:lnTo>
                  <a:pt x="5447957" y="1396999"/>
                </a:lnTo>
                <a:lnTo>
                  <a:pt x="5475362" y="1435099"/>
                </a:lnTo>
                <a:lnTo>
                  <a:pt x="5500602" y="1460499"/>
                </a:lnTo>
                <a:lnTo>
                  <a:pt x="5527306" y="1498599"/>
                </a:lnTo>
                <a:lnTo>
                  <a:pt x="5551126" y="1536699"/>
                </a:lnTo>
                <a:lnTo>
                  <a:pt x="5572040" y="1574799"/>
                </a:lnTo>
                <a:lnTo>
                  <a:pt x="5590028" y="1625599"/>
                </a:lnTo>
                <a:lnTo>
                  <a:pt x="5605069" y="1663699"/>
                </a:lnTo>
                <a:lnTo>
                  <a:pt x="5617141" y="1714499"/>
                </a:lnTo>
                <a:lnTo>
                  <a:pt x="5626225" y="1765299"/>
                </a:lnTo>
                <a:lnTo>
                  <a:pt x="5632300" y="1816099"/>
                </a:lnTo>
                <a:lnTo>
                  <a:pt x="5635343" y="1866899"/>
                </a:lnTo>
                <a:lnTo>
                  <a:pt x="5635336" y="1917699"/>
                </a:lnTo>
                <a:lnTo>
                  <a:pt x="5632256" y="1968499"/>
                </a:lnTo>
                <a:lnTo>
                  <a:pt x="5626082" y="2019299"/>
                </a:lnTo>
                <a:lnTo>
                  <a:pt x="5616795" y="2070099"/>
                </a:lnTo>
                <a:lnTo>
                  <a:pt x="5604373" y="2120899"/>
                </a:lnTo>
                <a:lnTo>
                  <a:pt x="5590528" y="2171699"/>
                </a:lnTo>
                <a:lnTo>
                  <a:pt x="5574256" y="2222499"/>
                </a:lnTo>
                <a:lnTo>
                  <a:pt x="5555654" y="2260599"/>
                </a:lnTo>
                <a:lnTo>
                  <a:pt x="5534818" y="2311399"/>
                </a:lnTo>
                <a:lnTo>
                  <a:pt x="5511845" y="2349499"/>
                </a:lnTo>
                <a:lnTo>
                  <a:pt x="5486829" y="2387599"/>
                </a:lnTo>
                <a:lnTo>
                  <a:pt x="5459868" y="2425699"/>
                </a:lnTo>
                <a:lnTo>
                  <a:pt x="5431058" y="2463799"/>
                </a:lnTo>
                <a:lnTo>
                  <a:pt x="5400495" y="2501899"/>
                </a:lnTo>
                <a:lnTo>
                  <a:pt x="5368275" y="2539999"/>
                </a:lnTo>
                <a:lnTo>
                  <a:pt x="5334494" y="2565399"/>
                </a:lnTo>
                <a:lnTo>
                  <a:pt x="5299248" y="2603499"/>
                </a:lnTo>
                <a:lnTo>
                  <a:pt x="5262635" y="2628899"/>
                </a:lnTo>
                <a:lnTo>
                  <a:pt x="5224749" y="2654299"/>
                </a:lnTo>
                <a:lnTo>
                  <a:pt x="5185687" y="2692399"/>
                </a:lnTo>
                <a:lnTo>
                  <a:pt x="5145546" y="2717799"/>
                </a:lnTo>
                <a:lnTo>
                  <a:pt x="5104421" y="2730499"/>
                </a:lnTo>
                <a:lnTo>
                  <a:pt x="5062409" y="2755899"/>
                </a:lnTo>
                <a:lnTo>
                  <a:pt x="5019605" y="2781299"/>
                </a:lnTo>
                <a:lnTo>
                  <a:pt x="4932010" y="2806699"/>
                </a:lnTo>
                <a:lnTo>
                  <a:pt x="4887410" y="2832099"/>
                </a:lnTo>
                <a:lnTo>
                  <a:pt x="4751557" y="2870199"/>
                </a:lnTo>
                <a:lnTo>
                  <a:pt x="4705909" y="2870199"/>
                </a:lnTo>
                <a:lnTo>
                  <a:pt x="4660239" y="2882899"/>
                </a:lnTo>
                <a:lnTo>
                  <a:pt x="4614644" y="2882899"/>
                </a:lnTo>
                <a:lnTo>
                  <a:pt x="4569219" y="2895599"/>
                </a:lnTo>
                <a:lnTo>
                  <a:pt x="3691893" y="2895599"/>
                </a:lnTo>
                <a:lnTo>
                  <a:pt x="2166204" y="5105399"/>
                </a:lnTo>
                <a:lnTo>
                  <a:pt x="3233118" y="5105399"/>
                </a:lnTo>
                <a:lnTo>
                  <a:pt x="4154097" y="3771899"/>
                </a:lnTo>
                <a:lnTo>
                  <a:pt x="4653251" y="3771899"/>
                </a:lnTo>
                <a:lnTo>
                  <a:pt x="4709658" y="3759199"/>
                </a:lnTo>
                <a:lnTo>
                  <a:pt x="4765264" y="3759199"/>
                </a:lnTo>
                <a:lnTo>
                  <a:pt x="4874062" y="3733799"/>
                </a:lnTo>
                <a:lnTo>
                  <a:pt x="4927247" y="3733799"/>
                </a:lnTo>
                <a:lnTo>
                  <a:pt x="5131804" y="3682999"/>
                </a:lnTo>
                <a:lnTo>
                  <a:pt x="5180879" y="3657599"/>
                </a:lnTo>
                <a:lnTo>
                  <a:pt x="5276529" y="3632199"/>
                </a:lnTo>
                <a:lnTo>
                  <a:pt x="5323095" y="3606799"/>
                </a:lnTo>
                <a:lnTo>
                  <a:pt x="5368818" y="3594099"/>
                </a:lnTo>
                <a:lnTo>
                  <a:pt x="5413694" y="3568699"/>
                </a:lnTo>
                <a:lnTo>
                  <a:pt x="5457719" y="3543299"/>
                </a:lnTo>
                <a:lnTo>
                  <a:pt x="5500889" y="3530599"/>
                </a:lnTo>
                <a:lnTo>
                  <a:pt x="5543202" y="3505199"/>
                </a:lnTo>
                <a:lnTo>
                  <a:pt x="5584652" y="3479799"/>
                </a:lnTo>
                <a:lnTo>
                  <a:pt x="5625237" y="3454399"/>
                </a:lnTo>
                <a:lnTo>
                  <a:pt x="5664954" y="3428999"/>
                </a:lnTo>
                <a:lnTo>
                  <a:pt x="5703797" y="3403599"/>
                </a:lnTo>
                <a:lnTo>
                  <a:pt x="5741764" y="3378199"/>
                </a:lnTo>
                <a:lnTo>
                  <a:pt x="5778852" y="3340099"/>
                </a:lnTo>
                <a:lnTo>
                  <a:pt x="5815055" y="3314699"/>
                </a:lnTo>
                <a:lnTo>
                  <a:pt x="5850372" y="3289299"/>
                </a:lnTo>
                <a:lnTo>
                  <a:pt x="5884798" y="3263899"/>
                </a:lnTo>
                <a:lnTo>
                  <a:pt x="5918329" y="3225799"/>
                </a:lnTo>
                <a:lnTo>
                  <a:pt x="5950962" y="3200399"/>
                </a:lnTo>
                <a:lnTo>
                  <a:pt x="5982694" y="3162299"/>
                </a:lnTo>
                <a:lnTo>
                  <a:pt x="6013520" y="3136899"/>
                </a:lnTo>
                <a:lnTo>
                  <a:pt x="6043437" y="3098799"/>
                </a:lnTo>
                <a:lnTo>
                  <a:pt x="6072442" y="3060699"/>
                </a:lnTo>
                <a:lnTo>
                  <a:pt x="6100530" y="3035299"/>
                </a:lnTo>
                <a:lnTo>
                  <a:pt x="6127699" y="2997199"/>
                </a:lnTo>
                <a:lnTo>
                  <a:pt x="6153944" y="2959099"/>
                </a:lnTo>
                <a:lnTo>
                  <a:pt x="6179262" y="2933699"/>
                </a:lnTo>
                <a:lnTo>
                  <a:pt x="6203649" y="2895599"/>
                </a:lnTo>
                <a:lnTo>
                  <a:pt x="6227102" y="2857499"/>
                </a:lnTo>
                <a:lnTo>
                  <a:pt x="6249617" y="2819399"/>
                </a:lnTo>
                <a:lnTo>
                  <a:pt x="6271190" y="2781299"/>
                </a:lnTo>
                <a:lnTo>
                  <a:pt x="6291818" y="2755899"/>
                </a:lnTo>
                <a:lnTo>
                  <a:pt x="6302967" y="2730499"/>
                </a:lnTo>
                <a:lnTo>
                  <a:pt x="6302967" y="1130299"/>
                </a:lnTo>
                <a:close/>
              </a:path>
              <a:path w="6303009" h="5105400">
                <a:moveTo>
                  <a:pt x="3596901" y="0"/>
                </a:moveTo>
                <a:lnTo>
                  <a:pt x="2529940" y="0"/>
                </a:lnTo>
                <a:lnTo>
                  <a:pt x="2360590" y="241299"/>
                </a:lnTo>
                <a:lnTo>
                  <a:pt x="1897855" y="241299"/>
                </a:lnTo>
                <a:lnTo>
                  <a:pt x="1837780" y="253999"/>
                </a:lnTo>
                <a:lnTo>
                  <a:pt x="1720764" y="253999"/>
                </a:lnTo>
                <a:lnTo>
                  <a:pt x="1663816" y="266699"/>
                </a:lnTo>
                <a:lnTo>
                  <a:pt x="1607901" y="266699"/>
                </a:lnTo>
                <a:lnTo>
                  <a:pt x="1499162" y="292099"/>
                </a:lnTo>
                <a:lnTo>
                  <a:pt x="1293936" y="342899"/>
                </a:lnTo>
                <a:lnTo>
                  <a:pt x="1245161" y="368299"/>
                </a:lnTo>
                <a:lnTo>
                  <a:pt x="1150623" y="393699"/>
                </a:lnTo>
                <a:lnTo>
                  <a:pt x="1104853" y="419099"/>
                </a:lnTo>
                <a:lnTo>
                  <a:pt x="1060077" y="444499"/>
                </a:lnTo>
                <a:lnTo>
                  <a:pt x="1016292" y="457199"/>
                </a:lnTo>
                <a:lnTo>
                  <a:pt x="973494" y="482599"/>
                </a:lnTo>
                <a:lnTo>
                  <a:pt x="931679" y="507999"/>
                </a:lnTo>
                <a:lnTo>
                  <a:pt x="890844" y="533399"/>
                </a:lnTo>
                <a:lnTo>
                  <a:pt x="850985" y="558799"/>
                </a:lnTo>
                <a:lnTo>
                  <a:pt x="812099" y="584199"/>
                </a:lnTo>
                <a:lnTo>
                  <a:pt x="774181" y="609599"/>
                </a:lnTo>
                <a:lnTo>
                  <a:pt x="737228" y="634999"/>
                </a:lnTo>
                <a:lnTo>
                  <a:pt x="701237" y="673099"/>
                </a:lnTo>
                <a:lnTo>
                  <a:pt x="666203" y="698499"/>
                </a:lnTo>
                <a:lnTo>
                  <a:pt x="632124" y="723899"/>
                </a:lnTo>
                <a:lnTo>
                  <a:pt x="598995" y="761999"/>
                </a:lnTo>
                <a:lnTo>
                  <a:pt x="566813" y="787399"/>
                </a:lnTo>
                <a:lnTo>
                  <a:pt x="535574" y="825499"/>
                </a:lnTo>
                <a:lnTo>
                  <a:pt x="505274" y="850899"/>
                </a:lnTo>
                <a:lnTo>
                  <a:pt x="475911" y="888999"/>
                </a:lnTo>
                <a:lnTo>
                  <a:pt x="447480" y="914399"/>
                </a:lnTo>
                <a:lnTo>
                  <a:pt x="419977" y="952499"/>
                </a:lnTo>
                <a:lnTo>
                  <a:pt x="393399" y="990599"/>
                </a:lnTo>
                <a:lnTo>
                  <a:pt x="367742" y="1015999"/>
                </a:lnTo>
                <a:lnTo>
                  <a:pt x="343003" y="1054099"/>
                </a:lnTo>
                <a:lnTo>
                  <a:pt x="319178" y="1092199"/>
                </a:lnTo>
                <a:lnTo>
                  <a:pt x="296263" y="1130299"/>
                </a:lnTo>
                <a:lnTo>
                  <a:pt x="274254" y="1168399"/>
                </a:lnTo>
                <a:lnTo>
                  <a:pt x="253149" y="1193799"/>
                </a:lnTo>
                <a:lnTo>
                  <a:pt x="232943" y="1231899"/>
                </a:lnTo>
                <a:lnTo>
                  <a:pt x="213633" y="1269999"/>
                </a:lnTo>
                <a:lnTo>
                  <a:pt x="195214" y="1308099"/>
                </a:lnTo>
                <a:lnTo>
                  <a:pt x="177684" y="1346199"/>
                </a:lnTo>
                <a:lnTo>
                  <a:pt x="161039" y="1384299"/>
                </a:lnTo>
                <a:lnTo>
                  <a:pt x="145275" y="1422399"/>
                </a:lnTo>
                <a:lnTo>
                  <a:pt x="130388" y="1460499"/>
                </a:lnTo>
                <a:lnTo>
                  <a:pt x="116375" y="1485899"/>
                </a:lnTo>
                <a:lnTo>
                  <a:pt x="103231" y="1523999"/>
                </a:lnTo>
                <a:lnTo>
                  <a:pt x="90955" y="1562099"/>
                </a:lnTo>
                <a:lnTo>
                  <a:pt x="79541" y="1600199"/>
                </a:lnTo>
                <a:lnTo>
                  <a:pt x="68986" y="1638299"/>
                </a:lnTo>
                <a:lnTo>
                  <a:pt x="59287" y="1676399"/>
                </a:lnTo>
                <a:lnTo>
                  <a:pt x="47062" y="1727199"/>
                </a:lnTo>
                <a:lnTo>
                  <a:pt x="36258" y="1777999"/>
                </a:lnTo>
                <a:lnTo>
                  <a:pt x="26869" y="1828799"/>
                </a:lnTo>
                <a:lnTo>
                  <a:pt x="18892" y="1866899"/>
                </a:lnTo>
                <a:lnTo>
                  <a:pt x="12321" y="1917699"/>
                </a:lnTo>
                <a:lnTo>
                  <a:pt x="7151" y="1968499"/>
                </a:lnTo>
                <a:lnTo>
                  <a:pt x="3377" y="2019299"/>
                </a:lnTo>
                <a:lnTo>
                  <a:pt x="995" y="2070099"/>
                </a:lnTo>
                <a:lnTo>
                  <a:pt x="0" y="2120899"/>
                </a:lnTo>
                <a:lnTo>
                  <a:pt x="386" y="2171699"/>
                </a:lnTo>
                <a:lnTo>
                  <a:pt x="2149" y="2222499"/>
                </a:lnTo>
                <a:lnTo>
                  <a:pt x="5285" y="2260599"/>
                </a:lnTo>
                <a:lnTo>
                  <a:pt x="9788" y="2311399"/>
                </a:lnTo>
                <a:lnTo>
                  <a:pt x="15653" y="2362199"/>
                </a:lnTo>
                <a:lnTo>
                  <a:pt x="22876" y="2412999"/>
                </a:lnTo>
                <a:lnTo>
                  <a:pt x="31452" y="2451099"/>
                </a:lnTo>
                <a:lnTo>
                  <a:pt x="41376" y="2501899"/>
                </a:lnTo>
                <a:lnTo>
                  <a:pt x="52642" y="2552699"/>
                </a:lnTo>
                <a:lnTo>
                  <a:pt x="65247" y="2590799"/>
                </a:lnTo>
                <a:lnTo>
                  <a:pt x="79185" y="2641599"/>
                </a:lnTo>
                <a:lnTo>
                  <a:pt x="94452" y="2679699"/>
                </a:lnTo>
                <a:lnTo>
                  <a:pt x="111042" y="2730499"/>
                </a:lnTo>
                <a:lnTo>
                  <a:pt x="128951" y="2768599"/>
                </a:lnTo>
                <a:lnTo>
                  <a:pt x="148174" y="2819399"/>
                </a:lnTo>
                <a:lnTo>
                  <a:pt x="168706" y="2857499"/>
                </a:lnTo>
                <a:lnTo>
                  <a:pt x="190542" y="2895599"/>
                </a:lnTo>
                <a:lnTo>
                  <a:pt x="213677" y="2933699"/>
                </a:lnTo>
                <a:lnTo>
                  <a:pt x="238107" y="2984499"/>
                </a:lnTo>
                <a:lnTo>
                  <a:pt x="263827" y="3022599"/>
                </a:lnTo>
                <a:lnTo>
                  <a:pt x="290832" y="3060699"/>
                </a:lnTo>
                <a:lnTo>
                  <a:pt x="319116" y="3098799"/>
                </a:lnTo>
                <a:lnTo>
                  <a:pt x="358762" y="3149599"/>
                </a:lnTo>
                <a:lnTo>
                  <a:pt x="380147" y="3162299"/>
                </a:lnTo>
                <a:lnTo>
                  <a:pt x="402605" y="3187699"/>
                </a:lnTo>
                <a:lnTo>
                  <a:pt x="450829" y="3238499"/>
                </a:lnTo>
                <a:lnTo>
                  <a:pt x="503618" y="3289299"/>
                </a:lnTo>
                <a:lnTo>
                  <a:pt x="561158" y="3340099"/>
                </a:lnTo>
                <a:lnTo>
                  <a:pt x="591766" y="3365499"/>
                </a:lnTo>
                <a:lnTo>
                  <a:pt x="623631" y="3390899"/>
                </a:lnTo>
                <a:lnTo>
                  <a:pt x="656775" y="3416299"/>
                </a:lnTo>
                <a:lnTo>
                  <a:pt x="691222" y="3441699"/>
                </a:lnTo>
                <a:lnTo>
                  <a:pt x="726994" y="3454399"/>
                </a:lnTo>
                <a:lnTo>
                  <a:pt x="764115" y="3479799"/>
                </a:lnTo>
                <a:lnTo>
                  <a:pt x="802607" y="3505199"/>
                </a:lnTo>
                <a:lnTo>
                  <a:pt x="842494" y="3530599"/>
                </a:lnTo>
                <a:lnTo>
                  <a:pt x="883799" y="3543299"/>
                </a:lnTo>
                <a:lnTo>
                  <a:pt x="926545" y="3568699"/>
                </a:lnTo>
                <a:lnTo>
                  <a:pt x="970754" y="3581399"/>
                </a:lnTo>
                <a:lnTo>
                  <a:pt x="1016450" y="3606799"/>
                </a:lnTo>
                <a:lnTo>
                  <a:pt x="1063655" y="3619499"/>
                </a:lnTo>
                <a:lnTo>
                  <a:pt x="1112394" y="3644899"/>
                </a:lnTo>
                <a:lnTo>
                  <a:pt x="1162688" y="3657599"/>
                </a:lnTo>
                <a:lnTo>
                  <a:pt x="1268036" y="3682999"/>
                </a:lnTo>
                <a:lnTo>
                  <a:pt x="1379883" y="3708399"/>
                </a:lnTo>
                <a:lnTo>
                  <a:pt x="1560244" y="3746499"/>
                </a:lnTo>
                <a:lnTo>
                  <a:pt x="1623813" y="3746499"/>
                </a:lnTo>
                <a:lnTo>
                  <a:pt x="1689146" y="3759199"/>
                </a:lnTo>
                <a:lnTo>
                  <a:pt x="1756264" y="3759199"/>
                </a:lnTo>
                <a:lnTo>
                  <a:pt x="1825192" y="3771899"/>
                </a:lnTo>
                <a:lnTo>
                  <a:pt x="2557364" y="3771899"/>
                </a:lnTo>
                <a:lnTo>
                  <a:pt x="3173441" y="2895599"/>
                </a:lnTo>
                <a:lnTo>
                  <a:pt x="1968567" y="2895599"/>
                </a:lnTo>
                <a:lnTo>
                  <a:pt x="1904351" y="2882899"/>
                </a:lnTo>
                <a:lnTo>
                  <a:pt x="1722182" y="2882899"/>
                </a:lnTo>
                <a:lnTo>
                  <a:pt x="1609695" y="2857499"/>
                </a:lnTo>
                <a:lnTo>
                  <a:pt x="1556209" y="2857499"/>
                </a:lnTo>
                <a:lnTo>
                  <a:pt x="1454864" y="2832099"/>
                </a:lnTo>
                <a:lnTo>
                  <a:pt x="1407051" y="2806699"/>
                </a:lnTo>
                <a:lnTo>
                  <a:pt x="1361175" y="2793999"/>
                </a:lnTo>
                <a:lnTo>
                  <a:pt x="1317260" y="2781299"/>
                </a:lnTo>
                <a:lnTo>
                  <a:pt x="1275328" y="2755899"/>
                </a:lnTo>
                <a:lnTo>
                  <a:pt x="1235401" y="2743199"/>
                </a:lnTo>
                <a:lnTo>
                  <a:pt x="1197504" y="2717799"/>
                </a:lnTo>
                <a:lnTo>
                  <a:pt x="1161658" y="2692399"/>
                </a:lnTo>
                <a:lnTo>
                  <a:pt x="1127887" y="2666999"/>
                </a:lnTo>
                <a:lnTo>
                  <a:pt x="1096214" y="2641599"/>
                </a:lnTo>
                <a:lnTo>
                  <a:pt x="1066661" y="2616199"/>
                </a:lnTo>
                <a:lnTo>
                  <a:pt x="1014009" y="2552699"/>
                </a:lnTo>
                <a:lnTo>
                  <a:pt x="987335" y="2514599"/>
                </a:lnTo>
                <a:lnTo>
                  <a:pt x="963542" y="2476499"/>
                </a:lnTo>
                <a:lnTo>
                  <a:pt x="942649" y="2438399"/>
                </a:lnTo>
                <a:lnTo>
                  <a:pt x="924679" y="2400299"/>
                </a:lnTo>
                <a:lnTo>
                  <a:pt x="909653" y="2349499"/>
                </a:lnTo>
                <a:lnTo>
                  <a:pt x="897591" y="2298699"/>
                </a:lnTo>
                <a:lnTo>
                  <a:pt x="888516" y="2260599"/>
                </a:lnTo>
                <a:lnTo>
                  <a:pt x="882447" y="2209799"/>
                </a:lnTo>
                <a:lnTo>
                  <a:pt x="879406" y="2158999"/>
                </a:lnTo>
                <a:lnTo>
                  <a:pt x="879415" y="2108199"/>
                </a:lnTo>
                <a:lnTo>
                  <a:pt x="882494" y="2057399"/>
                </a:lnTo>
                <a:lnTo>
                  <a:pt x="888664" y="1993899"/>
                </a:lnTo>
                <a:lnTo>
                  <a:pt x="897948" y="1943099"/>
                </a:lnTo>
                <a:lnTo>
                  <a:pt x="910364" y="1892299"/>
                </a:lnTo>
                <a:lnTo>
                  <a:pt x="920723" y="1854199"/>
                </a:lnTo>
                <a:lnTo>
                  <a:pt x="932628" y="1816099"/>
                </a:lnTo>
                <a:lnTo>
                  <a:pt x="946098" y="1777999"/>
                </a:lnTo>
                <a:lnTo>
                  <a:pt x="961146" y="1739899"/>
                </a:lnTo>
                <a:lnTo>
                  <a:pt x="977790" y="1701799"/>
                </a:lnTo>
                <a:lnTo>
                  <a:pt x="996046" y="1663699"/>
                </a:lnTo>
                <a:lnTo>
                  <a:pt x="1015928" y="1638299"/>
                </a:lnTo>
                <a:lnTo>
                  <a:pt x="1037454" y="1600199"/>
                </a:lnTo>
                <a:lnTo>
                  <a:pt x="1060639" y="1562099"/>
                </a:lnTo>
                <a:lnTo>
                  <a:pt x="1085498" y="1523999"/>
                </a:lnTo>
                <a:lnTo>
                  <a:pt x="1112049" y="1498599"/>
                </a:lnTo>
                <a:lnTo>
                  <a:pt x="1140307" y="1460499"/>
                </a:lnTo>
                <a:lnTo>
                  <a:pt x="1170287" y="1435099"/>
                </a:lnTo>
                <a:lnTo>
                  <a:pt x="1202006" y="1396999"/>
                </a:lnTo>
                <a:lnTo>
                  <a:pt x="1235480" y="1371599"/>
                </a:lnTo>
                <a:lnTo>
                  <a:pt x="1270724" y="1346199"/>
                </a:lnTo>
                <a:lnTo>
                  <a:pt x="1307755" y="1308099"/>
                </a:lnTo>
                <a:lnTo>
                  <a:pt x="1346588" y="1282699"/>
                </a:lnTo>
                <a:lnTo>
                  <a:pt x="1387240" y="1257299"/>
                </a:lnTo>
                <a:lnTo>
                  <a:pt x="1429726" y="1244599"/>
                </a:lnTo>
                <a:lnTo>
                  <a:pt x="1474062" y="1219199"/>
                </a:lnTo>
                <a:lnTo>
                  <a:pt x="1520264" y="1206499"/>
                </a:lnTo>
                <a:lnTo>
                  <a:pt x="1568349" y="1181099"/>
                </a:lnTo>
                <a:lnTo>
                  <a:pt x="1670228" y="1155699"/>
                </a:lnTo>
                <a:lnTo>
                  <a:pt x="1779827" y="1130299"/>
                </a:lnTo>
                <a:lnTo>
                  <a:pt x="2822692" y="1130299"/>
                </a:lnTo>
                <a:lnTo>
                  <a:pt x="3596901" y="0"/>
                </a:lnTo>
                <a:close/>
              </a:path>
              <a:path w="6303009" h="5105400">
                <a:moveTo>
                  <a:pt x="4758408" y="253999"/>
                </a:moveTo>
                <a:lnTo>
                  <a:pt x="3957374" y="253999"/>
                </a:lnTo>
                <a:lnTo>
                  <a:pt x="2100177" y="2895599"/>
                </a:lnTo>
                <a:lnTo>
                  <a:pt x="3173441" y="2895599"/>
                </a:lnTo>
                <a:lnTo>
                  <a:pt x="4414523" y="1130299"/>
                </a:lnTo>
                <a:lnTo>
                  <a:pt x="6302967" y="1130299"/>
                </a:lnTo>
                <a:lnTo>
                  <a:pt x="6302967" y="1079499"/>
                </a:lnTo>
                <a:lnTo>
                  <a:pt x="6300946" y="1079499"/>
                </a:lnTo>
                <a:lnTo>
                  <a:pt x="6276512" y="1041399"/>
                </a:lnTo>
                <a:lnTo>
                  <a:pt x="6250788" y="1003299"/>
                </a:lnTo>
                <a:lnTo>
                  <a:pt x="6223781" y="965199"/>
                </a:lnTo>
                <a:lnTo>
                  <a:pt x="6195495" y="927099"/>
                </a:lnTo>
                <a:lnTo>
                  <a:pt x="6155863" y="876299"/>
                </a:lnTo>
                <a:lnTo>
                  <a:pt x="6112032" y="825499"/>
                </a:lnTo>
                <a:lnTo>
                  <a:pt x="6063816" y="774699"/>
                </a:lnTo>
                <a:lnTo>
                  <a:pt x="6011033" y="723899"/>
                </a:lnTo>
                <a:lnTo>
                  <a:pt x="5953498" y="673099"/>
                </a:lnTo>
                <a:lnTo>
                  <a:pt x="5922891" y="647699"/>
                </a:lnTo>
                <a:lnTo>
                  <a:pt x="5891028" y="622299"/>
                </a:lnTo>
                <a:lnTo>
                  <a:pt x="5857884" y="609599"/>
                </a:lnTo>
                <a:lnTo>
                  <a:pt x="5823438" y="584199"/>
                </a:lnTo>
                <a:lnTo>
                  <a:pt x="5787666" y="558799"/>
                </a:lnTo>
                <a:lnTo>
                  <a:pt x="5750545" y="533399"/>
                </a:lnTo>
                <a:lnTo>
                  <a:pt x="5712052" y="507999"/>
                </a:lnTo>
                <a:lnTo>
                  <a:pt x="5672164" y="495299"/>
                </a:lnTo>
                <a:lnTo>
                  <a:pt x="5630859" y="469899"/>
                </a:lnTo>
                <a:lnTo>
                  <a:pt x="5588113" y="457199"/>
                </a:lnTo>
                <a:lnTo>
                  <a:pt x="5543904" y="431799"/>
                </a:lnTo>
                <a:lnTo>
                  <a:pt x="5498207" y="419099"/>
                </a:lnTo>
                <a:lnTo>
                  <a:pt x="5451001" y="393699"/>
                </a:lnTo>
                <a:lnTo>
                  <a:pt x="5402262" y="380999"/>
                </a:lnTo>
                <a:lnTo>
                  <a:pt x="5351968" y="355599"/>
                </a:lnTo>
                <a:lnTo>
                  <a:pt x="5246620" y="330199"/>
                </a:lnTo>
                <a:lnTo>
                  <a:pt x="5076357" y="292099"/>
                </a:lnTo>
                <a:lnTo>
                  <a:pt x="5016246" y="279399"/>
                </a:lnTo>
                <a:lnTo>
                  <a:pt x="4954419" y="279399"/>
                </a:lnTo>
                <a:lnTo>
                  <a:pt x="4890852" y="266699"/>
                </a:lnTo>
                <a:lnTo>
                  <a:pt x="4825523" y="266699"/>
                </a:lnTo>
                <a:lnTo>
                  <a:pt x="4758408" y="253999"/>
                </a:lnTo>
                <a:close/>
              </a:path>
            </a:pathLst>
          </a:custGeom>
          <a:solidFill>
            <a:srgbClr val="F1F1F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Группа 13"/>
          <p:cNvGrpSpPr/>
          <p:nvPr/>
        </p:nvGrpSpPr>
        <p:grpSpPr>
          <a:xfrm>
            <a:off x="9804400" y="1447800"/>
            <a:ext cx="5616000" cy="6705600"/>
            <a:chOff x="9804400" y="1447800"/>
            <a:chExt cx="5616000" cy="6705600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65393" y="2647950"/>
              <a:ext cx="3894014" cy="5505450"/>
            </a:xfrm>
            <a:prstGeom prst="rect">
              <a:avLst/>
            </a:prstGeom>
            <a:ln w="3175">
              <a:solidFill>
                <a:schemeClr val="tx2"/>
              </a:solidFill>
            </a:ln>
          </p:spPr>
        </p:pic>
        <p:sp>
          <p:nvSpPr>
            <p:cNvPr id="24" name="Заголовок 1"/>
            <p:cNvSpPr txBox="1">
              <a:spLocks/>
            </p:cNvSpPr>
            <p:nvPr/>
          </p:nvSpPr>
          <p:spPr>
            <a:xfrm>
              <a:off x="9804400" y="1447800"/>
              <a:ext cx="5616000" cy="1079884"/>
            </a:xfrm>
            <a:prstGeom prst="rect">
              <a:avLst/>
            </a:prstGeom>
            <a:gradFill>
              <a:gsLst>
                <a:gs pos="1667">
                  <a:srgbClr val="098FFD">
                    <a:alpha val="89804"/>
                  </a:srgbClr>
                </a:gs>
                <a:gs pos="99167">
                  <a:srgbClr val="EC050E"/>
                </a:gs>
                <a:gs pos="69000">
                  <a:srgbClr val="BB119D"/>
                </a:gs>
                <a:gs pos="36000">
                  <a:srgbClr val="302CFF"/>
                </a:gs>
              </a:gsLst>
              <a:lin ang="7200000" scaled="0"/>
            </a:gradFill>
          </p:spPr>
          <p:txBody>
            <a:bodyPr wrap="square" lIns="108000" tIns="108000" rIns="108000" bIns="108000">
              <a:noAutofit/>
            </a:bodyPr>
            <a:lstStyle>
              <a:lvl1pPr>
                <a:defRPr sz="4100" b="0" i="0">
                  <a:solidFill>
                    <a:srgbClr val="594F8C"/>
                  </a:solidFill>
                  <a:latin typeface="MyriadPro-Cond"/>
                  <a:ea typeface="+mj-ea"/>
                  <a:cs typeface="MyriadPro-Cond"/>
                </a:defRPr>
              </a:lvl1pPr>
            </a:lstStyle>
            <a:p>
              <a:pPr algn="ctr"/>
              <a:r>
                <a:rPr lang="ru-RU" sz="2800" b="1" kern="0" cap="all" dirty="0" smtClean="0">
                  <a:solidFill>
                    <a:schemeClr val="bg1"/>
                  </a:solidFill>
                  <a:latin typeface="Montserrat-Medium"/>
                </a:rPr>
                <a:t>Приказ Минтруда России от 14.07.2021 № 467н</a:t>
              </a:r>
              <a:endParaRPr lang="ru-RU" sz="2800" b="1" kern="0" cap="all" dirty="0">
                <a:solidFill>
                  <a:schemeClr val="bg1"/>
                </a:solidFill>
                <a:latin typeface="Montserrat-Medium"/>
              </a:endParaRPr>
            </a:p>
          </p:txBody>
        </p:sp>
      </p:grpSp>
      <p:sp>
        <p:nvSpPr>
          <p:cNvPr id="28" name="Заголовок 1"/>
          <p:cNvSpPr txBox="1">
            <a:spLocks/>
          </p:cNvSpPr>
          <p:nvPr/>
        </p:nvSpPr>
        <p:spPr>
          <a:xfrm>
            <a:off x="2031999" y="1447800"/>
            <a:ext cx="5616000" cy="1079884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</p:spPr>
        <p:txBody>
          <a:bodyPr wrap="square" lIns="108000" tIns="108000" rIns="108000" bIns="108000">
            <a:no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ea typeface="+mj-ea"/>
                <a:cs typeface="MyriadPro-Cond"/>
              </a:defRPr>
            </a:lvl1pPr>
          </a:lstStyle>
          <a:p>
            <a:pPr algn="ctr"/>
            <a:r>
              <a:rPr lang="ru-RU" sz="2800" b="1" kern="0" cap="all" dirty="0" smtClean="0">
                <a:solidFill>
                  <a:schemeClr val="bg1"/>
                </a:solidFill>
                <a:latin typeface="Montserrat-Medium"/>
              </a:rPr>
              <a:t>Федеральный закон </a:t>
            </a:r>
          </a:p>
          <a:p>
            <a:pPr algn="ctr"/>
            <a:r>
              <a:rPr lang="ru-RU" sz="2800" b="1" kern="0" cap="all" dirty="0" smtClean="0">
                <a:solidFill>
                  <a:schemeClr val="bg1"/>
                </a:solidFill>
                <a:latin typeface="Montserrat-Medium"/>
              </a:rPr>
              <a:t>от 24.07.1998 № 125-ФЗ</a:t>
            </a:r>
            <a:endParaRPr lang="ru-RU" sz="2800" b="1" kern="0" cap="all" dirty="0">
              <a:solidFill>
                <a:schemeClr val="bg1"/>
              </a:solidFill>
              <a:latin typeface="Montserrat-Medium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26" name="Рисунок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595600" y="84582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616061"/>
                </a:solidFill>
                <a:latin typeface="Montserrat-Medium"/>
              </a:rPr>
              <a:t>5</a:t>
            </a:r>
            <a:endParaRPr lang="ru-RU" dirty="0"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498600" y="292274"/>
            <a:ext cx="108204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3600" b="1" cap="all" spc="-100" dirty="0" smtClean="0">
                <a:solidFill>
                  <a:srgbClr val="00B0F0"/>
                </a:solidFill>
                <a:latin typeface="Montserrat-Medium"/>
                <a:cs typeface="Calibri-Light"/>
              </a:rPr>
              <a:t>НОРМАТИВНО-ПРАВОВАЯ БАЗА</a:t>
            </a:r>
          </a:p>
        </p:txBody>
      </p:sp>
    </p:spTree>
    <p:extLst>
      <p:ext uri="{BB962C8B-B14F-4D97-AF65-F5344CB8AC3E}">
        <p14:creationId xmlns:p14="http://schemas.microsoft.com/office/powerpoint/2010/main" val="376805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Прямоугольник 102"/>
          <p:cNvSpPr/>
          <p:nvPr/>
        </p:nvSpPr>
        <p:spPr>
          <a:xfrm>
            <a:off x="9880600" y="1447800"/>
            <a:ext cx="59638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ru-RU" altLang="ru-RU" sz="2400" b="1" cap="all" dirty="0" smtClean="0">
                <a:solidFill>
                  <a:schemeClr val="accent3"/>
                </a:solidFill>
                <a:latin typeface="Montserrat-Medium"/>
                <a:cs typeface="Lucida Sans Unicode" panose="020B0602030504020204" pitchFamily="34" charset="0"/>
              </a:rPr>
              <a:t>МЕРОПРИЯТИЙ </a:t>
            </a:r>
          </a:p>
          <a:p>
            <a:pPr>
              <a:buSzPct val="100000"/>
            </a:pPr>
            <a:r>
              <a:rPr lang="ru-RU" altLang="ru-RU" sz="2400" b="1" cap="all" dirty="0" smtClean="0">
                <a:solidFill>
                  <a:schemeClr val="accent3"/>
                </a:solidFill>
                <a:latin typeface="Montserrat-Medium"/>
                <a:cs typeface="Lucida Sans Unicode" panose="020B0602030504020204" pitchFamily="34" charset="0"/>
              </a:rPr>
              <a:t>по сохранению здоровья работников</a:t>
            </a:r>
            <a:endParaRPr lang="ru-RU" altLang="ru-RU" sz="2000" b="1" dirty="0" smtClean="0">
              <a:solidFill>
                <a:schemeClr val="accent3"/>
              </a:solidFill>
              <a:latin typeface="Montserrat-Medium"/>
              <a:cs typeface="Lucida Sans Unicode" panose="020B0602030504020204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422400" y="2777728"/>
            <a:ext cx="6538925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alt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Проведение специальной оценки условий труда</a:t>
            </a:r>
          </a:p>
          <a:p>
            <a:pPr marL="457200" indent="-457200"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Мероприятия по приведению уровней воздействия факторов в соответствие со нормативными требованиями;</a:t>
            </a:r>
          </a:p>
          <a:p>
            <a:pPr marL="457200" indent="-457200"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Приборы для обеспечения безопасности работ</a:t>
            </a:r>
          </a:p>
          <a:p>
            <a:pPr marL="457200" indent="-457200"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Приборы, устройства, предназначенные для проведения обучения по вопросам безопасного ведения работ</a:t>
            </a:r>
          </a:p>
          <a:p>
            <a:pPr marL="457200" indent="-457200"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Приобретение приборов для безопасного ведения горных работ в рамках модернизации основных производств</a:t>
            </a:r>
          </a:p>
          <a:p>
            <a:pPr marL="457200" indent="-457200"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ОЦЕНКА </a:t>
            </a:r>
            <a:r>
              <a:rPr lang="ru-RU" b="1" cap="all" dirty="0" err="1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проф.рисков</a:t>
            </a:r>
            <a:endParaRPr lang="ru-RU" b="1" cap="all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8734425" y="2777728"/>
            <a:ext cx="7318375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alt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Проведение периодических медицинских осмотров</a:t>
            </a:r>
            <a:endParaRPr lang="ru-RU" b="1" cap="all" dirty="0" smtClean="0">
              <a:solidFill>
                <a:schemeClr val="tx2"/>
              </a:solidFill>
              <a:latin typeface="Montserrat-Medium"/>
              <a:cs typeface="Lucida Sans Unicode" panose="020B0602030504020204" pitchFamily="34" charset="0"/>
            </a:endParaRP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Приобретение средств индивидуальной защиты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Сан-курортное лечение «</a:t>
            </a:r>
            <a:r>
              <a:rPr lang="ru-RU" b="1" cap="all" dirty="0" err="1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вредников</a:t>
            </a: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»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Сан-курортное лечение </a:t>
            </a:r>
            <a:r>
              <a:rPr lang="ru-RU" b="1" cap="all" dirty="0" err="1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предпенсионеров</a:t>
            </a: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/>
            </a:r>
            <a:b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</a:b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и пенсионеров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Обеспечение Лечебно-профилактическим питанием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Обеспечение молоком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Приобретение аптечек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Приобретение </a:t>
            </a:r>
            <a:r>
              <a:rPr lang="ru-RU" b="1" cap="all" dirty="0" err="1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тахографов</a:t>
            </a:r>
            <a:endParaRPr lang="ru-RU" b="1" cap="all" dirty="0" smtClean="0">
              <a:solidFill>
                <a:schemeClr val="tx2"/>
              </a:solidFill>
              <a:latin typeface="Montserrat-Medium"/>
              <a:cs typeface="Lucida Sans Unicode" panose="020B0602030504020204" pitchFamily="34" charset="0"/>
            </a:endParaRP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Приобретение медицинских изделий для определения уровня алкоголя и </a:t>
            </a:r>
            <a:r>
              <a:rPr lang="ru-RU" b="1" cap="all" dirty="0" err="1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психоактивных</a:t>
            </a: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 веществ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Обучение по охране труда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ru-RU" b="1" cap="all" dirty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Приборы предназначенные для мониторинга здоровья на рабочем </a:t>
            </a:r>
            <a:r>
              <a:rPr lang="ru-RU" b="1" cap="all" dirty="0" smtClean="0">
                <a:solidFill>
                  <a:schemeClr val="tx2"/>
                </a:solidFill>
                <a:latin typeface="Montserrat-Medium"/>
                <a:cs typeface="Lucida Sans Unicode" panose="020B0602030504020204" pitchFamily="34" charset="0"/>
              </a:rPr>
              <a:t>месте</a:t>
            </a:r>
            <a:endParaRPr lang="ru-RU" b="1" cap="all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65400" y="1447800"/>
            <a:ext cx="5257800" cy="120032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ru-RU" altLang="ru-RU" sz="2400" b="1" cap="all" dirty="0" smtClean="0">
                <a:solidFill>
                  <a:schemeClr val="accent3"/>
                </a:solidFill>
                <a:latin typeface="Montserrat-Medium"/>
                <a:cs typeface="Lucida Sans Unicode" panose="020B0602030504020204" pitchFamily="34" charset="0"/>
              </a:rPr>
              <a:t>МЕРОПРИЯТИЙ </a:t>
            </a:r>
          </a:p>
          <a:p>
            <a:pPr>
              <a:buSzPct val="100000"/>
            </a:pPr>
            <a:r>
              <a:rPr lang="ru-RU" altLang="ru-RU" sz="2400" b="1" cap="all" dirty="0" smtClean="0">
                <a:solidFill>
                  <a:schemeClr val="accent3"/>
                </a:solidFill>
                <a:latin typeface="Montserrat-Medium"/>
                <a:cs typeface="Lucida Sans Unicode" panose="020B0602030504020204" pitchFamily="34" charset="0"/>
              </a:rPr>
              <a:t>по улучшению условий труда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26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" name="Группа 32"/>
          <p:cNvGrpSpPr/>
          <p:nvPr/>
        </p:nvGrpSpPr>
        <p:grpSpPr>
          <a:xfrm>
            <a:off x="1422400" y="1507964"/>
            <a:ext cx="1080000" cy="1080000"/>
            <a:chOff x="423144" y="2251252"/>
            <a:chExt cx="1440000" cy="1440000"/>
          </a:xfrm>
        </p:grpSpPr>
        <p:sp>
          <p:nvSpPr>
            <p:cNvPr id="35" name="Овал 34"/>
            <p:cNvSpPr/>
            <p:nvPr/>
          </p:nvSpPr>
          <p:spPr>
            <a:xfrm>
              <a:off x="423144" y="2251252"/>
              <a:ext cx="1440000" cy="14400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ru-RU" sz="3600" b="1" smtClean="0">
                  <a:solidFill>
                    <a:schemeClr val="bg1"/>
                  </a:solidFill>
                  <a:latin typeface="Montserrat-Medium"/>
                </a:rPr>
                <a:t>6</a:t>
              </a:r>
              <a:endParaRPr lang="ru-RU" sz="3600" b="1" dirty="0">
                <a:solidFill>
                  <a:schemeClr val="bg1"/>
                </a:solidFill>
                <a:latin typeface="Montserrat-Medium"/>
              </a:endParaRPr>
            </a:p>
          </p:txBody>
        </p:sp>
        <p:sp>
          <p:nvSpPr>
            <p:cNvPr id="36" name="Овал 35"/>
            <p:cNvSpPr/>
            <p:nvPr/>
          </p:nvSpPr>
          <p:spPr>
            <a:xfrm>
              <a:off x="513144" y="2341252"/>
              <a:ext cx="1260000" cy="1260000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8737600" y="1507964"/>
            <a:ext cx="1080000" cy="1080000"/>
            <a:chOff x="423144" y="2251252"/>
            <a:chExt cx="1440000" cy="1440000"/>
          </a:xfrm>
        </p:grpSpPr>
        <p:sp>
          <p:nvSpPr>
            <p:cNvPr id="41" name="Овал 40"/>
            <p:cNvSpPr/>
            <p:nvPr/>
          </p:nvSpPr>
          <p:spPr>
            <a:xfrm>
              <a:off x="423144" y="2251252"/>
              <a:ext cx="1440000" cy="1440000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ru-RU" sz="3600" b="1" dirty="0" smtClean="0">
                  <a:solidFill>
                    <a:schemeClr val="bg1"/>
                  </a:solidFill>
                  <a:latin typeface="Montserrat-Medium"/>
                </a:rPr>
                <a:t>11</a:t>
              </a:r>
              <a:endParaRPr lang="ru-RU" sz="3600" b="1" dirty="0">
                <a:solidFill>
                  <a:schemeClr val="bg1"/>
                </a:solidFill>
                <a:latin typeface="Montserrat-Medium"/>
              </a:endParaRPr>
            </a:p>
          </p:txBody>
        </p:sp>
        <p:sp>
          <p:nvSpPr>
            <p:cNvPr id="42" name="Овал 41"/>
            <p:cNvSpPr/>
            <p:nvPr/>
          </p:nvSpPr>
          <p:spPr>
            <a:xfrm>
              <a:off x="513144" y="2341252"/>
              <a:ext cx="1260000" cy="1260000"/>
            </a:xfrm>
            <a:prstGeom prst="ellipse">
              <a:avLst/>
            </a:prstGeom>
            <a:noFill/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5748000" y="8752256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616061"/>
                </a:solidFill>
                <a:latin typeface="Montserrat-Medium"/>
              </a:rPr>
              <a:t>6</a:t>
            </a:r>
            <a:endParaRPr lang="ru-RU" dirty="0"/>
          </a:p>
        </p:txBody>
      </p:sp>
      <p:sp>
        <p:nvSpPr>
          <p:cNvPr id="16" name="object 12"/>
          <p:cNvSpPr txBox="1">
            <a:spLocks noGrp="1"/>
          </p:cNvSpPr>
          <p:nvPr>
            <p:ph type="title"/>
          </p:nvPr>
        </p:nvSpPr>
        <p:spPr>
          <a:xfrm>
            <a:off x="1498600" y="292274"/>
            <a:ext cx="108204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tabLst/>
              <a:defRPr/>
            </a:pPr>
            <a:r>
              <a:rPr lang="ru-RU" sz="3600" b="1" cap="all" spc="-100" dirty="0" smtClean="0">
                <a:solidFill>
                  <a:srgbClr val="00B0F0"/>
                </a:solidFill>
                <a:latin typeface="Montserrat-Medium"/>
                <a:cs typeface="Calibri-Light"/>
              </a:rPr>
              <a:t>ВИДЫ МЕРОПРИЯТИЙ, финансируемых СФР </a:t>
            </a:r>
          </a:p>
        </p:txBody>
      </p:sp>
    </p:spTree>
    <p:extLst>
      <p:ext uri="{BB962C8B-B14F-4D97-AF65-F5344CB8AC3E}">
        <p14:creationId xmlns:p14="http://schemas.microsoft.com/office/powerpoint/2010/main" val="194752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39942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4" name="Прямоугольник 41"/>
          <p:cNvSpPr>
            <a:spLocks noChangeArrowheads="1"/>
          </p:cNvSpPr>
          <p:nvPr/>
        </p:nvSpPr>
        <p:spPr bwMode="auto">
          <a:xfrm>
            <a:off x="9042400" y="2209800"/>
            <a:ext cx="3505200" cy="523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Aft>
                <a:spcPts val="601"/>
              </a:spcAft>
            </a:pPr>
            <a:r>
              <a:rPr lang="ru-RU" altLang="ru-RU" sz="2800" b="1" dirty="0" smtClean="0">
                <a:solidFill>
                  <a:srgbClr val="1C46CE"/>
                </a:solidFill>
                <a:latin typeface="Montserrat-Medium"/>
              </a:rPr>
              <a:t>16 МЕРОПРИЯТИЙ</a:t>
            </a:r>
            <a:endParaRPr lang="ru-RU" altLang="ru-RU" sz="2800" b="1" dirty="0">
              <a:solidFill>
                <a:srgbClr val="1C46CE"/>
              </a:solidFill>
              <a:latin typeface="Montserrat-Medium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74800" y="1981200"/>
            <a:ext cx="2667000" cy="61722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  <a:latin typeface="Montserrat-Medium"/>
              </a:rPr>
              <a:t>НАЧИСЛЕННЫЕ СТРАХОВЫЕ ВЗНОСЫ В СФР ЗА ПРЕДЫДУЩИЙ ГОД</a:t>
            </a:r>
            <a:endParaRPr lang="ru-RU" sz="2400" b="1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80000" y="1981200"/>
            <a:ext cx="1524000" cy="6172200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cap="all" dirty="0" smtClean="0">
                <a:solidFill>
                  <a:srgbClr val="1C46CE"/>
                </a:solidFill>
                <a:latin typeface="Montserrat-Medium"/>
              </a:rPr>
              <a:t>ДО</a:t>
            </a:r>
            <a:r>
              <a:rPr lang="ru-RU" sz="4000" b="1" cap="all" dirty="0" smtClean="0">
                <a:solidFill>
                  <a:srgbClr val="1C46CE"/>
                </a:solidFill>
                <a:latin typeface="Montserrat-Medium"/>
              </a:rPr>
              <a:t> 30%</a:t>
            </a:r>
            <a:endParaRPr lang="ru-RU" sz="4000" b="1" cap="all" dirty="0">
              <a:solidFill>
                <a:srgbClr val="1C46CE"/>
              </a:solidFill>
              <a:latin typeface="Montserrat-Medium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289800" y="1981200"/>
            <a:ext cx="1295400" cy="4419600"/>
          </a:xfrm>
          <a:prstGeom prst="rect">
            <a:avLst/>
          </a:prstGeom>
          <a:solidFill>
            <a:srgbClr val="1C46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cap="all" dirty="0" smtClean="0">
                <a:solidFill>
                  <a:schemeClr val="bg1"/>
                </a:solidFill>
              </a:rPr>
              <a:t>НЕ БОЛЕЕ </a:t>
            </a:r>
            <a:r>
              <a:rPr lang="ru-RU" sz="4000" b="1" cap="all" dirty="0" smtClean="0">
                <a:solidFill>
                  <a:schemeClr val="bg1"/>
                </a:solidFill>
              </a:rPr>
              <a:t>20%</a:t>
            </a:r>
            <a:endParaRPr lang="ru-RU" sz="4000" b="1" cap="all" dirty="0">
              <a:solidFill>
                <a:schemeClr val="bg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289800" y="6705600"/>
            <a:ext cx="1295400" cy="14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10%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030043" y="6907428"/>
            <a:ext cx="457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cap="all" dirty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  <a:t>Сан-курортное</a:t>
            </a:r>
            <a:r>
              <a:rPr lang="ru-RU" sz="2000" b="1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-Medium"/>
                <a:cs typeface="Lucida Sans Unicode" panose="020B0602030504020204" pitchFamily="34" charset="0"/>
              </a:rPr>
              <a:t> </a:t>
            </a:r>
            <a:r>
              <a:rPr lang="ru-RU" sz="2000" b="1" cap="all" dirty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  <a:t>лечение </a:t>
            </a:r>
            <a:r>
              <a:rPr lang="ru-RU" sz="2000" b="1" cap="all" dirty="0" err="1" smtClean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  <a:t>предпенсионеров</a:t>
            </a:r>
            <a:r>
              <a:rPr lang="ru-RU" sz="2000" b="1" cap="all" dirty="0" smtClean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  <a:t/>
            </a:r>
            <a:br>
              <a:rPr lang="ru-RU" sz="2000" b="1" cap="all" dirty="0" smtClean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</a:br>
            <a:r>
              <a:rPr lang="ru-RU" sz="2000" b="1" cap="all" dirty="0" smtClean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  <a:t>и пенсионеров</a:t>
            </a:r>
            <a:endParaRPr lang="ru-RU" sz="2000" b="1" cap="all" dirty="0">
              <a:solidFill>
                <a:srgbClr val="1C46CE"/>
              </a:solidFill>
              <a:latin typeface="Montserrat-Medium"/>
              <a:cs typeface="Lucida Sans Unicode" panose="020B0602030504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452600" y="1981200"/>
            <a:ext cx="1295400" cy="6172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cap="all" dirty="0" smtClean="0">
                <a:solidFill>
                  <a:schemeClr val="bg1"/>
                </a:solidFill>
                <a:latin typeface="Montserrat-Medium"/>
              </a:rPr>
              <a:t>ДО</a:t>
            </a:r>
            <a:r>
              <a:rPr lang="ru-RU" sz="4000" b="1" cap="all" dirty="0" smtClean="0">
                <a:solidFill>
                  <a:schemeClr val="bg1"/>
                </a:solidFill>
                <a:latin typeface="Montserrat-Medium"/>
              </a:rPr>
              <a:t> 30%</a:t>
            </a:r>
            <a:endParaRPr lang="ru-RU" sz="4000" b="1" cap="all" dirty="0">
              <a:solidFill>
                <a:schemeClr val="bg1"/>
              </a:solidFill>
              <a:latin typeface="Montserrat-Medium"/>
            </a:endParaRPr>
          </a:p>
        </p:txBody>
      </p:sp>
      <p:sp>
        <p:nvSpPr>
          <p:cNvPr id="10" name="Левая фигурная скобка 9"/>
          <p:cNvSpPr/>
          <p:nvPr/>
        </p:nvSpPr>
        <p:spPr>
          <a:xfrm>
            <a:off x="8737600" y="1981200"/>
            <a:ext cx="360000" cy="4420800"/>
          </a:xfrm>
          <a:prstGeom prst="leftBrace">
            <a:avLst>
              <a:gd name="adj1" fmla="val 56982"/>
              <a:gd name="adj2" fmla="val 50000"/>
            </a:avLst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Левая фигурная скобка 36"/>
          <p:cNvSpPr/>
          <p:nvPr/>
        </p:nvSpPr>
        <p:spPr>
          <a:xfrm>
            <a:off x="8737600" y="6705600"/>
            <a:ext cx="360000" cy="1440000"/>
          </a:xfrm>
          <a:prstGeom prst="leftBrace">
            <a:avLst>
              <a:gd name="adj1" fmla="val 48873"/>
              <a:gd name="adj2" fmla="val 50000"/>
            </a:avLst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3313716" y="1943100"/>
            <a:ext cx="0" cy="617220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1"/>
          <p:cNvSpPr>
            <a:spLocks noChangeArrowheads="1"/>
          </p:cNvSpPr>
          <p:nvPr/>
        </p:nvSpPr>
        <p:spPr bwMode="auto">
          <a:xfrm>
            <a:off x="9194800" y="2819400"/>
            <a:ext cx="4267200" cy="2846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1" rIns="91440" bIns="45721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err="1" smtClean="0">
                <a:solidFill>
                  <a:schemeClr val="tx2"/>
                </a:solidFill>
                <a:latin typeface="Montserrat-Medium"/>
              </a:rPr>
              <a:t>СИЗы</a:t>
            </a:r>
            <a:endParaRPr lang="ru-RU" altLang="ru-RU" sz="1800" b="1" cap="all" dirty="0" smtClean="0">
              <a:solidFill>
                <a:schemeClr val="tx2"/>
              </a:solidFill>
              <a:latin typeface="Montserrat-Medium"/>
            </a:endParaRP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Медосмотры</a:t>
            </a: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СКЛ «</a:t>
            </a:r>
            <a:r>
              <a:rPr lang="ru-RU" altLang="ru-RU" sz="1800" b="1" cap="all" dirty="0" err="1" smtClean="0">
                <a:solidFill>
                  <a:schemeClr val="tx2"/>
                </a:solidFill>
                <a:latin typeface="Montserrat-Medium"/>
              </a:rPr>
              <a:t>вредников</a:t>
            </a: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»</a:t>
            </a: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спец. оценка рабочих мест</a:t>
            </a: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Аптечки</a:t>
            </a: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err="1" smtClean="0">
                <a:solidFill>
                  <a:schemeClr val="tx2"/>
                </a:solidFill>
                <a:latin typeface="Montserrat-Medium"/>
              </a:rPr>
              <a:t>Тахографы</a:t>
            </a:r>
            <a:endParaRPr lang="ru-RU" altLang="ru-RU" sz="1800" b="1" cap="all" dirty="0" smtClean="0">
              <a:solidFill>
                <a:schemeClr val="tx2"/>
              </a:solidFill>
              <a:latin typeface="Montserrat-Medium"/>
            </a:endParaRP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обучение по охране труда</a:t>
            </a:r>
          </a:p>
          <a:p>
            <a:pPr marL="185738" indent="-185738" eaLnBrk="1" hangingPunct="1">
              <a:spcAft>
                <a:spcPts val="601"/>
              </a:spcAft>
              <a:buClr>
                <a:schemeClr val="accent2"/>
              </a:buClr>
            </a:pPr>
            <a:r>
              <a:rPr lang="ru-RU" altLang="ru-RU" sz="1800" b="1" cap="all" dirty="0" smtClean="0">
                <a:solidFill>
                  <a:schemeClr val="tx2"/>
                </a:solidFill>
                <a:latin typeface="Montserrat-Medium"/>
              </a:rPr>
              <a:t>и др. </a:t>
            </a:r>
            <a:endParaRPr lang="ru-RU" altLang="ru-RU" sz="1800" b="1" cap="all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824200" y="86106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616061"/>
                </a:solidFill>
                <a:latin typeface="Montserrat-Medium"/>
              </a:rPr>
              <a:t>7</a:t>
            </a:r>
            <a:endParaRPr lang="ru-RU" dirty="0"/>
          </a:p>
        </p:txBody>
      </p:sp>
      <p:sp>
        <p:nvSpPr>
          <p:cNvPr id="34" name="object 12"/>
          <p:cNvSpPr txBox="1">
            <a:spLocks/>
          </p:cNvSpPr>
          <p:nvPr/>
        </p:nvSpPr>
        <p:spPr>
          <a:xfrm>
            <a:off x="1498600" y="292274"/>
            <a:ext cx="145542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ru-RU" altLang="ru-RU" sz="3600" b="1" dirty="0" smtClean="0">
                <a:solidFill>
                  <a:srgbClr val="00B0F0"/>
                </a:solidFill>
                <a:latin typeface="Montserrat-Medium"/>
                <a:cs typeface="Times New Roman" panose="02020603050405020304" pitchFamily="18" charset="0"/>
              </a:rPr>
              <a:t>В КАКОМ РАЗМЕРЕ МОЖНО ПОЛУЧИТЬ СРЕДСТВА РАБОТОДАТЕЛЯМ</a:t>
            </a:r>
            <a:endParaRPr lang="en-US" altLang="ru-RU" sz="36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Google Shape;2249;p138"/>
          <p:cNvSpPr>
            <a:spLocks/>
          </p:cNvSpPr>
          <p:nvPr/>
        </p:nvSpPr>
        <p:spPr bwMode="auto">
          <a:xfrm>
            <a:off x="4470400" y="4739922"/>
            <a:ext cx="378178" cy="578556"/>
          </a:xfrm>
          <a:custGeom>
            <a:avLst/>
            <a:gdLst>
              <a:gd name="T0" fmla="*/ 6960993 w 1415"/>
              <a:gd name="T1" fmla="*/ 0 h 2148"/>
              <a:gd name="T2" fmla="*/ 22550 w 1415"/>
              <a:gd name="T3" fmla="*/ 7069944 h 2148"/>
              <a:gd name="T4" fmla="*/ 180854 w 1415"/>
              <a:gd name="T5" fmla="*/ 42328151 h 2148"/>
              <a:gd name="T6" fmla="*/ 7141847 w 1415"/>
              <a:gd name="T7" fmla="*/ 49306281 h 2148"/>
              <a:gd name="T8" fmla="*/ 11910646 w 1415"/>
              <a:gd name="T9" fmla="*/ 47309261 h 2148"/>
              <a:gd name="T10" fmla="*/ 29200302 w 1415"/>
              <a:gd name="T11" fmla="*/ 29749094 h 2148"/>
              <a:gd name="T12" fmla="*/ 29200302 w 1415"/>
              <a:gd name="T13" fmla="*/ 19832628 h 2148"/>
              <a:gd name="T14" fmla="*/ 11752492 w 1415"/>
              <a:gd name="T15" fmla="*/ 2111862 h 2148"/>
              <a:gd name="T16" fmla="*/ 6960993 w 1415"/>
              <a:gd name="T17" fmla="*/ 0 h 21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rgbClr val="BB119D"/>
            </a:solidFill>
            <a:prstDash val="solid"/>
            <a:round/>
            <a:headEnd type="none" w="sm" len="sm"/>
            <a:tailEnd type="none" w="sm" len="sm"/>
          </a:ln>
        </p:spPr>
        <p:txBody>
          <a:bodyPr lIns="162533" tIns="162533" rIns="162533" bIns="162533" anchor="ctr"/>
          <a:lstStyle/>
          <a:p>
            <a:endParaRPr lang="ru-RU" sz="2400"/>
          </a:p>
        </p:txBody>
      </p:sp>
      <p:pic>
        <p:nvPicPr>
          <p:cNvPr id="3074" name="Picture 2" descr="C:\!Пытько\Зам.начальника УД\Презентации\2024.04.21_Финансирование предупредительных мер по охране труда\Рисунок2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-36000" contrast="-43000"/>
          </a:blip>
          <a:srcRect/>
          <a:stretch>
            <a:fillRect/>
          </a:stretch>
        </p:blipFill>
        <p:spPr bwMode="auto">
          <a:xfrm>
            <a:off x="1955800" y="6781800"/>
            <a:ext cx="1908175" cy="1042988"/>
          </a:xfrm>
          <a:prstGeom prst="rect">
            <a:avLst/>
          </a:prstGeom>
          <a:noFill/>
        </p:spPr>
      </p:pic>
      <p:sp>
        <p:nvSpPr>
          <p:cNvPr id="38" name="Google Shape;2249;p138"/>
          <p:cNvSpPr>
            <a:spLocks/>
          </p:cNvSpPr>
          <p:nvPr/>
        </p:nvSpPr>
        <p:spPr bwMode="auto">
          <a:xfrm>
            <a:off x="13161316" y="7162800"/>
            <a:ext cx="378178" cy="578556"/>
          </a:xfrm>
          <a:custGeom>
            <a:avLst/>
            <a:gdLst>
              <a:gd name="T0" fmla="*/ 6960993 w 1415"/>
              <a:gd name="T1" fmla="*/ 0 h 2148"/>
              <a:gd name="T2" fmla="*/ 22550 w 1415"/>
              <a:gd name="T3" fmla="*/ 7069944 h 2148"/>
              <a:gd name="T4" fmla="*/ 180854 w 1415"/>
              <a:gd name="T5" fmla="*/ 42328151 h 2148"/>
              <a:gd name="T6" fmla="*/ 7141847 w 1415"/>
              <a:gd name="T7" fmla="*/ 49306281 h 2148"/>
              <a:gd name="T8" fmla="*/ 11910646 w 1415"/>
              <a:gd name="T9" fmla="*/ 47309261 h 2148"/>
              <a:gd name="T10" fmla="*/ 29200302 w 1415"/>
              <a:gd name="T11" fmla="*/ 29749094 h 2148"/>
              <a:gd name="T12" fmla="*/ 29200302 w 1415"/>
              <a:gd name="T13" fmla="*/ 19832628 h 2148"/>
              <a:gd name="T14" fmla="*/ 11752492 w 1415"/>
              <a:gd name="T15" fmla="*/ 2111862 h 2148"/>
              <a:gd name="T16" fmla="*/ 6960993 w 1415"/>
              <a:gd name="T17" fmla="*/ 0 h 214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rgbClr val="BB119D"/>
            </a:solidFill>
            <a:prstDash val="solid"/>
            <a:round/>
            <a:headEnd type="none" w="sm" len="sm"/>
            <a:tailEnd type="none" w="sm" len="sm"/>
          </a:ln>
        </p:spPr>
        <p:txBody>
          <a:bodyPr lIns="162533" tIns="162533" rIns="162533" bIns="162533" anchor="ctr"/>
          <a:lstStyle/>
          <a:p>
            <a:endParaRPr lang="ru-RU" sz="2400"/>
          </a:p>
        </p:txBody>
      </p:sp>
      <p:sp>
        <p:nvSpPr>
          <p:cNvPr id="39" name="Прямоугольник 38"/>
          <p:cNvSpPr/>
          <p:nvPr/>
        </p:nvSpPr>
        <p:spPr>
          <a:xfrm>
            <a:off x="13542316" y="7276071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cap="all" dirty="0" smtClean="0">
                <a:solidFill>
                  <a:srgbClr val="1C46CE"/>
                </a:solidFill>
                <a:latin typeface="Montserrat-Medium"/>
                <a:cs typeface="Lucida Sans Unicode" panose="020B0602030504020204" pitchFamily="34" charset="0"/>
              </a:rPr>
              <a:t>или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6152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Номер слайда 8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769600" y="8475134"/>
            <a:ext cx="2844800" cy="48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267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3733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32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667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667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667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667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667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667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altLang="ru-RU" sz="2667" b="1" dirty="0">
              <a:solidFill>
                <a:prstClr val="black"/>
              </a:solidFill>
            </a:endParaRPr>
          </a:p>
          <a:p>
            <a:endParaRPr lang="ru-RU" altLang="ru-RU" sz="2667" b="1" dirty="0">
              <a:solidFill>
                <a:prstClr val="black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3231457" y="2555776"/>
          <a:ext cx="9446841" cy="5472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1422400" y="-1676400"/>
            <a:ext cx="14321713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ru-RU" sz="3600" b="1" kern="0" dirty="0">
              <a:solidFill>
                <a:srgbClr val="0A8EE0"/>
              </a:solidFill>
              <a:latin typeface="Montserrat-Medium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14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78511698"/>
              </p:ext>
            </p:extLst>
          </p:nvPr>
        </p:nvGraphicFramePr>
        <p:xfrm>
          <a:off x="1422400" y="1416755"/>
          <a:ext cx="14554200" cy="7224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5595600" y="8534400"/>
            <a:ext cx="441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616061"/>
                </a:solidFill>
                <a:latin typeface="Montserrat-Medium"/>
              </a:rPr>
              <a:t>10</a:t>
            </a:r>
            <a:endParaRPr lang="ru-RU" dirty="0"/>
          </a:p>
        </p:txBody>
      </p:sp>
      <p:sp>
        <p:nvSpPr>
          <p:cNvPr id="10" name="object 12"/>
          <p:cNvSpPr txBox="1">
            <a:spLocks/>
          </p:cNvSpPr>
          <p:nvPr/>
        </p:nvSpPr>
        <p:spPr>
          <a:xfrm>
            <a:off x="1498600" y="292274"/>
            <a:ext cx="145542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ru-RU" sz="3600" b="1" kern="0" dirty="0" smtClean="0">
                <a:solidFill>
                  <a:srgbClr val="00B0F0"/>
                </a:solidFill>
                <a:latin typeface="Montserrat-Medium"/>
              </a:rPr>
              <a:t>СТРУКТУРА РАСХОДОВ НА ПРЕДУПРЕДИТЕЛЬНЫЕ МЕРЫ </a:t>
            </a:r>
          </a:p>
          <a:p>
            <a:r>
              <a:rPr lang="ru-RU" sz="3600" b="1" kern="0" dirty="0" smtClean="0">
                <a:solidFill>
                  <a:srgbClr val="00B0F0"/>
                </a:solidFill>
                <a:latin typeface="Montserrat-Medium"/>
              </a:rPr>
              <a:t>В 2023 ГОДУ</a:t>
            </a:r>
            <a:endParaRPr lang="ru-RU" sz="3600" b="1" kern="0" dirty="0">
              <a:solidFill>
                <a:srgbClr val="00B0F0"/>
              </a:solidFill>
              <a:latin typeface="Montserrat-Medium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03600" y="4495800"/>
            <a:ext cx="2514600" cy="14478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cap="all" dirty="0" smtClean="0">
                <a:solidFill>
                  <a:schemeClr val="tx2"/>
                </a:solidFill>
                <a:latin typeface="Montserrat-Medium"/>
              </a:rPr>
              <a:t>ВСЕГО </a:t>
            </a:r>
            <a:r>
              <a:rPr lang="ru-RU" b="1" cap="all" dirty="0" smtClean="0">
                <a:solidFill>
                  <a:schemeClr val="tx2"/>
                </a:solidFill>
                <a:latin typeface="Montserrat-Medium"/>
              </a:rPr>
              <a:t/>
            </a:r>
            <a:br>
              <a:rPr lang="ru-RU" b="1" cap="all" dirty="0" smtClean="0">
                <a:solidFill>
                  <a:schemeClr val="tx2"/>
                </a:solidFill>
                <a:latin typeface="Montserrat-Medium"/>
              </a:rPr>
            </a:br>
            <a:r>
              <a:rPr lang="ru-RU" sz="4800" b="1" cap="all" dirty="0" smtClean="0">
                <a:solidFill>
                  <a:schemeClr val="tx2"/>
                </a:solidFill>
                <a:latin typeface="Montserrat-Medium"/>
              </a:rPr>
              <a:t>826,3 </a:t>
            </a:r>
            <a:r>
              <a:rPr lang="ru-RU" sz="2000" b="1" cap="all" dirty="0">
                <a:solidFill>
                  <a:schemeClr val="tx2"/>
                </a:solidFill>
                <a:latin typeface="Montserrat-Medium"/>
              </a:rPr>
              <a:t>млн.руб.</a:t>
            </a:r>
          </a:p>
        </p:txBody>
      </p:sp>
    </p:spTree>
    <p:extLst>
      <p:ext uri="{BB962C8B-B14F-4D97-AF65-F5344CB8AC3E}">
        <p14:creationId xmlns:p14="http://schemas.microsoft.com/office/powerpoint/2010/main" val="66537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12294" name="Рисунок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4" y="155224"/>
            <a:ext cx="874889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4" name="Прямая со стрелкой 33"/>
          <p:cNvCxnSpPr/>
          <p:nvPr/>
        </p:nvCxnSpPr>
        <p:spPr>
          <a:xfrm>
            <a:off x="1763253" y="4296677"/>
            <a:ext cx="14276847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3313516" y="4195077"/>
            <a:ext cx="216316" cy="2286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459903" y="4182377"/>
            <a:ext cx="216316" cy="2286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12062030" y="4195077"/>
            <a:ext cx="216316" cy="2286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14482286" y="4147187"/>
            <a:ext cx="216316" cy="2286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1572742" y="4917886"/>
            <a:ext cx="3657600" cy="10772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defRPr/>
            </a:pPr>
            <a: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Представление страхователями ЗАЯВЛЕНИЯ </a:t>
            </a:r>
            <a:r>
              <a:rPr lang="ru-RU" sz="1600" b="1" cap="all" dirty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и обосновывающих </a:t>
            </a:r>
          </a:p>
          <a:p>
            <a:pPr algn="ctr">
              <a:defRPr/>
            </a:pPr>
            <a: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документов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772523" y="3547377"/>
            <a:ext cx="12983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b="1" cap="all" dirty="0" smtClean="0">
                <a:solidFill>
                  <a:schemeClr val="accent3"/>
                </a:solidFill>
                <a:latin typeface="Montserrat-Medium"/>
              </a:rPr>
              <a:t>До</a:t>
            </a:r>
          </a:p>
          <a:p>
            <a:pPr algn="ctr">
              <a:defRPr/>
            </a:pPr>
            <a:r>
              <a:rPr lang="ru-RU" sz="1600" b="1" cap="all" dirty="0" smtClean="0">
                <a:solidFill>
                  <a:schemeClr val="accent3"/>
                </a:solidFill>
                <a:latin typeface="Montserrat-Medium"/>
              </a:rPr>
              <a:t>1 августа</a:t>
            </a:r>
            <a:endParaRPr lang="ru-RU" sz="1600" b="1" cap="all" dirty="0">
              <a:solidFill>
                <a:schemeClr val="accent3"/>
              </a:solidFill>
              <a:latin typeface="Montserrat-Medium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805643" y="3547377"/>
            <a:ext cx="13369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b="1" cap="all" dirty="0" smtClean="0">
                <a:solidFill>
                  <a:schemeClr val="accent3"/>
                </a:solidFill>
                <a:latin typeface="Montserrat-Medium"/>
              </a:rPr>
              <a:t>До</a:t>
            </a:r>
            <a:br>
              <a:rPr lang="ru-RU" sz="1600" b="1" cap="all" dirty="0" smtClean="0">
                <a:solidFill>
                  <a:schemeClr val="accent3"/>
                </a:solidFill>
                <a:latin typeface="Montserrat-Medium"/>
              </a:rPr>
            </a:br>
            <a:r>
              <a:rPr lang="ru-RU" sz="1600" b="1" cap="all" dirty="0" smtClean="0">
                <a:solidFill>
                  <a:schemeClr val="accent3"/>
                </a:solidFill>
                <a:latin typeface="Montserrat-Medium"/>
              </a:rPr>
              <a:t>1 Декабря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5893741" y="4478076"/>
            <a:ext cx="13486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b="1" cap="all" dirty="0" smtClean="0">
                <a:solidFill>
                  <a:schemeClr val="accent3"/>
                </a:solidFill>
                <a:latin typeface="Montserrat-Medium"/>
              </a:rPr>
              <a:t>До</a:t>
            </a:r>
          </a:p>
          <a:p>
            <a:pPr algn="ctr">
              <a:defRPr/>
            </a:pPr>
            <a:r>
              <a:rPr lang="ru-RU" sz="1600" b="1" cap="all" dirty="0" smtClean="0">
                <a:solidFill>
                  <a:schemeClr val="accent3"/>
                </a:solidFill>
                <a:latin typeface="Montserrat-Medium"/>
              </a:rPr>
              <a:t>20 ноября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0630244" y="2656582"/>
            <a:ext cx="3124199" cy="10772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defRPr/>
            </a:pPr>
            <a: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Подача заявления о </a:t>
            </a:r>
            <a:r>
              <a:rPr lang="ru-RU" sz="1600" b="1" cap="all" dirty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возмещении </a:t>
            </a:r>
            <a: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расходов и  </a:t>
            </a:r>
            <a:r>
              <a:rPr lang="ru-RU" sz="1600" b="1" cap="all" dirty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подтверждающих </a:t>
            </a:r>
            <a: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документов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4851400" y="2535088"/>
            <a:ext cx="3503676" cy="1323439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>
              <a:defRPr/>
            </a:pPr>
            <a: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Страхователь имеет право подать заявление</a:t>
            </a:r>
            <a:b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</a:br>
            <a: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на изменение плана финансирования мероприятий</a:t>
            </a: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V="1">
            <a:off x="3409981" y="4541825"/>
            <a:ext cx="0" cy="288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14590444" y="4541825"/>
            <a:ext cx="0" cy="288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6568061" y="3790049"/>
            <a:ext cx="0" cy="288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V="1">
            <a:off x="9466501" y="4541825"/>
            <a:ext cx="0" cy="288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Прямоугольник 49"/>
          <p:cNvSpPr/>
          <p:nvPr/>
        </p:nvSpPr>
        <p:spPr>
          <a:xfrm>
            <a:off x="7990015" y="4917886"/>
            <a:ext cx="2971800" cy="1077218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>
              <a:defRPr/>
            </a:pPr>
            <a: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проведение страхователем запланированных  мероприятий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11480800" y="4478076"/>
            <a:ext cx="14507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b="1" cap="all" dirty="0" smtClean="0">
                <a:solidFill>
                  <a:schemeClr val="accent3"/>
                </a:solidFill>
                <a:latin typeface="Montserrat-Medium"/>
              </a:rPr>
              <a:t>До</a:t>
            </a:r>
            <a:br>
              <a:rPr lang="ru-RU" sz="1600" b="1" cap="all" dirty="0" smtClean="0">
                <a:solidFill>
                  <a:schemeClr val="accent3"/>
                </a:solidFill>
                <a:latin typeface="Montserrat-Medium"/>
              </a:rPr>
            </a:br>
            <a:r>
              <a:rPr lang="ru-RU" sz="1600" b="1" cap="all" dirty="0" smtClean="0">
                <a:solidFill>
                  <a:schemeClr val="accent3"/>
                </a:solidFill>
                <a:latin typeface="Montserrat-Medium"/>
              </a:rPr>
              <a:t>15 Декабря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13324015" y="4917886"/>
            <a:ext cx="2514600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>
              <a:defRPr/>
            </a:pPr>
            <a: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Возмещение расходов страхователям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13843000" y="3547377"/>
            <a:ext cx="19924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600" b="1" cap="all" dirty="0" smtClean="0">
                <a:solidFill>
                  <a:schemeClr val="bg2">
                    <a:lumMod val="25000"/>
                  </a:schemeClr>
                </a:solidFill>
                <a:latin typeface="Montserrat-Medium"/>
              </a:rPr>
              <a:t>В течение </a:t>
            </a:r>
          </a:p>
          <a:p>
            <a:pPr algn="ctr">
              <a:defRPr/>
            </a:pPr>
            <a:r>
              <a:rPr lang="ru-RU" sz="1600" b="1" cap="all" dirty="0" smtClean="0">
                <a:solidFill>
                  <a:schemeClr val="accent3"/>
                </a:solidFill>
                <a:latin typeface="Montserrat-Medium"/>
              </a:rPr>
              <a:t>5 рабочих </a:t>
            </a:r>
            <a:r>
              <a:rPr lang="ru-RU" sz="1600" b="1" cap="all" dirty="0" smtClean="0">
                <a:solidFill>
                  <a:schemeClr val="bg2">
                    <a:lumMod val="25000"/>
                  </a:schemeClr>
                </a:solidFill>
                <a:latin typeface="Montserrat-Medium"/>
              </a:rPr>
              <a:t>дней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2413000" y="8382000"/>
            <a:ext cx="1242060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1950" indent="-3619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2000" b="1" cap="all" dirty="0" smtClean="0">
                <a:solidFill>
                  <a:schemeClr val="tx2"/>
                </a:solidFill>
                <a:latin typeface="Montserrat-Medium"/>
              </a:rPr>
              <a:t>ОТСУТСТВИЕ ЗАДОЛЖЕННОСТИ ПО СТРАХОВЫМ ВЗНОСАМ НА ДАТУ ПОДАЧИ ЗАЯВЛЕНИЯ</a:t>
            </a:r>
            <a:endParaRPr lang="ru-RU" sz="2000" b="1" cap="all" dirty="0">
              <a:solidFill>
                <a:schemeClr val="tx2"/>
              </a:solidFill>
              <a:latin typeface="Montserrat-Medium"/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1498600" y="7214286"/>
            <a:ext cx="720000" cy="720000"/>
            <a:chOff x="3735512" y="2251252"/>
            <a:chExt cx="864000" cy="864000"/>
          </a:xfrm>
        </p:grpSpPr>
        <p:sp>
          <p:nvSpPr>
            <p:cNvPr id="56" name="Овал 55"/>
            <p:cNvSpPr/>
            <p:nvPr/>
          </p:nvSpPr>
          <p:spPr>
            <a:xfrm>
              <a:off x="3735512" y="2251252"/>
              <a:ext cx="864000" cy="86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000" b="1" dirty="0" smtClean="0">
                  <a:latin typeface="Montserrat-Medium"/>
                </a:rPr>
                <a:t>!</a:t>
              </a:r>
              <a:endParaRPr lang="ru-RU" sz="4000" b="1" dirty="0">
                <a:latin typeface="Montserrat-Medium"/>
              </a:endParaRPr>
            </a:p>
          </p:txBody>
        </p:sp>
        <p:sp>
          <p:nvSpPr>
            <p:cNvPr id="57" name="Овал 56"/>
            <p:cNvSpPr/>
            <p:nvPr/>
          </p:nvSpPr>
          <p:spPr>
            <a:xfrm>
              <a:off x="3813102" y="2328842"/>
              <a:ext cx="708820" cy="708820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>
                <a:latin typeface="Montserrat-Medium"/>
              </a:endParaRPr>
            </a:p>
          </p:txBody>
        </p:sp>
      </p:grpSp>
      <p:sp>
        <p:nvSpPr>
          <p:cNvPr id="58" name="Прямоугольник 57"/>
          <p:cNvSpPr/>
          <p:nvPr/>
        </p:nvSpPr>
        <p:spPr>
          <a:xfrm>
            <a:off x="2413000" y="7315200"/>
            <a:ext cx="12414142" cy="5334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cap="all" dirty="0" smtClean="0">
                <a:solidFill>
                  <a:schemeClr val="bg1"/>
                </a:solidFill>
                <a:latin typeface="Montserrat-Medium"/>
              </a:rPr>
              <a:t>Важные условия получения средств  </a:t>
            </a:r>
            <a:endParaRPr lang="ru-RU" sz="2000" b="1" cap="all" dirty="0">
              <a:solidFill>
                <a:schemeClr val="bg1"/>
              </a:solidFill>
              <a:latin typeface="Montserrat-Medium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260600" y="6487180"/>
            <a:ext cx="10363200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НАПРАВЛЕНИЕ Отделением </a:t>
            </a:r>
            <a:r>
              <a:rPr lang="ru-RU" sz="1600" b="1" cap="all" dirty="0" err="1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сфр</a:t>
            </a:r>
            <a: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 документов крупных страхователей в ЦА </a:t>
            </a:r>
            <a:r>
              <a:rPr lang="ru-RU" sz="1600" b="1" cap="all" dirty="0" err="1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Сфр</a:t>
            </a:r>
            <a: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/>
            </a:r>
            <a:br>
              <a:rPr lang="ru-RU" sz="16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</a:br>
            <a:r>
              <a:rPr lang="ru-RU" sz="1200" b="1" cap="all" dirty="0" smtClean="0">
                <a:solidFill>
                  <a:schemeClr val="tx2">
                    <a:lumMod val="75000"/>
                  </a:schemeClr>
                </a:solidFill>
                <a:latin typeface="Montserrat-Medium"/>
              </a:rPr>
              <a:t>(ЕСЛИ СУММА НАЧИСЛЕННЫХ ВЗНОСОВ ЗА ПРОШЛЫЙ ГОД  БОЛЕЕ 25 МЛН.РУБ)   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2413000" y="7945582"/>
            <a:ext cx="12420600" cy="4156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361950" indent="-361950">
              <a:buClr>
                <a:schemeClr val="accent2"/>
              </a:buClr>
              <a:buFont typeface="Wingdings" pitchFamily="2" charset="2"/>
              <a:buChar char="§"/>
            </a:pPr>
            <a:r>
              <a:rPr lang="ru-RU" sz="2000" b="1" cap="all" dirty="0" smtClean="0">
                <a:solidFill>
                  <a:schemeClr val="tx2"/>
                </a:solidFill>
                <a:latin typeface="Montserrat-Medium"/>
              </a:rPr>
              <a:t>ЗАБЛАГОВРЕМЕННАЯ ПОДАЧА ЗАЯВЛЕНИЯ И ДОКУМЕНТОВ</a:t>
            </a:r>
            <a:endParaRPr lang="ru-RU" sz="2000" b="1" cap="all" dirty="0">
              <a:solidFill>
                <a:schemeClr val="tx2"/>
              </a:solidFill>
              <a:latin typeface="Montserrat-Medium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595600" y="8458200"/>
            <a:ext cx="4240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616061"/>
                </a:solidFill>
                <a:latin typeface="Montserrat-Medium"/>
              </a:rPr>
              <a:t>11</a:t>
            </a:r>
            <a:endParaRPr lang="ru-RU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V="1">
            <a:off x="3403600" y="6106180"/>
            <a:ext cx="0" cy="288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Овал 60"/>
          <p:cNvSpPr/>
          <p:nvPr/>
        </p:nvSpPr>
        <p:spPr>
          <a:xfrm>
            <a:off x="9347200" y="4191000"/>
            <a:ext cx="216316" cy="22860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V="1">
            <a:off x="12166600" y="3790049"/>
            <a:ext cx="0" cy="28800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bject 12"/>
          <p:cNvSpPr txBox="1">
            <a:spLocks noGrp="1"/>
          </p:cNvSpPr>
          <p:nvPr>
            <p:ph type="title"/>
          </p:nvPr>
        </p:nvSpPr>
        <p:spPr>
          <a:xfrm>
            <a:off x="1498600" y="292274"/>
            <a:ext cx="108204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eaLnBrk="1" hangingPunct="1"/>
            <a:r>
              <a:rPr lang="ru-RU" altLang="ru-RU" sz="3600" b="1" dirty="0" smtClean="0">
                <a:solidFill>
                  <a:srgbClr val="00B0F0"/>
                </a:solidFill>
                <a:latin typeface="Montserrat-Medium"/>
              </a:rPr>
              <a:t>КАЛЕНДАРНЫЙ ПЛАН НА 2024 ГОД</a:t>
            </a:r>
            <a:endParaRPr lang="en-US" altLang="ru-RU" sz="3600" b="1" dirty="0">
              <a:solidFill>
                <a:srgbClr val="00B0F0"/>
              </a:solidFill>
              <a:latin typeface="Montserrat-Medium"/>
            </a:endParaRPr>
          </a:p>
        </p:txBody>
      </p:sp>
    </p:spTree>
    <p:extLst>
      <p:ext uri="{BB962C8B-B14F-4D97-AF65-F5344CB8AC3E}">
        <p14:creationId xmlns:p14="http://schemas.microsoft.com/office/powerpoint/2010/main" val="25952191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4000" y="4114800"/>
            <a:ext cx="117952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7200" b="1" dirty="0">
                <a:solidFill>
                  <a:srgbClr val="0070C0"/>
                </a:solidFill>
              </a:rPr>
              <a:t>СПАСИБО ЗА ВНИМАНИЕ</a:t>
            </a:r>
            <a:endParaRPr lang="ru-RU" sz="7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764" y="1536088"/>
            <a:ext cx="3962236" cy="245262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200" y="1524000"/>
            <a:ext cx="3064082" cy="24006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-1" y="0"/>
            <a:ext cx="1211532" cy="9144000"/>
          </a:xfrm>
          <a:prstGeom prst="rect">
            <a:avLst/>
          </a:prstGeom>
          <a:gradFill>
            <a:gsLst>
              <a:gs pos="1667">
                <a:srgbClr val="098FFD">
                  <a:alpha val="89804"/>
                </a:srgbClr>
              </a:gs>
              <a:gs pos="99167">
                <a:srgbClr val="EC050E"/>
              </a:gs>
              <a:gs pos="69000">
                <a:srgbClr val="BB119D"/>
              </a:gs>
              <a:gs pos="36000">
                <a:srgbClr val="302CFF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32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p:blipFill>
        <p:spPr bwMode="auto">
          <a:xfrm>
            <a:off x="4375150" y="5600700"/>
            <a:ext cx="1800000" cy="180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842250" y="5600900"/>
            <a:ext cx="1800000" cy="18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309350" y="5600700"/>
            <a:ext cx="1800000" cy="180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482154" y="7645568"/>
            <a:ext cx="14414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strike="noStrike" cap="all" normalizeH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Telegram</a:t>
            </a:r>
            <a:endParaRPr kumimoji="0" lang="ru-RU" b="0" i="0" strike="noStrike" cap="all" normalizeH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1625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sng" strike="noStrike" cap="none" normalizeH="0" baseline="0" dirty="0" err="1" smtClean="0">
                <a:ln>
                  <a:noFill/>
                </a:ln>
                <a:solidFill>
                  <a:srgbClr val="365F9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ВКонтакте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7961393" y="7645568"/>
            <a:ext cx="15524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cap="all" dirty="0" err="1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ВКонтакте</a:t>
            </a:r>
            <a:endParaRPr lang="ru-RU" cap="all" dirty="0" smtClean="0">
              <a:solidFill>
                <a:schemeClr val="tx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11117177" y="7645568"/>
            <a:ext cx="22584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cap="all" dirty="0" smtClean="0">
                <a:solidFill>
                  <a:schemeClr val="tx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Одноклассники</a:t>
            </a:r>
          </a:p>
        </p:txBody>
      </p:sp>
    </p:spTree>
    <p:extLst>
      <p:ext uri="{BB962C8B-B14F-4D97-AF65-F5344CB8AC3E}">
        <p14:creationId xmlns:p14="http://schemas.microsoft.com/office/powerpoint/2010/main" val="185678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Фирменый стиль">
      <a:dk1>
        <a:sysClr val="windowText" lastClr="000000"/>
      </a:dk1>
      <a:lt1>
        <a:sysClr val="window" lastClr="FFFFFF"/>
      </a:lt1>
      <a:dk2>
        <a:srgbClr val="58595B"/>
      </a:dk2>
      <a:lt2>
        <a:srgbClr val="EEEEEE"/>
      </a:lt2>
      <a:accent1>
        <a:srgbClr val="00A1FF"/>
      </a:accent1>
      <a:accent2>
        <a:srgbClr val="1734CE"/>
      </a:accent2>
      <a:accent3>
        <a:srgbClr val="A900CB"/>
      </a:accent3>
      <a:accent4>
        <a:srgbClr val="F31017"/>
      </a:accent4>
      <a:accent5>
        <a:srgbClr val="00B050"/>
      </a:accent5>
      <a:accent6>
        <a:srgbClr val="FFFF00"/>
      </a:accent6>
      <a:hlink>
        <a:srgbClr val="0070C0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51925</TotalTime>
  <Words>390</Words>
  <Application>Microsoft Office PowerPoint</Application>
  <PresentationFormat>Произвольный</PresentationFormat>
  <Paragraphs>133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PowerPoint</vt:lpstr>
      <vt:lpstr>ВЕДУЩИЕ отрасли красноярского края</vt:lpstr>
      <vt:lpstr>Презентация PowerPoint</vt:lpstr>
      <vt:lpstr>НОРМАТИВНО-ПРАВОВАЯ БАЗА</vt:lpstr>
      <vt:lpstr>ВИДЫ МЕРОПРИЯТИЙ, финансируемых СФР </vt:lpstr>
      <vt:lpstr>Презентация PowerPoint</vt:lpstr>
      <vt:lpstr>Презентация PowerPoint</vt:lpstr>
      <vt:lpstr>КАЛЕНДАРНЫЙ ПЛАН НА 2024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Пытько Александра Александровна</dc:creator>
  <cp:lastModifiedBy>Полежаев Виталий Юрьевич</cp:lastModifiedBy>
  <cp:revision>454</cp:revision>
  <cp:lastPrinted>2025-02-12T10:32:06Z</cp:lastPrinted>
  <dcterms:created xsi:type="dcterms:W3CDTF">2023-05-03T09:25:15Z</dcterms:created>
  <dcterms:modified xsi:type="dcterms:W3CDTF">2025-02-12T10:32:33Z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2023-05-03T00:00:00Z</vt:filetime>
  </property>
  <property fmtid="{D5CDD505-2E9C-101B-9397-08002B2CF9AE}" pid="3" name="Creator">
    <vt:lpwstr>Adobe InDesign 16.1 (Macintosh)</vt:lpwstr>
  </property>
  <property fmtid="{D5CDD505-2E9C-101B-9397-08002B2CF9AE}" pid="4" name="LastSaved">
    <vt:filetime>2023-05-03T00:00:00Z</vt:filetime>
  </property>
</Properties>
</file>