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1" r:id="rId3"/>
    <p:sldId id="311" r:id="rId4"/>
    <p:sldId id="338" r:id="rId5"/>
    <p:sldId id="336" r:id="rId6"/>
    <p:sldId id="345" r:id="rId7"/>
    <p:sldId id="343" r:id="rId8"/>
    <p:sldId id="346" r:id="rId9"/>
    <p:sldId id="348" r:id="rId10"/>
  </p:sldIdLst>
  <p:sldSz cx="16256000" cy="9144000"/>
  <p:notesSz cx="9928225" cy="679767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432AE0A-5080-498A-A92A-DDE83D99E29B}">
          <p14:sldIdLst>
            <p14:sldId id="256"/>
            <p14:sldId id="341"/>
            <p14:sldId id="311"/>
            <p14:sldId id="338"/>
            <p14:sldId id="336"/>
            <p14:sldId id="345"/>
            <p14:sldId id="343"/>
            <p14:sldId id="346"/>
            <p14:sldId id="34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248">
          <p15:clr>
            <a:srgbClr val="A4A3A4"/>
          </p15:clr>
        </p15:guide>
        <p15:guide id="4" orient="horz" pos="5136">
          <p15:clr>
            <a:srgbClr val="A4A3A4"/>
          </p15:clr>
        </p15:guide>
        <p15:guide id="5" pos="7952">
          <p15:clr>
            <a:srgbClr val="A4A3A4"/>
          </p15:clr>
        </p15:guide>
        <p15:guide id="6" orient="horz" pos="3168">
          <p15:clr>
            <a:srgbClr val="A4A3A4"/>
          </p15:clr>
        </p15:guide>
        <p15:guide id="7" pos="8960">
          <p15:clr>
            <a:srgbClr val="A4A3A4"/>
          </p15:clr>
        </p15:guide>
        <p15:guide id="8" pos="5504">
          <p15:clr>
            <a:srgbClr val="A4A3A4"/>
          </p15:clr>
        </p15:guide>
        <p15:guide id="9" pos="896">
          <p15:clr>
            <a:srgbClr val="A4A3A4"/>
          </p15:clr>
        </p15:guide>
        <p15:guide id="10" pos="10112">
          <p15:clr>
            <a:srgbClr val="A4A3A4"/>
          </p15:clr>
        </p15:guide>
        <p15:guide id="11" pos="21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0B4"/>
    <a:srgbClr val="0A8EE0"/>
    <a:srgbClr val="1C46CE"/>
    <a:srgbClr val="1A6CD0"/>
    <a:srgbClr val="D4ECBA"/>
    <a:srgbClr val="0875B8"/>
    <a:srgbClr val="382B5B"/>
    <a:srgbClr val="7F070A"/>
    <a:srgbClr val="5F0507"/>
    <a:srgbClr val="507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575" autoAdjust="0"/>
  </p:normalViewPr>
  <p:slideViewPr>
    <p:cSldViewPr>
      <p:cViewPr>
        <p:scale>
          <a:sx n="88" d="100"/>
          <a:sy n="88" d="100"/>
        </p:scale>
        <p:origin x="-834" y="36"/>
      </p:cViewPr>
      <p:guideLst>
        <p:guide orient="horz" pos="2880"/>
        <p:guide orient="horz" pos="1248"/>
        <p:guide orient="horz" pos="5136"/>
        <p:guide orient="horz" pos="3168"/>
        <p:guide pos="2160"/>
        <p:guide pos="7952"/>
        <p:guide pos="8960"/>
        <p:guide pos="5504"/>
        <p:guide pos="896"/>
        <p:guide pos="10112"/>
        <p:guide pos="21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1;&#1080;&#1089;&#1090;%20&#1074;%20&#1085;&#1072;&#1095;.&#1086;&#1090;&#1076;&#1077;&#1083;&#1086;&#1074;%202016%20%20(&#1056;&#1077;&#1078;&#1080;&#1084;%20&#1089;&#1086;&#1074;&#1084;&#1077;&#1089;&#1090;&#1080;&#1084;&#1086;&#1089;&#1090;&#1080;)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353904714790241E-2"/>
          <c:y val="0.11601562321580307"/>
          <c:w val="0.4030328702367702"/>
          <c:h val="0.8118908124401638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5"/>
            <c:bubble3D val="0"/>
            <c:explosion val="12"/>
            <c:extLst xmlns:c16r2="http://schemas.microsoft.com/office/drawing/2015/06/chart">
              <c:ext xmlns:c16="http://schemas.microsoft.com/office/drawing/2014/chart" uri="{C3380CC4-5D6E-409C-BE32-E72D297353CC}">
                <c16:uniqueId val="{0000000B-2A5B-442A-9F38-40565F9907CE}"/>
              </c:ext>
            </c:extLst>
          </c:dPt>
          <c:dLbls>
            <c:dLbl>
              <c:idx val="5"/>
              <c:layout>
                <c:manualLayout>
                  <c:x val="4.255170328839785E-2"/>
                  <c:y val="-9.4599792467399871E-2"/>
                </c:manualLayout>
              </c:layout>
              <c:spPr/>
              <c:txPr>
                <a:bodyPr/>
                <a:lstStyle/>
                <a:p>
                  <a:pPr>
                    <a:defRPr sz="4800" b="1">
                      <a:solidFill>
                        <a:schemeClr val="tx2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Приобретение СИЗ</c:v>
                </c:pt>
                <c:pt idx="1">
                  <c:v>Приборы для безопасного ведения работ</c:v>
                </c:pt>
                <c:pt idx="2">
                  <c:v>СКЛ предпенсионеров</c:v>
                </c:pt>
                <c:pt idx="3">
                  <c:v>Проведение мед.осмотров</c:v>
                </c:pt>
                <c:pt idx="4">
                  <c:v>СКЛ вредников</c:v>
                </c:pt>
                <c:pt idx="5">
                  <c:v>Остальные мероприятия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General">
                  <c:v>210334.2</c:v>
                </c:pt>
                <c:pt idx="1">
                  <c:v>202930.1</c:v>
                </c:pt>
                <c:pt idx="2" formatCode="General">
                  <c:v>178781.6</c:v>
                </c:pt>
                <c:pt idx="3" formatCode="General">
                  <c:v>152111.9</c:v>
                </c:pt>
                <c:pt idx="4" formatCode="General">
                  <c:v>61985.4</c:v>
                </c:pt>
                <c:pt idx="5" formatCode="General">
                  <c:v>20202.3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A5B-442A-9F38-40565F9907C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4456040180841283"/>
          <c:y val="0.10556120654587221"/>
          <c:w val="0.55543959819158739"/>
          <c:h val="0.85225129410292666"/>
        </c:manualLayout>
      </c:layout>
      <c:overlay val="0"/>
      <c:txPr>
        <a:bodyPr rot="0" vert="horz"/>
        <a:lstStyle/>
        <a:p>
          <a:pPr>
            <a:defRPr b="1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2800" cap="all" baseline="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51FE2-D8EF-4841-A2DB-24CB9DCAD083}" type="datetime12">
              <a:rPr lang="ru-RU" smtClean="0"/>
              <a:t>5:31 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80AD2-8C6A-4E9D-8008-DD2D82011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745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08" cy="33988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409" y="0"/>
            <a:ext cx="4302877" cy="33988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r">
              <a:defRPr sz="800"/>
            </a:lvl1pPr>
          </a:lstStyle>
          <a:p>
            <a:fld id="{4ECB6235-EDFA-486A-9020-E94CE3E05C57}" type="datetime12">
              <a:rPr lang="ru-RU" smtClean="0"/>
              <a:t>5:31 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204" tIns="30102" rIns="60204" bIns="301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60204" tIns="30102" rIns="60204" bIns="3010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1"/>
            <a:ext cx="4301908" cy="33988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409" y="6456611"/>
            <a:ext cx="4302877" cy="33988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r">
              <a:defRPr sz="800"/>
            </a:lvl1pPr>
          </a:lstStyle>
          <a:p>
            <a:fld id="{13455AA9-46B1-4B6E-9502-550918A50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111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1E136AD-EEB4-4D8E-8D51-DD101C3959F0}" type="datetime12">
              <a:rPr lang="ru-RU" smtClean="0"/>
              <a:t>5:31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5AA9-46B1-4B6E-9502-550918A50732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80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EEDB329-7F96-49F0-8D68-74659C5E7EFF}" type="datetime12">
              <a:rPr lang="ru-RU" smtClean="0"/>
              <a:t>5:31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5AA9-46B1-4B6E-9502-550918A5073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2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374AA0F-17DA-4632-BCFE-6DA0D09DF583}" type="datetime12">
              <a:rPr lang="ru-RU" smtClean="0"/>
              <a:t>5:31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5AA9-46B1-4B6E-9502-550918A5073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6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012DCE4-CE5D-4622-BB12-B20B294BF12F}" type="datetime12">
              <a:rPr lang="ru-RU" smtClean="0"/>
              <a:t>5:31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5AA9-46B1-4B6E-9502-550918A5073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50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2E12A3F-A624-4ECD-AA86-40F98C1A56F0}" type="datetime12">
              <a:rPr lang="ru-RU" smtClean="0"/>
              <a:t>5:31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5AA9-46B1-4B6E-9502-550918A5073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930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232543-15C8-465C-A60A-52AC16A8003C}" type="datetime12">
              <a:rPr lang="ru-RU" smtClean="0"/>
              <a:t>5:31 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5AA9-46B1-4B6E-9502-550918A5073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68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8809A70-7AF1-44E4-8F79-6E59175CD7BE}" type="datetime12">
              <a:rPr lang="ru-RU" smtClean="0"/>
              <a:t>5:31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5AA9-46B1-4B6E-9502-550918A5073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14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C0F0225-EA2D-41A9-9722-DFDF226BE205}" type="datetime12">
              <a:rPr lang="ru-RU" smtClean="0"/>
              <a:t>5:31 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5AA9-46B1-4B6E-9502-550918A5073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092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4C395E1-D223-47E8-A550-ABFC346CADA8}" type="datetime12">
              <a:rPr lang="ru-RU" smtClean="0"/>
              <a:t>5:31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5AA9-46B1-4B6E-9502-550918A5073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7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67543" y="3387449"/>
            <a:ext cx="7120912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94F8C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270933" cy="9144000"/>
          </a:xfrm>
          <a:prstGeom prst="rect">
            <a:avLst/>
          </a:prstGeom>
          <a:gradFill>
            <a:gsLst>
              <a:gs pos="92000">
                <a:srgbClr val="14CE9F"/>
              </a:gs>
              <a:gs pos="2000">
                <a:srgbClr val="DDF9B8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8419" y="880534"/>
            <a:ext cx="5708649" cy="1641347"/>
          </a:xfrm>
          <a:prstGeom prst="rect">
            <a:avLst/>
          </a:prstGeom>
        </p:spPr>
        <p:txBody>
          <a:bodyPr lIns="0" tIns="0" rIns="0" bIns="0"/>
          <a:lstStyle>
            <a:lvl1pPr>
              <a:defRPr sz="5333">
                <a:solidFill>
                  <a:srgbClr val="5D5B6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700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390" y="577124"/>
            <a:ext cx="12657218" cy="65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2299" y="2256637"/>
            <a:ext cx="8739505" cy="4930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-1" y="1066800"/>
            <a:ext cx="16256001" cy="4033242"/>
            <a:chOff x="-13810" y="843558"/>
            <a:chExt cx="9833985" cy="2439889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-13810" y="1212332"/>
              <a:ext cx="9833985" cy="1728192"/>
            </a:xfrm>
            <a:prstGeom prst="rect">
              <a:avLst/>
            </a:prstGeom>
            <a:gradFill>
              <a:gsLst>
                <a:gs pos="0">
                  <a:srgbClr val="00A1FF"/>
                </a:gs>
                <a:gs pos="30000">
                  <a:srgbClr val="1734CE"/>
                </a:gs>
                <a:gs pos="54000">
                  <a:srgbClr val="1734CE"/>
                </a:gs>
                <a:gs pos="68000">
                  <a:srgbClr val="A900CB"/>
                </a:gs>
                <a:gs pos="100000">
                  <a:srgbClr val="F31017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179512" y="843558"/>
              <a:ext cx="2439889" cy="2439889"/>
              <a:chOff x="179512" y="843558"/>
              <a:chExt cx="2439889" cy="2439889"/>
            </a:xfrm>
          </p:grpSpPr>
          <p:sp>
            <p:nvSpPr>
              <p:cNvPr id="32" name="Овал 41"/>
              <p:cNvSpPr>
                <a:spLocks noChangeArrowheads="1"/>
              </p:cNvSpPr>
              <p:nvPr/>
            </p:nvSpPr>
            <p:spPr bwMode="auto">
              <a:xfrm>
                <a:off x="179512" y="843558"/>
                <a:ext cx="2439889" cy="243988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Овал 41"/>
              <p:cNvSpPr>
                <a:spLocks noChangeArrowheads="1"/>
              </p:cNvSpPr>
              <p:nvPr/>
            </p:nvSpPr>
            <p:spPr bwMode="auto">
              <a:xfrm>
                <a:off x="283456" y="947502"/>
                <a:ext cx="2232000" cy="2232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52000">
                    <a:schemeClr val="accent2"/>
                  </a:gs>
                  <a:gs pos="49000">
                    <a:schemeClr val="accent2"/>
                  </a:gs>
                  <a:gs pos="68000">
                    <a:schemeClr val="accent3"/>
                  </a:gs>
                  <a:gs pos="82000">
                    <a:schemeClr val="accent4"/>
                  </a:gs>
                </a:gsLst>
                <a:lin ang="2700000" scaled="1"/>
                <a:tileRect/>
              </a:gradFill>
              <a:ln>
                <a:noFill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Овал 39"/>
              <p:cNvSpPr>
                <a:spLocks noChangeArrowheads="1"/>
              </p:cNvSpPr>
              <p:nvPr/>
            </p:nvSpPr>
            <p:spPr bwMode="auto">
              <a:xfrm>
                <a:off x="319335" y="983382"/>
                <a:ext cx="2160243" cy="2160240"/>
              </a:xfrm>
              <a:prstGeom prst="ellipse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WordArt 11"/>
              <p:cNvSpPr>
                <a:spLocks noChangeArrowheads="1" noChangeShapeType="1" noTextEdit="1"/>
              </p:cNvSpPr>
              <p:nvPr/>
            </p:nvSpPr>
            <p:spPr bwMode="auto">
              <a:xfrm rot="16200000">
                <a:off x="476138" y="1140183"/>
                <a:ext cx="1846636" cy="1846639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Circle">
                  <a:avLst>
                    <a:gd name="adj" fmla="val 11526895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ru-RU" sz="3600" b="1" kern="10" cap="all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Montserrat" pitchFamily="2" charset="-52"/>
                    <a:ea typeface="+mn-lt"/>
                    <a:cs typeface="+mn-lt"/>
                  </a:rPr>
                  <a:t>Фонд </a:t>
                </a:r>
                <a:r>
                  <a:rPr lang="ru-RU" sz="3600" b="1" kern="10" cap="all" dirty="0">
                    <a:ln w="9525">
                      <a:noFill/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Montserrat" pitchFamily="2" charset="-52"/>
                    <a:ea typeface="+mn-lt"/>
                    <a:cs typeface="+mn-lt"/>
                  </a:rPr>
                  <a:t>пенсионного и социального страхования Российской Федерации</a:t>
                </a:r>
              </a:p>
            </p:txBody>
          </p:sp>
          <p:sp>
            <p:nvSpPr>
              <p:cNvPr id="36" name="Овал 41"/>
              <p:cNvSpPr>
                <a:spLocks noChangeArrowheads="1"/>
              </p:cNvSpPr>
              <p:nvPr/>
            </p:nvSpPr>
            <p:spPr bwMode="auto">
              <a:xfrm>
                <a:off x="580654" y="1244702"/>
                <a:ext cx="1637604" cy="1637601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52000">
                    <a:schemeClr val="accent2"/>
                  </a:gs>
                  <a:gs pos="49000">
                    <a:schemeClr val="accent2"/>
                  </a:gs>
                  <a:gs pos="68000">
                    <a:schemeClr val="accent3"/>
                  </a:gs>
                  <a:gs pos="82000">
                    <a:schemeClr val="accent4"/>
                  </a:gs>
                </a:gsLst>
                <a:lin ang="2700000" scaled="1"/>
                <a:tileRect/>
              </a:gradFill>
              <a:ln>
                <a:noFill/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Овал 43"/>
              <p:cNvSpPr>
                <a:spLocks noChangeArrowheads="1"/>
              </p:cNvSpPr>
              <p:nvPr/>
            </p:nvSpPr>
            <p:spPr bwMode="auto">
              <a:xfrm>
                <a:off x="807131" y="1471178"/>
                <a:ext cx="1184650" cy="118464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5190" y="1349237"/>
                <a:ext cx="1428532" cy="142853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Down">
                  <a:avLst>
                    <a:gd name="adj" fmla="val 480862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ru-RU" sz="3600" b="1" kern="10" cap="all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Montserrat" pitchFamily="2" charset="-52"/>
                    <a:ea typeface="+mn-lt"/>
                    <a:cs typeface="+mn-lt"/>
                  </a:rPr>
                  <a:t>По Красноярскому краю</a:t>
                </a:r>
                <a:endParaRPr lang="ru-RU" sz="3600" b="1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Montserrat" pitchFamily="2" charset="-52"/>
                  <a:ea typeface="+mn-lt"/>
                  <a:cs typeface="+mn-lt"/>
                </a:endParaRPr>
              </a:p>
            </p:txBody>
          </p:sp>
          <p:sp>
            <p:nvSpPr>
              <p:cNvPr id="39" name="WordArt 12"/>
              <p:cNvSpPr>
                <a:spLocks noChangeArrowheads="1" noChangeShapeType="1" noTextEdit="1"/>
              </p:cNvSpPr>
              <p:nvPr/>
            </p:nvSpPr>
            <p:spPr bwMode="auto">
              <a:xfrm rot="16200000">
                <a:off x="722010" y="1386054"/>
                <a:ext cx="1354894" cy="1354896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Circle">
                  <a:avLst>
                    <a:gd name="adj" fmla="val 19343518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ru-RU" sz="3600" b="1" kern="10" cap="all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Montserrat" pitchFamily="2" charset="-52"/>
                    <a:ea typeface="+mn-lt"/>
                    <a:cs typeface="+mn-lt"/>
                  </a:rPr>
                  <a:t>отделение</a:t>
                </a:r>
                <a:endParaRPr lang="ru-RU" sz="3600" b="1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Montserrat" pitchFamily="2" charset="-52"/>
                  <a:ea typeface="+mn-lt"/>
                  <a:cs typeface="+mn-lt"/>
                </a:endParaRPr>
              </a:p>
            </p:txBody>
          </p:sp>
          <p:pic>
            <p:nvPicPr>
              <p:cNvPr id="40" name="Picture 21" descr="C:\!Пытько\Помощник\УД\Логотипы\Логотип WEB\Логотип WEB 3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5400" y="1628704"/>
                <a:ext cx="1008112" cy="869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41" name="Овал 44"/>
              <p:cNvSpPr>
                <a:spLocks noChangeArrowheads="1"/>
              </p:cNvSpPr>
              <p:nvPr/>
            </p:nvSpPr>
            <p:spPr bwMode="auto">
              <a:xfrm>
                <a:off x="1377331" y="3001076"/>
                <a:ext cx="44250" cy="4425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52000">
                    <a:schemeClr val="accent2"/>
                  </a:gs>
                  <a:gs pos="49000">
                    <a:schemeClr val="accent2"/>
                  </a:gs>
                  <a:gs pos="68000">
                    <a:schemeClr val="accent3"/>
                  </a:gs>
                  <a:gs pos="82000">
                    <a:schemeClr val="accent4"/>
                  </a:gs>
                </a:gsLst>
                <a:lin ang="2700000" scaled="1"/>
              </a:gra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3" name="Прямоугольник 42"/>
          <p:cNvSpPr/>
          <p:nvPr/>
        </p:nvSpPr>
        <p:spPr>
          <a:xfrm>
            <a:off x="9499600" y="6019800"/>
            <a:ext cx="5867400" cy="1054125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defRPr/>
            </a:pPr>
            <a:r>
              <a:rPr lang="ru-RU" b="1" cap="all" dirty="0" err="1" smtClean="0">
                <a:solidFill>
                  <a:schemeClr val="tx2"/>
                </a:solidFill>
                <a:latin typeface="Montserrat-Medium"/>
              </a:rPr>
              <a:t>Зам.Управляющего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</a:rPr>
              <a:t/>
            </a:r>
            <a:br>
              <a:rPr lang="ru-RU" b="1" cap="all" dirty="0" smtClean="0">
                <a:solidFill>
                  <a:schemeClr val="tx2"/>
                </a:solidFill>
                <a:latin typeface="Montserrat-Medium"/>
              </a:rPr>
            </a:br>
            <a:r>
              <a:rPr lang="ru-RU" b="1" cap="all" dirty="0" smtClean="0">
                <a:solidFill>
                  <a:schemeClr val="tx2"/>
                </a:solidFill>
                <a:latin typeface="Montserrat-Medium"/>
              </a:rPr>
              <a:t>ОСФР по Красноярскому краю</a:t>
            </a:r>
          </a:p>
          <a:p>
            <a:pPr>
              <a:defRPr/>
            </a:pPr>
            <a:r>
              <a:rPr lang="ru-RU" sz="2800" b="1" cap="all" dirty="0" smtClean="0">
                <a:solidFill>
                  <a:schemeClr val="tx2"/>
                </a:solidFill>
                <a:latin typeface="Montserrat-Medium"/>
              </a:rPr>
              <a:t>Олег </a:t>
            </a:r>
            <a:r>
              <a:rPr lang="ru-RU" sz="2800" b="1" cap="all" dirty="0" err="1" smtClean="0">
                <a:solidFill>
                  <a:schemeClr val="tx2"/>
                </a:solidFill>
                <a:latin typeface="Montserrat-Medium"/>
              </a:rPr>
              <a:t>валерьевич</a:t>
            </a:r>
            <a:r>
              <a:rPr lang="ru-RU" sz="2800" b="1" cap="all" dirty="0" smtClean="0">
                <a:solidFill>
                  <a:schemeClr val="tx2"/>
                </a:solidFill>
                <a:latin typeface="Montserrat-Medium"/>
              </a:rPr>
              <a:t> </a:t>
            </a:r>
            <a:r>
              <a:rPr lang="ru-RU" sz="2800" b="1" cap="all" dirty="0" err="1" smtClean="0">
                <a:solidFill>
                  <a:schemeClr val="tx2"/>
                </a:solidFill>
                <a:latin typeface="Montserrat-Medium"/>
              </a:rPr>
              <a:t>щербо</a:t>
            </a:r>
            <a:endParaRPr lang="ru-RU" sz="2800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32600" y="8458200"/>
            <a:ext cx="2553011" cy="34623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>
              <a:defRPr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Arial" pitchFamily="34" charset="0"/>
                <a:sym typeface="Verdana" pitchFamily="34" charset="0"/>
              </a:rPr>
              <a:t>июнь, 2024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232400" y="2514600"/>
            <a:ext cx="8610600" cy="204414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Montserrat-Medium"/>
                <a:cs typeface="Montserrat-Medium"/>
              </a:rPr>
              <a:t>ФИНАНСИРОВАНИЕ</a:t>
            </a:r>
            <a:br>
              <a:rPr lang="ru-RU" sz="3200" b="1" dirty="0" smtClean="0">
                <a:solidFill>
                  <a:schemeClr val="bg1"/>
                </a:solidFill>
                <a:latin typeface="Montserrat-Medium"/>
                <a:cs typeface="Montserrat-Medium"/>
              </a:rPr>
            </a:br>
            <a:r>
              <a:rPr lang="ru-RU" sz="3200" b="1" dirty="0" smtClean="0">
                <a:solidFill>
                  <a:schemeClr val="bg1"/>
                </a:solidFill>
                <a:latin typeface="Montserrat-Medium"/>
                <a:cs typeface="Montserrat-Medium"/>
              </a:rPr>
              <a:t>ПРЕДУПРЕДИТЕЛЬНЫХ МЕР ПО ОХРАНЕ ТРУДА КАК МЕРА  ГОСУДАРСТВЕННОЙ ПОДДЕРЖКИ РАБОТОДАТЕЛЕЙ</a:t>
            </a:r>
            <a:endParaRPr lang="ru-RU" sz="3200" b="1" dirty="0">
              <a:solidFill>
                <a:schemeClr val="bg1"/>
              </a:solidFill>
              <a:latin typeface="Montserrat"/>
              <a:cs typeface="Montserrat-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12299" y="2256637"/>
            <a:ext cx="8739505" cy="553998"/>
          </a:xfrm>
        </p:spPr>
        <p:txBody>
          <a:bodyPr/>
          <a:lstStyle/>
          <a:p>
            <a:pPr rtl="0"/>
            <a:endParaRPr lang="ru-RU" dirty="0"/>
          </a:p>
          <a:p>
            <a:endParaRPr lang="ru-RU" dirty="0"/>
          </a:p>
        </p:txBody>
      </p:sp>
      <p:sp>
        <p:nvSpPr>
          <p:cNvPr id="24" name="object 12"/>
          <p:cNvSpPr txBox="1">
            <a:spLocks noGrp="1"/>
          </p:cNvSpPr>
          <p:nvPr>
            <p:ph type="title"/>
          </p:nvPr>
        </p:nvSpPr>
        <p:spPr>
          <a:xfrm>
            <a:off x="1498600" y="292274"/>
            <a:ext cx="108204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b="1" cap="all" spc="-100" dirty="0" smtClean="0">
                <a:solidFill>
                  <a:srgbClr val="00B0F0"/>
                </a:solidFill>
                <a:latin typeface="Montserrat-Medium"/>
                <a:cs typeface="Calibri-Light"/>
              </a:rPr>
              <a:t>ВЕДУЩИЕ отрасли красноярского края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1066800"/>
            <a:ext cx="2184400" cy="2184400"/>
          </a:xfrm>
          <a:prstGeom prst="rect">
            <a:avLst/>
          </a:prstGeom>
        </p:spPr>
      </p:pic>
      <p:grpSp>
        <p:nvGrpSpPr>
          <p:cNvPr id="57" name="Группа 56"/>
          <p:cNvGrpSpPr/>
          <p:nvPr/>
        </p:nvGrpSpPr>
        <p:grpSpPr>
          <a:xfrm>
            <a:off x="11874200" y="4381200"/>
            <a:ext cx="1905600" cy="1905600"/>
            <a:chOff x="11937999" y="3733800"/>
            <a:chExt cx="2592000" cy="2592000"/>
          </a:xfrm>
        </p:grpSpPr>
        <p:sp>
          <p:nvSpPr>
            <p:cNvPr id="30" name="Овал 29"/>
            <p:cNvSpPr/>
            <p:nvPr/>
          </p:nvSpPr>
          <p:spPr>
            <a:xfrm>
              <a:off x="11937999" y="3733800"/>
              <a:ext cx="2592000" cy="2592000"/>
            </a:xfrm>
            <a:prstGeom prst="ellipse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20000"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42900" y="4129800"/>
              <a:ext cx="1782199" cy="1800000"/>
            </a:xfrm>
            <a:prstGeom prst="rect">
              <a:avLst/>
            </a:prstGeom>
          </p:spPr>
        </p:pic>
      </p:grpSp>
      <p:sp>
        <p:nvSpPr>
          <p:cNvPr id="34" name="TextBox 33"/>
          <p:cNvSpPr txBox="1"/>
          <p:nvPr/>
        </p:nvSpPr>
        <p:spPr>
          <a:xfrm>
            <a:off x="10960100" y="6400800"/>
            <a:ext cx="373380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Montserrat-Medium"/>
                <a:cs typeface="Times New Roman" pitchFamily="18" charset="0"/>
              </a:rPr>
              <a:t>18</a:t>
            </a:r>
            <a:r>
              <a:rPr lang="ru-RU" sz="2400" b="1" dirty="0" smtClean="0">
                <a:solidFill>
                  <a:srgbClr val="FF0000"/>
                </a:solidFill>
                <a:latin typeface="Montserrat-Medium"/>
                <a:cs typeface="Times New Roman" pitchFamily="18" charset="0"/>
              </a:rPr>
              <a:t>2 </a:t>
            </a:r>
            <a:r>
              <a:rPr lang="ru-RU" sz="1600" b="1" dirty="0" smtClean="0">
                <a:solidFill>
                  <a:srgbClr val="FF0000"/>
                </a:solidFill>
                <a:latin typeface="Montserrat-Medium"/>
                <a:cs typeface="Times New Roman" pitchFamily="18" charset="0"/>
              </a:rPr>
              <a:t>тыс. </a:t>
            </a:r>
            <a:endParaRPr lang="ru-RU" sz="1600" b="1" dirty="0">
              <a:solidFill>
                <a:srgbClr val="FF0000"/>
              </a:solidFill>
              <a:latin typeface="Montserrat-Medium"/>
              <a:cs typeface="Times New Roman" pitchFamily="18" charset="0"/>
            </a:endParaRPr>
          </a:p>
          <a:p>
            <a:pPr algn="ctr"/>
            <a:r>
              <a:rPr lang="ru-RU" sz="1600" b="1" cap="all" dirty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  <a:t>работников </a:t>
            </a:r>
            <a:r>
              <a:rPr lang="ru-RU" sz="1600" b="1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  <a:t> работают</a:t>
            </a:r>
            <a:br>
              <a:rPr lang="ru-RU" sz="1600" b="1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</a:br>
            <a:r>
              <a:rPr lang="ru-RU" sz="1600" b="1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  <a:t>на «вредных» производствах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5824200" y="8774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616061"/>
                </a:solidFill>
                <a:latin typeface="Montserrat-Medium"/>
              </a:rPr>
              <a:t>3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37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" name="Группа 39"/>
          <p:cNvGrpSpPr/>
          <p:nvPr/>
        </p:nvGrpSpPr>
        <p:grpSpPr>
          <a:xfrm>
            <a:off x="12331700" y="7979500"/>
            <a:ext cx="990600" cy="948600"/>
            <a:chOff x="3735512" y="2251252"/>
            <a:chExt cx="864000" cy="864000"/>
          </a:xfrm>
        </p:grpSpPr>
        <p:sp>
          <p:nvSpPr>
            <p:cNvPr id="41" name="Овал 40"/>
            <p:cNvSpPr/>
            <p:nvPr/>
          </p:nvSpPr>
          <p:spPr>
            <a:xfrm>
              <a:off x="3735512" y="2251252"/>
              <a:ext cx="864000" cy="86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Montserrat-Medium"/>
                </a:rPr>
                <a:t>!</a:t>
              </a:r>
              <a:endParaRPr lang="ru-RU" sz="4000" b="1" dirty="0">
                <a:latin typeface="Montserrat-Medium"/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3813102" y="2328842"/>
              <a:ext cx="708820" cy="70882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>
                <a:latin typeface="Montserrat-Medium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3263900" y="8154252"/>
            <a:ext cx="8940958" cy="564896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Montserrat-Medium"/>
              </a:rPr>
              <a:t>ВАЖНО НАПРАВЛЯТЬ СРЕДСТВА НА ОХРАНУ ТРУДА РАБОТНИКОВ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6" name="TextBox 26"/>
          <p:cNvSpPr txBox="1">
            <a:spLocks noChangeArrowheads="1"/>
          </p:cNvSpPr>
          <p:nvPr/>
        </p:nvSpPr>
        <p:spPr bwMode="auto">
          <a:xfrm>
            <a:off x="4572000" y="1237545"/>
            <a:ext cx="87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cap="all" dirty="0" smtClean="0">
                <a:solidFill>
                  <a:srgbClr val="58595B"/>
                </a:solidFill>
                <a:latin typeface="Montserrat-Medium"/>
              </a:rPr>
              <a:t>чёрная и цветная металлургия</a:t>
            </a:r>
            <a:endParaRPr lang="ru-RU" altLang="ru-RU" sz="2400" b="1" cap="all" dirty="0">
              <a:solidFill>
                <a:srgbClr val="58595B"/>
              </a:solidFill>
              <a:latin typeface="Montserrat-Medium"/>
            </a:endParaRPr>
          </a:p>
        </p:txBody>
      </p:sp>
      <p:sp>
        <p:nvSpPr>
          <p:cNvPr id="49" name="TextBox 26"/>
          <p:cNvSpPr txBox="1">
            <a:spLocks noChangeArrowheads="1"/>
          </p:cNvSpPr>
          <p:nvPr/>
        </p:nvSpPr>
        <p:spPr bwMode="auto">
          <a:xfrm>
            <a:off x="4572000" y="1920522"/>
            <a:ext cx="87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cap="all" dirty="0" smtClean="0">
                <a:solidFill>
                  <a:srgbClr val="58595B"/>
                </a:solidFill>
                <a:latin typeface="Montserrat-Medium"/>
              </a:rPr>
              <a:t>машиностроение и металлообработка</a:t>
            </a:r>
          </a:p>
        </p:txBody>
      </p:sp>
      <p:sp>
        <p:nvSpPr>
          <p:cNvPr id="52" name="TextBox 26"/>
          <p:cNvSpPr txBox="1">
            <a:spLocks noChangeArrowheads="1"/>
          </p:cNvSpPr>
          <p:nvPr/>
        </p:nvSpPr>
        <p:spPr bwMode="auto">
          <a:xfrm>
            <a:off x="4572000" y="2603500"/>
            <a:ext cx="87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cap="all" dirty="0" smtClean="0">
                <a:solidFill>
                  <a:srgbClr val="58595B"/>
                </a:solidFill>
                <a:latin typeface="Montserrat-Medium"/>
              </a:rPr>
              <a:t>горнодобывающая,  деревообрабатывающая     </a:t>
            </a:r>
          </a:p>
        </p:txBody>
      </p:sp>
      <p:grpSp>
        <p:nvGrpSpPr>
          <p:cNvPr id="61" name="Группа 60"/>
          <p:cNvGrpSpPr/>
          <p:nvPr/>
        </p:nvGrpSpPr>
        <p:grpSpPr>
          <a:xfrm>
            <a:off x="4114800" y="1143000"/>
            <a:ext cx="380999" cy="1944512"/>
            <a:chOff x="1278468" y="996244"/>
            <a:chExt cx="380999" cy="1944512"/>
          </a:xfrm>
        </p:grpSpPr>
        <p:sp>
          <p:nvSpPr>
            <p:cNvPr id="47" name="Google Shape;2249;p138"/>
            <p:cNvSpPr>
              <a:spLocks/>
            </p:cNvSpPr>
            <p:nvPr/>
          </p:nvSpPr>
          <p:spPr bwMode="auto">
            <a:xfrm>
              <a:off x="1278468" y="996244"/>
              <a:ext cx="378178" cy="578556"/>
            </a:xfrm>
            <a:custGeom>
              <a:avLst/>
              <a:gdLst>
                <a:gd name="T0" fmla="*/ 6960993 w 1415"/>
                <a:gd name="T1" fmla="*/ 0 h 2148"/>
                <a:gd name="T2" fmla="*/ 22550 w 1415"/>
                <a:gd name="T3" fmla="*/ 7069944 h 2148"/>
                <a:gd name="T4" fmla="*/ 180854 w 1415"/>
                <a:gd name="T5" fmla="*/ 42328151 h 2148"/>
                <a:gd name="T6" fmla="*/ 7141847 w 1415"/>
                <a:gd name="T7" fmla="*/ 49306281 h 2148"/>
                <a:gd name="T8" fmla="*/ 11910646 w 1415"/>
                <a:gd name="T9" fmla="*/ 47309261 h 2148"/>
                <a:gd name="T10" fmla="*/ 29200302 w 1415"/>
                <a:gd name="T11" fmla="*/ 29749094 h 2148"/>
                <a:gd name="T12" fmla="*/ 29200302 w 1415"/>
                <a:gd name="T13" fmla="*/ 19832628 h 2148"/>
                <a:gd name="T14" fmla="*/ 11752492 w 1415"/>
                <a:gd name="T15" fmla="*/ 2111862 h 2148"/>
                <a:gd name="T16" fmla="*/ 6960993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  <p:sp>
          <p:nvSpPr>
            <p:cNvPr id="50" name="Google Shape;2249;p138"/>
            <p:cNvSpPr>
              <a:spLocks/>
            </p:cNvSpPr>
            <p:nvPr/>
          </p:nvSpPr>
          <p:spPr bwMode="auto">
            <a:xfrm>
              <a:off x="1278468" y="1679222"/>
              <a:ext cx="380999" cy="578555"/>
            </a:xfrm>
            <a:custGeom>
              <a:avLst/>
              <a:gdLst>
                <a:gd name="T0" fmla="*/ 7065329 w 1415"/>
                <a:gd name="T1" fmla="*/ 0 h 2148"/>
                <a:gd name="T2" fmla="*/ 22870 w 1415"/>
                <a:gd name="T3" fmla="*/ 7069922 h 2148"/>
                <a:gd name="T4" fmla="*/ 183566 w 1415"/>
                <a:gd name="T5" fmla="*/ 42327869 h 2148"/>
                <a:gd name="T6" fmla="*/ 7248744 w 1415"/>
                <a:gd name="T7" fmla="*/ 49305978 h 2148"/>
                <a:gd name="T8" fmla="*/ 12089014 w 1415"/>
                <a:gd name="T9" fmla="*/ 47308965 h 2148"/>
                <a:gd name="T10" fmla="*/ 29637608 w 1415"/>
                <a:gd name="T11" fmla="*/ 29748851 h 2148"/>
                <a:gd name="T12" fmla="*/ 29637608 w 1415"/>
                <a:gd name="T13" fmla="*/ 19832567 h 2148"/>
                <a:gd name="T14" fmla="*/ 11928470 w 1415"/>
                <a:gd name="T15" fmla="*/ 2111856 h 2148"/>
                <a:gd name="T16" fmla="*/ 7065329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  <p:sp>
          <p:nvSpPr>
            <p:cNvPr id="53" name="Google Shape;2249;p138"/>
            <p:cNvSpPr>
              <a:spLocks/>
            </p:cNvSpPr>
            <p:nvPr/>
          </p:nvSpPr>
          <p:spPr bwMode="auto">
            <a:xfrm>
              <a:off x="1278468" y="2362200"/>
              <a:ext cx="378178" cy="578556"/>
            </a:xfrm>
            <a:custGeom>
              <a:avLst/>
              <a:gdLst>
                <a:gd name="T0" fmla="*/ 6960993 w 1415"/>
                <a:gd name="T1" fmla="*/ 0 h 2148"/>
                <a:gd name="T2" fmla="*/ 22550 w 1415"/>
                <a:gd name="T3" fmla="*/ 7069944 h 2148"/>
                <a:gd name="T4" fmla="*/ 180854 w 1415"/>
                <a:gd name="T5" fmla="*/ 42328151 h 2148"/>
                <a:gd name="T6" fmla="*/ 7141847 w 1415"/>
                <a:gd name="T7" fmla="*/ 49306281 h 2148"/>
                <a:gd name="T8" fmla="*/ 11910646 w 1415"/>
                <a:gd name="T9" fmla="*/ 47309261 h 2148"/>
                <a:gd name="T10" fmla="*/ 29200302 w 1415"/>
                <a:gd name="T11" fmla="*/ 29749094 h 2148"/>
                <a:gd name="T12" fmla="*/ 29200302 w 1415"/>
                <a:gd name="T13" fmla="*/ 19832628 h 2148"/>
                <a:gd name="T14" fmla="*/ 11752492 w 1415"/>
                <a:gd name="T15" fmla="*/ 2111862 h 2148"/>
                <a:gd name="T16" fmla="*/ 6960993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22600" y="6400800"/>
            <a:ext cx="25908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1C46CE"/>
                </a:solidFill>
                <a:latin typeface="Montserrat-Medium"/>
                <a:cs typeface="Times New Roman" pitchFamily="18" charset="0"/>
              </a:rPr>
              <a:t>73 </a:t>
            </a:r>
            <a:r>
              <a:rPr lang="ru-RU" sz="1600" b="1" cap="all" dirty="0" smtClean="0">
                <a:solidFill>
                  <a:srgbClr val="1C46CE"/>
                </a:solidFill>
                <a:latin typeface="Montserrat-Medium"/>
                <a:cs typeface="Times New Roman" pitchFamily="18" charset="0"/>
              </a:rPr>
              <a:t>тыс. </a:t>
            </a:r>
            <a:r>
              <a:rPr lang="ru-RU" sz="1600" b="1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  <a:t>страхователей</a:t>
            </a:r>
            <a:r>
              <a:rPr lang="ru-RU" sz="16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55" name="Группа 54"/>
          <p:cNvGrpSpPr/>
          <p:nvPr/>
        </p:nvGrpSpPr>
        <p:grpSpPr>
          <a:xfrm>
            <a:off x="3309620" y="4381641"/>
            <a:ext cx="2016760" cy="1904718"/>
            <a:chOff x="1727200" y="3657600"/>
            <a:chExt cx="2743200" cy="2590800"/>
          </a:xfrm>
        </p:grpSpPr>
        <p:sp>
          <p:nvSpPr>
            <p:cNvPr id="22" name="Овал 21"/>
            <p:cNvSpPr/>
            <p:nvPr/>
          </p:nvSpPr>
          <p:spPr>
            <a:xfrm>
              <a:off x="1727200" y="3657600"/>
              <a:ext cx="2743200" cy="2590800"/>
            </a:xfrm>
            <a:prstGeom prst="ellipse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026" name="Picture 2" descr="C:\!Пытько\Зам.начальника УД\Презентации\2024.04.21_Финансирование предупредительных мер по охране труда\bdc14550-5d00-4461-8810-d06fd951ebd1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lum bright="10000"/>
            </a:blip>
            <a:srcRect/>
            <a:stretch>
              <a:fillRect/>
            </a:stretch>
          </p:blipFill>
          <p:spPr bwMode="auto">
            <a:xfrm>
              <a:off x="2198800" y="4053000"/>
              <a:ext cx="1800000" cy="1800000"/>
            </a:xfrm>
            <a:prstGeom prst="rect">
              <a:avLst/>
            </a:prstGeom>
            <a:noFill/>
          </p:spPr>
        </p:pic>
      </p:grpSp>
      <p:sp>
        <p:nvSpPr>
          <p:cNvPr id="33" name="TextBox 32"/>
          <p:cNvSpPr txBox="1"/>
          <p:nvPr/>
        </p:nvSpPr>
        <p:spPr>
          <a:xfrm>
            <a:off x="7581900" y="6400800"/>
            <a:ext cx="2057400" cy="8771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400" b="1" kern="0" cap="all" dirty="0" smtClean="0">
                <a:solidFill>
                  <a:srgbClr val="1C46CE"/>
                </a:solidFill>
                <a:latin typeface="Montserrat-Medium"/>
                <a:cs typeface="Times New Roman" pitchFamily="18" charset="0"/>
              </a:rPr>
              <a:t>9</a:t>
            </a:r>
            <a:r>
              <a:rPr lang="en-US" sz="2400" b="1" kern="0" cap="all" dirty="0" smtClean="0">
                <a:solidFill>
                  <a:srgbClr val="1C46CE"/>
                </a:solidFill>
                <a:latin typeface="Montserrat-Medium"/>
                <a:cs typeface="Times New Roman" pitchFamily="18" charset="0"/>
              </a:rPr>
              <a:t>4</a:t>
            </a:r>
            <a:r>
              <a:rPr lang="ru-RU" sz="2400" b="1" kern="0" cap="all" dirty="0" smtClean="0">
                <a:solidFill>
                  <a:srgbClr val="1C46CE"/>
                </a:solidFill>
                <a:latin typeface="Montserrat-Medium"/>
                <a:cs typeface="Times New Roman" pitchFamily="18" charset="0"/>
              </a:rPr>
              <a:t>7 </a:t>
            </a:r>
            <a:r>
              <a:rPr lang="ru-RU" sz="1600" b="1" kern="0" cap="all" dirty="0" smtClean="0">
                <a:solidFill>
                  <a:srgbClr val="1C46CE"/>
                </a:solidFill>
                <a:latin typeface="Montserrat-Medium"/>
                <a:cs typeface="Times New Roman" pitchFamily="18" charset="0"/>
              </a:rPr>
              <a:t>тыс.</a:t>
            </a:r>
          </a:p>
          <a:p>
            <a:pPr algn="ctr"/>
            <a:r>
              <a:rPr lang="ru-RU" sz="1600" b="1" kern="0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  <a:t>работающих</a:t>
            </a:r>
          </a:p>
          <a:p>
            <a:pPr algn="ctr"/>
            <a:endParaRPr lang="ru-RU" sz="1100" kern="0" cap="al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7647490" y="4381200"/>
            <a:ext cx="1905600" cy="1905600"/>
            <a:chOff x="6908800" y="3657600"/>
            <a:chExt cx="2592000" cy="2592000"/>
          </a:xfrm>
        </p:grpSpPr>
        <p:sp>
          <p:nvSpPr>
            <p:cNvPr id="25" name="Овал 24"/>
            <p:cNvSpPr/>
            <p:nvPr/>
          </p:nvSpPr>
          <p:spPr>
            <a:xfrm>
              <a:off x="6908800" y="3657600"/>
              <a:ext cx="2592000" cy="2592000"/>
            </a:xfrm>
            <a:prstGeom prst="ellipse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027" name="Picture 3" descr="C:\!Пытько\Зам.начальника УД\Презентации\2024.04.21_Финансирование предупредительных мер по охране труда\i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lum bright="10000"/>
            </a:blip>
            <a:srcRect/>
            <a:stretch>
              <a:fillRect/>
            </a:stretch>
          </p:blipFill>
          <p:spPr bwMode="auto">
            <a:xfrm>
              <a:off x="7304800" y="4053600"/>
              <a:ext cx="1800000" cy="1800000"/>
            </a:xfrm>
            <a:prstGeom prst="rect">
              <a:avLst/>
            </a:prstGeom>
            <a:noFill/>
          </p:spPr>
        </p:pic>
      </p:grpSp>
      <p:sp>
        <p:nvSpPr>
          <p:cNvPr id="60" name="Прямоугольник 59"/>
          <p:cNvSpPr/>
          <p:nvPr/>
        </p:nvSpPr>
        <p:spPr>
          <a:xfrm>
            <a:off x="1651000" y="3644900"/>
            <a:ext cx="1333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1C46CE"/>
                </a:solidFill>
                <a:latin typeface="Montserrat-Medium"/>
                <a:cs typeface="Times New Roman" pitchFamily="18" charset="0"/>
              </a:rPr>
              <a:t>По состоянию на 01.06.2024 На учёте состоят </a:t>
            </a:r>
          </a:p>
        </p:txBody>
      </p:sp>
      <p:sp>
        <p:nvSpPr>
          <p:cNvPr id="68" name="Google Shape;2249;p138"/>
          <p:cNvSpPr>
            <a:spLocks/>
          </p:cNvSpPr>
          <p:nvPr/>
        </p:nvSpPr>
        <p:spPr bwMode="auto">
          <a:xfrm rot="5400000">
            <a:off x="12636501" y="7445022"/>
            <a:ext cx="380999" cy="578555"/>
          </a:xfrm>
          <a:custGeom>
            <a:avLst/>
            <a:gdLst>
              <a:gd name="T0" fmla="*/ 7065329 w 1415"/>
              <a:gd name="T1" fmla="*/ 0 h 2148"/>
              <a:gd name="T2" fmla="*/ 22870 w 1415"/>
              <a:gd name="T3" fmla="*/ 7069922 h 2148"/>
              <a:gd name="T4" fmla="*/ 183566 w 1415"/>
              <a:gd name="T5" fmla="*/ 42327869 h 2148"/>
              <a:gd name="T6" fmla="*/ 7248744 w 1415"/>
              <a:gd name="T7" fmla="*/ 49305978 h 2148"/>
              <a:gd name="T8" fmla="*/ 12089014 w 1415"/>
              <a:gd name="T9" fmla="*/ 47308965 h 2148"/>
              <a:gd name="T10" fmla="*/ 29637608 w 1415"/>
              <a:gd name="T11" fmla="*/ 29748851 h 2148"/>
              <a:gd name="T12" fmla="*/ 29637608 w 1415"/>
              <a:gd name="T13" fmla="*/ 19832567 h 2148"/>
              <a:gd name="T14" fmla="*/ 11928470 w 1415"/>
              <a:gd name="T15" fmla="*/ 2111856 h 2148"/>
              <a:gd name="T16" fmla="*/ 7065329 w 1415"/>
              <a:gd name="T17" fmla="*/ 0 h 2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rgbClr val="FF0000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lIns="162533" tIns="162533" rIns="162533" bIns="162533" anchor="ctr"/>
          <a:lstStyle/>
          <a:p>
            <a:endParaRPr lang="ru-RU" sz="2400"/>
          </a:p>
        </p:txBody>
      </p:sp>
      <p:cxnSp>
        <p:nvCxnSpPr>
          <p:cNvPr id="69" name="Straight Connector 54"/>
          <p:cNvCxnSpPr/>
          <p:nvPr/>
        </p:nvCxnSpPr>
        <p:spPr>
          <a:xfrm>
            <a:off x="4013200" y="1066800"/>
            <a:ext cx="0" cy="2232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54"/>
          <p:cNvCxnSpPr/>
          <p:nvPr/>
        </p:nvCxnSpPr>
        <p:spPr>
          <a:xfrm flipH="1">
            <a:off x="1422400" y="3594100"/>
            <a:ext cx="14630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13843000" y="5054600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  <a:t>19</a:t>
            </a:r>
            <a:r>
              <a:rPr lang="ru-RU" sz="2400" b="1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  <a:t>%</a:t>
            </a:r>
            <a:endParaRPr lang="ru-RU" sz="24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14528800" y="5054600"/>
            <a:ext cx="1372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  <a:t>от общей</a:t>
            </a:r>
            <a:br>
              <a:rPr lang="ru-RU" sz="1200" b="1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</a:br>
            <a:r>
              <a:rPr lang="ru-RU" sz="1200" b="1" cap="all" dirty="0" smtClean="0">
                <a:solidFill>
                  <a:schemeClr val="tx2"/>
                </a:solidFill>
                <a:latin typeface="Montserrat-Medium"/>
                <a:cs typeface="Times New Roman" pitchFamily="18" charset="0"/>
              </a:rPr>
              <a:t>численности</a:t>
            </a:r>
            <a:endParaRPr lang="ru-RU" sz="1200" dirty="0"/>
          </a:p>
        </p:txBody>
      </p:sp>
      <p:cxnSp>
        <p:nvCxnSpPr>
          <p:cNvPr id="78" name="Straight Connector 54"/>
          <p:cNvCxnSpPr/>
          <p:nvPr/>
        </p:nvCxnSpPr>
        <p:spPr>
          <a:xfrm flipH="1">
            <a:off x="1422400" y="7467600"/>
            <a:ext cx="146304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0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899650" y="1594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1422400" y="4038600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Прямоугольник 24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26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5824200" y="8774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616061"/>
                </a:solidFill>
                <a:latin typeface="Montserrat-Medium"/>
              </a:rPr>
              <a:t>4</a:t>
            </a:r>
            <a:endParaRPr lang="ru-RU" dirty="0"/>
          </a:p>
        </p:txBody>
      </p:sp>
      <p:sp>
        <p:nvSpPr>
          <p:cNvPr id="14" name="object 12"/>
          <p:cNvSpPr txBox="1">
            <a:spLocks/>
          </p:cNvSpPr>
          <p:nvPr/>
        </p:nvSpPr>
        <p:spPr>
          <a:xfrm>
            <a:off x="1498600" y="292274"/>
            <a:ext cx="145542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3600" b="1" kern="0" cap="all" spc="-100" dirty="0" smtClean="0">
                <a:solidFill>
                  <a:srgbClr val="00B0F0"/>
                </a:solidFill>
                <a:latin typeface="Montserrat-Medium"/>
                <a:ea typeface="+mj-ea"/>
                <a:cs typeface="Calibri-Light"/>
              </a:rPr>
              <a:t>ПРЕИМУЩЕСТВА УЧАСТИЯ ОРГАНИЗАЦИЙ В ПРОГРАММЕ ФИНАНСИРОВАНИЯ предупредительных мер</a:t>
            </a:r>
            <a:endParaRPr kumimoji="0" lang="ru-RU" sz="3600" b="1" i="0" u="none" strike="noStrike" kern="0" cap="all" spc="-10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ontserrat-Medium"/>
              <a:ea typeface="+mj-ea"/>
              <a:cs typeface="Calibri-Light"/>
            </a:endParaRPr>
          </a:p>
        </p:txBody>
      </p:sp>
      <p:cxnSp>
        <p:nvCxnSpPr>
          <p:cNvPr id="33" name="Straight Connector 54"/>
          <p:cNvCxnSpPr/>
          <p:nvPr/>
        </p:nvCxnSpPr>
        <p:spPr>
          <a:xfrm>
            <a:off x="1919111" y="1981200"/>
            <a:ext cx="0" cy="625404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1727200" y="2063044"/>
            <a:ext cx="14630400" cy="858665"/>
            <a:chOff x="9510890" y="1393323"/>
            <a:chExt cx="14630400" cy="858665"/>
          </a:xfrm>
        </p:grpSpPr>
        <p:sp>
          <p:nvSpPr>
            <p:cNvPr id="35" name="TextBox 26"/>
            <p:cNvSpPr txBox="1">
              <a:spLocks noChangeArrowheads="1"/>
            </p:cNvSpPr>
            <p:nvPr/>
          </p:nvSpPr>
          <p:spPr bwMode="auto">
            <a:xfrm>
              <a:off x="10052756" y="1420991"/>
              <a:ext cx="1408853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 cap="all" dirty="0" smtClean="0">
                  <a:solidFill>
                    <a:schemeClr val="accent3"/>
                  </a:solidFill>
                  <a:latin typeface="Montserrat-Medium"/>
                </a:rPr>
                <a:t>Экономическая эффективность</a:t>
              </a:r>
            </a:p>
            <a:p>
              <a:pPr eaLnBrk="1" hangingPunct="1"/>
              <a:r>
                <a:rPr lang="ru-RU" altLang="ru-RU" sz="2000" b="1" cap="all" dirty="0" smtClean="0">
                  <a:solidFill>
                    <a:schemeClr val="tx2"/>
                  </a:solidFill>
                  <a:latin typeface="Montserrat-Medium"/>
                </a:rPr>
                <a:t>Экономия денежных средств</a:t>
              </a:r>
            </a:p>
          </p:txBody>
        </p:sp>
        <p:sp>
          <p:nvSpPr>
            <p:cNvPr id="36" name="Google Shape;2249;p138"/>
            <p:cNvSpPr>
              <a:spLocks/>
            </p:cNvSpPr>
            <p:nvPr/>
          </p:nvSpPr>
          <p:spPr bwMode="auto">
            <a:xfrm>
              <a:off x="9510890" y="1393323"/>
              <a:ext cx="378178" cy="578556"/>
            </a:xfrm>
            <a:custGeom>
              <a:avLst/>
              <a:gdLst>
                <a:gd name="T0" fmla="*/ 6960993 w 1415"/>
                <a:gd name="T1" fmla="*/ 0 h 2148"/>
                <a:gd name="T2" fmla="*/ 22550 w 1415"/>
                <a:gd name="T3" fmla="*/ 7069944 h 2148"/>
                <a:gd name="T4" fmla="*/ 180854 w 1415"/>
                <a:gd name="T5" fmla="*/ 42328151 h 2148"/>
                <a:gd name="T6" fmla="*/ 7141847 w 1415"/>
                <a:gd name="T7" fmla="*/ 49306281 h 2148"/>
                <a:gd name="T8" fmla="*/ 11910646 w 1415"/>
                <a:gd name="T9" fmla="*/ 47309261 h 2148"/>
                <a:gd name="T10" fmla="*/ 29200302 w 1415"/>
                <a:gd name="T11" fmla="*/ 29749094 h 2148"/>
                <a:gd name="T12" fmla="*/ 29200302 w 1415"/>
                <a:gd name="T13" fmla="*/ 19832628 h 2148"/>
                <a:gd name="T14" fmla="*/ 11752492 w 1415"/>
                <a:gd name="T15" fmla="*/ 2111862 h 2148"/>
                <a:gd name="T16" fmla="*/ 6960993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727200" y="3145085"/>
            <a:ext cx="14630400" cy="1705049"/>
            <a:chOff x="9510890" y="2661237"/>
            <a:chExt cx="14630400" cy="1705049"/>
          </a:xfrm>
        </p:grpSpPr>
        <p:sp>
          <p:nvSpPr>
            <p:cNvPr id="38" name="TextBox 26"/>
            <p:cNvSpPr txBox="1">
              <a:spLocks noChangeArrowheads="1"/>
            </p:cNvSpPr>
            <p:nvPr/>
          </p:nvSpPr>
          <p:spPr bwMode="auto">
            <a:xfrm>
              <a:off x="10052756" y="2688904"/>
              <a:ext cx="14088534" cy="167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 cap="all" dirty="0" smtClean="0">
                  <a:solidFill>
                    <a:schemeClr val="accent3"/>
                  </a:solidFill>
                  <a:latin typeface="Montserrat-Medium"/>
                </a:rPr>
                <a:t>Минимизация профессиональных рисков </a:t>
              </a:r>
            </a:p>
            <a:p>
              <a:pPr marL="171450" indent="-171450" eaLnBrk="1" hangingPunct="1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Стимулирование работников к более ответственному отношению к охране труда</a:t>
              </a:r>
            </a:p>
            <a:p>
              <a:pPr marL="171450" indent="-171450" eaLnBrk="1" hangingPunct="1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Стимулирование работодателей к улучшению условий труда работников</a:t>
              </a:r>
            </a:p>
            <a:p>
              <a:pPr marL="171450" indent="-171450" eaLnBrk="1" hangingPunct="1"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Контроль за предупреждением несчастных случаев на производстве</a:t>
              </a:r>
            </a:p>
          </p:txBody>
        </p:sp>
        <p:sp>
          <p:nvSpPr>
            <p:cNvPr id="39" name="Google Shape;2249;p138"/>
            <p:cNvSpPr>
              <a:spLocks/>
            </p:cNvSpPr>
            <p:nvPr/>
          </p:nvSpPr>
          <p:spPr bwMode="auto">
            <a:xfrm>
              <a:off x="9510890" y="2661237"/>
              <a:ext cx="380999" cy="578555"/>
            </a:xfrm>
            <a:custGeom>
              <a:avLst/>
              <a:gdLst>
                <a:gd name="T0" fmla="*/ 7065329 w 1415"/>
                <a:gd name="T1" fmla="*/ 0 h 2148"/>
                <a:gd name="T2" fmla="*/ 22870 w 1415"/>
                <a:gd name="T3" fmla="*/ 7069922 h 2148"/>
                <a:gd name="T4" fmla="*/ 183566 w 1415"/>
                <a:gd name="T5" fmla="*/ 42327869 h 2148"/>
                <a:gd name="T6" fmla="*/ 7248744 w 1415"/>
                <a:gd name="T7" fmla="*/ 49305978 h 2148"/>
                <a:gd name="T8" fmla="*/ 12089014 w 1415"/>
                <a:gd name="T9" fmla="*/ 47308965 h 2148"/>
                <a:gd name="T10" fmla="*/ 29637608 w 1415"/>
                <a:gd name="T11" fmla="*/ 29748851 h 2148"/>
                <a:gd name="T12" fmla="*/ 29637608 w 1415"/>
                <a:gd name="T13" fmla="*/ 19832567 h 2148"/>
                <a:gd name="T14" fmla="*/ 11928470 w 1415"/>
                <a:gd name="T15" fmla="*/ 2111856 h 2148"/>
                <a:gd name="T16" fmla="*/ 7065329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727200" y="5263444"/>
            <a:ext cx="14630400" cy="2828434"/>
            <a:chOff x="9510890" y="3929150"/>
            <a:chExt cx="14630400" cy="2828434"/>
          </a:xfrm>
        </p:grpSpPr>
        <p:sp>
          <p:nvSpPr>
            <p:cNvPr id="41" name="TextBox 26"/>
            <p:cNvSpPr txBox="1">
              <a:spLocks noChangeArrowheads="1"/>
            </p:cNvSpPr>
            <p:nvPr/>
          </p:nvSpPr>
          <p:spPr bwMode="auto">
            <a:xfrm>
              <a:off x="10052756" y="3956817"/>
              <a:ext cx="14088534" cy="2800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 cap="all" dirty="0" smtClean="0">
                  <a:solidFill>
                    <a:schemeClr val="accent3"/>
                  </a:solidFill>
                  <a:latin typeface="Montserrat-Medium"/>
                </a:rPr>
                <a:t>Предупреждение рисков развития профессиональных заболеваний, в т.ч. мониторинг состояния здоровья работников</a:t>
              </a:r>
            </a:p>
            <a:p>
              <a:pPr eaLnBrk="1" hangingPunct="1">
                <a:spcBef>
                  <a:spcPts val="1200"/>
                </a:spcBef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Проведение периодических </a:t>
              </a:r>
              <a:r>
                <a:rPr lang="ru-RU" altLang="ru-RU" sz="2000" b="1" cap="all" dirty="0" err="1" smtClean="0">
                  <a:solidFill>
                    <a:srgbClr val="58595B"/>
                  </a:solidFill>
                  <a:latin typeface="Montserrat-Medium"/>
                </a:rPr>
                <a:t>мед.осмотров</a:t>
              </a: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 работников, занятых</a:t>
              </a:r>
              <a:b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</a:b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на работах с вредными и (или) опасными факторами</a:t>
              </a:r>
            </a:p>
            <a:p>
              <a:pPr eaLnBrk="1" hangingPunct="1">
                <a:spcBef>
                  <a:spcPts val="1200"/>
                </a:spcBef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Санаторно-курортное лечение работников:</a:t>
              </a:r>
            </a:p>
            <a:p>
              <a:pPr marL="723900" indent="-361950" eaLnBrk="1" hangingPunct="1">
                <a:buFont typeface="Wingdings" pitchFamily="2" charset="2"/>
                <a:buChar char="§"/>
              </a:pP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занятых на работах с вредными  и (или) опасными факторами</a:t>
              </a:r>
            </a:p>
            <a:p>
              <a:pPr marL="723900" indent="-361950" eaLnBrk="1" hangingPunct="1">
                <a:buFont typeface="Wingdings" pitchFamily="2" charset="2"/>
                <a:buChar char="§"/>
              </a:pPr>
              <a:r>
                <a:rPr lang="ru-RU" altLang="ru-RU" sz="2000" b="1" cap="all" dirty="0" err="1" smtClean="0">
                  <a:solidFill>
                    <a:srgbClr val="58595B"/>
                  </a:solidFill>
                  <a:latin typeface="Montserrat-Medium"/>
                </a:rPr>
                <a:t>предпенсионного</a:t>
              </a:r>
              <a:r>
                <a:rPr lang="ru-RU" altLang="ru-RU" sz="2000" b="1" cap="all" dirty="0" smtClean="0">
                  <a:solidFill>
                    <a:srgbClr val="58595B"/>
                  </a:solidFill>
                  <a:latin typeface="Montserrat-Medium"/>
                </a:rPr>
                <a:t> и пенсионного возраста</a:t>
              </a:r>
            </a:p>
          </p:txBody>
        </p:sp>
        <p:sp>
          <p:nvSpPr>
            <p:cNvPr id="42" name="Google Shape;2249;p138"/>
            <p:cNvSpPr>
              <a:spLocks/>
            </p:cNvSpPr>
            <p:nvPr/>
          </p:nvSpPr>
          <p:spPr bwMode="auto">
            <a:xfrm>
              <a:off x="9510890" y="3929150"/>
              <a:ext cx="378178" cy="578556"/>
            </a:xfrm>
            <a:custGeom>
              <a:avLst/>
              <a:gdLst>
                <a:gd name="T0" fmla="*/ 6960993 w 1415"/>
                <a:gd name="T1" fmla="*/ 0 h 2148"/>
                <a:gd name="T2" fmla="*/ 22550 w 1415"/>
                <a:gd name="T3" fmla="*/ 7069944 h 2148"/>
                <a:gd name="T4" fmla="*/ 180854 w 1415"/>
                <a:gd name="T5" fmla="*/ 42328151 h 2148"/>
                <a:gd name="T6" fmla="*/ 7141847 w 1415"/>
                <a:gd name="T7" fmla="*/ 49306281 h 2148"/>
                <a:gd name="T8" fmla="*/ 11910646 w 1415"/>
                <a:gd name="T9" fmla="*/ 47309261 h 2148"/>
                <a:gd name="T10" fmla="*/ 29200302 w 1415"/>
                <a:gd name="T11" fmla="*/ 29749094 h 2148"/>
                <a:gd name="T12" fmla="*/ 29200302 w 1415"/>
                <a:gd name="T13" fmla="*/ 19832628 h 2148"/>
                <a:gd name="T14" fmla="*/ 11752492 w 1415"/>
                <a:gd name="T15" fmla="*/ 2111862 h 2148"/>
                <a:gd name="T16" fmla="*/ 6960993 w 1415"/>
                <a:gd name="T17" fmla="*/ 0 h 2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15" h="2148" extrusionOk="0">
                  <a:moveTo>
                    <a:pt x="308" y="0"/>
                  </a:moveTo>
                  <a:cubicBezTo>
                    <a:pt x="152" y="0"/>
                    <a:pt x="1" y="123"/>
                    <a:pt x="1" y="308"/>
                  </a:cubicBezTo>
                  <a:lnTo>
                    <a:pt x="8" y="1844"/>
                  </a:lnTo>
                  <a:cubicBezTo>
                    <a:pt x="8" y="2026"/>
                    <a:pt x="158" y="2148"/>
                    <a:pt x="316" y="2148"/>
                  </a:cubicBezTo>
                  <a:cubicBezTo>
                    <a:pt x="390" y="2148"/>
                    <a:pt x="465" y="2121"/>
                    <a:pt x="527" y="2061"/>
                  </a:cubicBezTo>
                  <a:lnTo>
                    <a:pt x="1292" y="1296"/>
                  </a:lnTo>
                  <a:cubicBezTo>
                    <a:pt x="1414" y="1181"/>
                    <a:pt x="1414" y="986"/>
                    <a:pt x="1292" y="864"/>
                  </a:cubicBezTo>
                  <a:lnTo>
                    <a:pt x="520" y="92"/>
                  </a:lnTo>
                  <a:cubicBezTo>
                    <a:pt x="459" y="29"/>
                    <a:pt x="383" y="0"/>
                    <a:pt x="308" y="0"/>
                  </a:cubicBezTo>
                  <a:close/>
                </a:path>
              </a:pathLst>
            </a:custGeom>
            <a:solidFill>
              <a:schemeClr val="tx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lIns="162533" tIns="162533" rIns="162533" bIns="162533" anchor="ctr"/>
            <a:lstStyle/>
            <a:p>
              <a:endParaRPr lang="ru-RU" sz="2400"/>
            </a:p>
          </p:txBody>
        </p:sp>
      </p:grpSp>
    </p:spTree>
    <p:extLst>
      <p:ext uri="{BB962C8B-B14F-4D97-AF65-F5344CB8AC3E}">
        <p14:creationId xmlns:p14="http://schemas.microsoft.com/office/powerpoint/2010/main" val="39040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Полилиния 12"/>
          <p:cNvSpPr/>
          <p:nvPr/>
        </p:nvSpPr>
        <p:spPr>
          <a:xfrm>
            <a:off x="2896899" y="2422187"/>
            <a:ext cx="3886200" cy="6036013"/>
          </a:xfrm>
          <a:custGeom>
            <a:avLst/>
            <a:gdLst>
              <a:gd name="connsiteX0" fmla="*/ 0 w 4114800"/>
              <a:gd name="connsiteY0" fmla="*/ 0 h 5791200"/>
              <a:gd name="connsiteX1" fmla="*/ 4114800 w 4114800"/>
              <a:gd name="connsiteY1" fmla="*/ 0 h 5791200"/>
              <a:gd name="connsiteX2" fmla="*/ 4114800 w 4114800"/>
              <a:gd name="connsiteY2" fmla="*/ 5791200 h 5791200"/>
              <a:gd name="connsiteX3" fmla="*/ 0 w 4114800"/>
              <a:gd name="connsiteY3" fmla="*/ 5791200 h 5791200"/>
              <a:gd name="connsiteX4" fmla="*/ 0 w 4114800"/>
              <a:gd name="connsiteY4" fmla="*/ 0 h 5791200"/>
              <a:gd name="connsiteX0" fmla="*/ 0 w 4114800"/>
              <a:gd name="connsiteY0" fmla="*/ 0 h 5791200"/>
              <a:gd name="connsiteX1" fmla="*/ 4114800 w 4114800"/>
              <a:gd name="connsiteY1" fmla="*/ 0 h 5791200"/>
              <a:gd name="connsiteX2" fmla="*/ 4114800 w 4114800"/>
              <a:gd name="connsiteY2" fmla="*/ 5029200 h 5791200"/>
              <a:gd name="connsiteX3" fmla="*/ 0 w 4114800"/>
              <a:gd name="connsiteY3" fmla="*/ 5791200 h 5791200"/>
              <a:gd name="connsiteX4" fmla="*/ 0 w 4114800"/>
              <a:gd name="connsiteY4" fmla="*/ 0 h 5791200"/>
              <a:gd name="connsiteX0" fmla="*/ 0 w 4114800"/>
              <a:gd name="connsiteY0" fmla="*/ 0 h 5562600"/>
              <a:gd name="connsiteX1" fmla="*/ 4114800 w 4114800"/>
              <a:gd name="connsiteY1" fmla="*/ 0 h 5562600"/>
              <a:gd name="connsiteX2" fmla="*/ 4114800 w 4114800"/>
              <a:gd name="connsiteY2" fmla="*/ 5029200 h 5562600"/>
              <a:gd name="connsiteX3" fmla="*/ 0 w 4114800"/>
              <a:gd name="connsiteY3" fmla="*/ 5562600 h 5562600"/>
              <a:gd name="connsiteX4" fmla="*/ 0 w 4114800"/>
              <a:gd name="connsiteY4" fmla="*/ 0 h 5562600"/>
              <a:gd name="connsiteX0" fmla="*/ 0 w 4114800"/>
              <a:gd name="connsiteY0" fmla="*/ 304800 h 5562600"/>
              <a:gd name="connsiteX1" fmla="*/ 4114800 w 4114800"/>
              <a:gd name="connsiteY1" fmla="*/ 0 h 5562600"/>
              <a:gd name="connsiteX2" fmla="*/ 4114800 w 4114800"/>
              <a:gd name="connsiteY2" fmla="*/ 5029200 h 5562600"/>
              <a:gd name="connsiteX3" fmla="*/ 0 w 4114800"/>
              <a:gd name="connsiteY3" fmla="*/ 5562600 h 5562600"/>
              <a:gd name="connsiteX4" fmla="*/ 0 w 4114800"/>
              <a:gd name="connsiteY4" fmla="*/ 304800 h 556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562600">
                <a:moveTo>
                  <a:pt x="0" y="304800"/>
                </a:moveTo>
                <a:lnTo>
                  <a:pt x="4114800" y="0"/>
                </a:lnTo>
                <a:lnTo>
                  <a:pt x="4114800" y="5029200"/>
                </a:lnTo>
                <a:lnTo>
                  <a:pt x="0" y="5562600"/>
                </a:lnTo>
                <a:lnTo>
                  <a:pt x="0" y="304800"/>
                </a:ln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53032" y="70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9804400" y="1447800"/>
            <a:ext cx="5616000" cy="6705600"/>
            <a:chOff x="9804400" y="1447800"/>
            <a:chExt cx="5616000" cy="67056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5393" y="2647950"/>
              <a:ext cx="3894014" cy="5505450"/>
            </a:xfrm>
            <a:prstGeom prst="rect">
              <a:avLst/>
            </a:prstGeom>
            <a:ln w="3175">
              <a:solidFill>
                <a:schemeClr val="tx2"/>
              </a:solidFill>
            </a:ln>
          </p:spPr>
        </p:pic>
        <p:sp>
          <p:nvSpPr>
            <p:cNvPr id="24" name="Заголовок 1"/>
            <p:cNvSpPr txBox="1">
              <a:spLocks/>
            </p:cNvSpPr>
            <p:nvPr/>
          </p:nvSpPr>
          <p:spPr>
            <a:xfrm>
              <a:off x="9804400" y="1447800"/>
              <a:ext cx="5616000" cy="1079884"/>
            </a:xfrm>
            <a:prstGeom prst="rect">
              <a:avLst/>
            </a:prstGeom>
            <a:gradFill>
              <a:gsLst>
                <a:gs pos="1667">
                  <a:srgbClr val="098FFD">
                    <a:alpha val="89804"/>
                  </a:srgbClr>
                </a:gs>
                <a:gs pos="99167">
                  <a:srgbClr val="EC050E"/>
                </a:gs>
                <a:gs pos="69000">
                  <a:srgbClr val="BB119D"/>
                </a:gs>
                <a:gs pos="36000">
                  <a:srgbClr val="302CFF"/>
                </a:gs>
              </a:gsLst>
              <a:lin ang="7200000" scaled="0"/>
            </a:gradFill>
          </p:spPr>
          <p:txBody>
            <a:bodyPr wrap="square" lIns="108000" tIns="108000" rIns="108000" bIns="108000">
              <a:noAutofit/>
            </a:bodyPr>
            <a:lstStyle>
              <a:lvl1pPr>
                <a:defRPr sz="4100" b="0" i="0">
                  <a:solidFill>
                    <a:srgbClr val="594F8C"/>
                  </a:solidFill>
                  <a:latin typeface="MyriadPro-Cond"/>
                  <a:ea typeface="+mj-ea"/>
                  <a:cs typeface="MyriadPro-Cond"/>
                </a:defRPr>
              </a:lvl1pPr>
            </a:lstStyle>
            <a:p>
              <a:pPr algn="ctr"/>
              <a:r>
                <a:rPr lang="ru-RU" sz="2800" b="1" kern="0" cap="all" dirty="0" smtClean="0">
                  <a:solidFill>
                    <a:schemeClr val="bg1"/>
                  </a:solidFill>
                  <a:latin typeface="Montserrat-Medium"/>
                </a:rPr>
                <a:t>Приказ Минтруда России от 14.07.2021 № 467н</a:t>
              </a:r>
              <a:endParaRPr lang="ru-RU" sz="2800" b="1" kern="0" cap="all" dirty="0">
                <a:solidFill>
                  <a:schemeClr val="bg1"/>
                </a:solidFill>
                <a:latin typeface="Montserrat-Medium"/>
              </a:endParaRPr>
            </a:p>
          </p:txBody>
        </p:sp>
      </p:grpSp>
      <p:sp>
        <p:nvSpPr>
          <p:cNvPr id="28" name="Заголовок 1"/>
          <p:cNvSpPr txBox="1">
            <a:spLocks/>
          </p:cNvSpPr>
          <p:nvPr/>
        </p:nvSpPr>
        <p:spPr>
          <a:xfrm>
            <a:off x="2031999" y="1447800"/>
            <a:ext cx="5616000" cy="1079884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</p:spPr>
        <p:txBody>
          <a:bodyPr wrap="square" lIns="108000" tIns="108000" rIns="108000" bIns="108000">
            <a:no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kern="0" cap="all" dirty="0" smtClean="0">
                <a:solidFill>
                  <a:schemeClr val="bg1"/>
                </a:solidFill>
                <a:latin typeface="Montserrat-Medium"/>
              </a:rPr>
              <a:t>Федеральный закон </a:t>
            </a:r>
          </a:p>
          <a:p>
            <a:pPr algn="ctr"/>
            <a:r>
              <a:rPr lang="ru-RU" sz="2800" b="1" kern="0" cap="all" dirty="0" smtClean="0">
                <a:solidFill>
                  <a:schemeClr val="bg1"/>
                </a:solidFill>
                <a:latin typeface="Montserrat-Medium"/>
              </a:rPr>
              <a:t>от 24.07.1998 № 125-ФЗ</a:t>
            </a:r>
            <a:endParaRPr lang="ru-RU" sz="2800" b="1" kern="0" cap="all" dirty="0">
              <a:solidFill>
                <a:schemeClr val="bg1"/>
              </a:solidFill>
              <a:latin typeface="Montserrat-Medium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26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595600" y="8458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616061"/>
                </a:solidFill>
                <a:latin typeface="Montserrat-Medium"/>
              </a:rPr>
              <a:t>5</a:t>
            </a:r>
            <a:endParaRPr lang="ru-RU" dirty="0"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98600" y="292274"/>
            <a:ext cx="108204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b="1" cap="all" spc="-100" dirty="0" smtClean="0">
                <a:solidFill>
                  <a:srgbClr val="00B0F0"/>
                </a:solidFill>
                <a:latin typeface="Montserrat-Medium"/>
                <a:cs typeface="Calibri-Light"/>
              </a:rPr>
              <a:t>НОРМАТИВНО-ПРАВОВАЯ БАЗА</a:t>
            </a:r>
          </a:p>
        </p:txBody>
      </p:sp>
    </p:spTree>
    <p:extLst>
      <p:ext uri="{BB962C8B-B14F-4D97-AF65-F5344CB8AC3E}">
        <p14:creationId xmlns:p14="http://schemas.microsoft.com/office/powerpoint/2010/main" val="37680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Прямоугольник 102"/>
          <p:cNvSpPr/>
          <p:nvPr/>
        </p:nvSpPr>
        <p:spPr>
          <a:xfrm>
            <a:off x="9880600" y="1447800"/>
            <a:ext cx="5963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  <a:cs typeface="Lucida Sans Unicode" panose="020B0602030504020204" pitchFamily="34" charset="0"/>
              </a:rPr>
              <a:t>МЕРОПРИЯТИЙ </a:t>
            </a:r>
          </a:p>
          <a:p>
            <a:pPr>
              <a:buSzPct val="100000"/>
            </a:pPr>
            <a: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  <a:cs typeface="Lucida Sans Unicode" panose="020B0602030504020204" pitchFamily="34" charset="0"/>
              </a:rPr>
              <a:t>по сохранению здоровья работников</a:t>
            </a:r>
            <a:endParaRPr lang="ru-RU" altLang="ru-RU" sz="2000" b="1" dirty="0" smtClean="0">
              <a:solidFill>
                <a:schemeClr val="accent3"/>
              </a:solidFill>
              <a:latin typeface="Montserrat-Medium"/>
              <a:cs typeface="Lucida Sans Unicode" panose="020B0602030504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422400" y="2777728"/>
            <a:ext cx="6538925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alt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Проведение специальной оценки условий труда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Мероприятия по приведению уровней воздействия факторов в соответствие со нормативными требованиями;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Приборы для обеспечения безопасности работ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Приборы, устройства, предназначенные для проведения обучения по вопросам безопасного ведения работ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приборов для безопасного ведения горных работ в рамках модернизации основных производств</a:t>
            </a:r>
          </a:p>
          <a:p>
            <a: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ОЦЕНКА 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проф.рисков</a:t>
            </a:r>
            <a:endParaRPr lang="ru-RU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8734425" y="2777728"/>
            <a:ext cx="731837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alt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Проведение периодических медицинских осмотров</a:t>
            </a:r>
            <a:endParaRPr lang="ru-RU" b="1" cap="all" dirty="0" smtClean="0">
              <a:solidFill>
                <a:schemeClr val="tx2"/>
              </a:solidFill>
              <a:latin typeface="Montserrat-Medium"/>
              <a:cs typeface="Lucida Sans Unicode" panose="020B0602030504020204" pitchFamily="34" charset="0"/>
            </a:endParaRP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средств индивидуальной защиты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Сан-курортное лечение «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вредников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»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Сан-курортное лечение 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предпенсионеров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/>
            </a:r>
            <a:b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</a:b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и пенсионеров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Обеспечение Лечебно-профилактическим питанием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Обеспечение молоком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аптечек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тахографов</a:t>
            </a:r>
            <a:endParaRPr lang="ru-RU" b="1" cap="all" dirty="0" smtClean="0">
              <a:solidFill>
                <a:schemeClr val="tx2"/>
              </a:solidFill>
              <a:latin typeface="Montserrat-Medium"/>
              <a:cs typeface="Lucida Sans Unicode" panose="020B0602030504020204" pitchFamily="34" charset="0"/>
            </a:endParaRP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Приобретение медицинских изделий для определения уровня алкоголя и </a:t>
            </a:r>
            <a:r>
              <a:rPr lang="ru-RU" b="1" cap="all" dirty="0" err="1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психоактивных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 веществ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Обучение по охране труда</a:t>
            </a:r>
          </a:p>
          <a:p>
            <a:pPr marL="457200" indent="-457200"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ru-RU" b="1" cap="all" dirty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Приборы предназначенные для мониторинга здоровья на рабочем 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  <a:cs typeface="Lucida Sans Unicode" panose="020B0602030504020204" pitchFamily="34" charset="0"/>
              </a:rPr>
              <a:t>месте</a:t>
            </a:r>
            <a:endParaRPr lang="ru-RU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65400" y="1447800"/>
            <a:ext cx="5257800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  <a:cs typeface="Lucida Sans Unicode" panose="020B0602030504020204" pitchFamily="34" charset="0"/>
              </a:rPr>
              <a:t>МЕРОПРИЯТИЙ </a:t>
            </a:r>
          </a:p>
          <a:p>
            <a:pPr>
              <a:buSzPct val="100000"/>
            </a:pPr>
            <a:r>
              <a:rPr lang="ru-RU" altLang="ru-RU" sz="2400" b="1" cap="all" dirty="0" smtClean="0">
                <a:solidFill>
                  <a:schemeClr val="accent3"/>
                </a:solidFill>
                <a:latin typeface="Montserrat-Medium"/>
                <a:cs typeface="Lucida Sans Unicode" panose="020B0602030504020204" pitchFamily="34" charset="0"/>
              </a:rPr>
              <a:t>по улучшению условий труда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26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" name="Группа 32"/>
          <p:cNvGrpSpPr/>
          <p:nvPr/>
        </p:nvGrpSpPr>
        <p:grpSpPr>
          <a:xfrm>
            <a:off x="1422400" y="1507964"/>
            <a:ext cx="1080000" cy="1080000"/>
            <a:chOff x="423144" y="2251252"/>
            <a:chExt cx="1440000" cy="1440000"/>
          </a:xfrm>
        </p:grpSpPr>
        <p:sp>
          <p:nvSpPr>
            <p:cNvPr id="35" name="Овал 34"/>
            <p:cNvSpPr/>
            <p:nvPr/>
          </p:nvSpPr>
          <p:spPr>
            <a:xfrm>
              <a:off x="423144" y="2251252"/>
              <a:ext cx="1440000" cy="1440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sz="3600" b="1" smtClean="0">
                  <a:solidFill>
                    <a:schemeClr val="bg1"/>
                  </a:solidFill>
                  <a:latin typeface="Montserrat-Medium"/>
                </a:rPr>
                <a:t>6</a:t>
              </a:r>
              <a:endParaRPr lang="ru-RU" sz="3600" b="1" dirty="0">
                <a:solidFill>
                  <a:schemeClr val="bg1"/>
                </a:solidFill>
                <a:latin typeface="Montserrat-Medium"/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513144" y="2341252"/>
              <a:ext cx="1260000" cy="1260000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737600" y="1507964"/>
            <a:ext cx="1080000" cy="1080000"/>
            <a:chOff x="423144" y="2251252"/>
            <a:chExt cx="1440000" cy="1440000"/>
          </a:xfrm>
        </p:grpSpPr>
        <p:sp>
          <p:nvSpPr>
            <p:cNvPr id="41" name="Овал 40"/>
            <p:cNvSpPr/>
            <p:nvPr/>
          </p:nvSpPr>
          <p:spPr>
            <a:xfrm>
              <a:off x="423144" y="2251252"/>
              <a:ext cx="1440000" cy="1440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sz="3600" b="1" dirty="0" smtClean="0">
                  <a:solidFill>
                    <a:schemeClr val="bg1"/>
                  </a:solidFill>
                  <a:latin typeface="Montserrat-Medium"/>
                </a:rPr>
                <a:t>11</a:t>
              </a:r>
              <a:endParaRPr lang="ru-RU" sz="3600" b="1" dirty="0">
                <a:solidFill>
                  <a:schemeClr val="bg1"/>
                </a:solidFill>
                <a:latin typeface="Montserrat-Medium"/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513144" y="2341252"/>
              <a:ext cx="1260000" cy="1260000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5748000" y="875225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616061"/>
                </a:solidFill>
                <a:latin typeface="Montserrat-Medium"/>
              </a:rPr>
              <a:t>6</a:t>
            </a:r>
            <a:endParaRPr lang="ru-RU" dirty="0"/>
          </a:p>
        </p:txBody>
      </p:sp>
      <p:sp>
        <p:nvSpPr>
          <p:cNvPr id="16" name="object 12"/>
          <p:cNvSpPr txBox="1">
            <a:spLocks noGrp="1"/>
          </p:cNvSpPr>
          <p:nvPr>
            <p:ph type="title"/>
          </p:nvPr>
        </p:nvSpPr>
        <p:spPr>
          <a:xfrm>
            <a:off x="1498600" y="292274"/>
            <a:ext cx="108204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tabLst/>
              <a:defRPr/>
            </a:pPr>
            <a:r>
              <a:rPr lang="ru-RU" sz="3600" b="1" cap="all" spc="-100" dirty="0" smtClean="0">
                <a:solidFill>
                  <a:srgbClr val="00B0F0"/>
                </a:solidFill>
                <a:latin typeface="Montserrat-Medium"/>
                <a:cs typeface="Calibri-Light"/>
              </a:rPr>
              <a:t>ВИДЫ МЕРОПРИЯТИЙ, финансируемых СФР </a:t>
            </a:r>
          </a:p>
        </p:txBody>
      </p:sp>
    </p:spTree>
    <p:extLst>
      <p:ext uri="{BB962C8B-B14F-4D97-AF65-F5344CB8AC3E}">
        <p14:creationId xmlns:p14="http://schemas.microsoft.com/office/powerpoint/2010/main" val="19475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39942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Прямоугольник 41"/>
          <p:cNvSpPr>
            <a:spLocks noChangeArrowheads="1"/>
          </p:cNvSpPr>
          <p:nvPr/>
        </p:nvSpPr>
        <p:spPr bwMode="auto">
          <a:xfrm>
            <a:off x="9042400" y="2209800"/>
            <a:ext cx="3505200" cy="52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1"/>
              </a:spcAft>
            </a:pPr>
            <a:r>
              <a:rPr lang="ru-RU" altLang="ru-RU" sz="2800" b="1" dirty="0" smtClean="0">
                <a:solidFill>
                  <a:srgbClr val="1C46CE"/>
                </a:solidFill>
                <a:latin typeface="Montserrat-Medium"/>
              </a:rPr>
              <a:t>16 МЕРОПРИЯТИЙ</a:t>
            </a:r>
            <a:endParaRPr lang="ru-RU" altLang="ru-RU" sz="2800" b="1" dirty="0">
              <a:solidFill>
                <a:srgbClr val="1C46CE"/>
              </a:solidFill>
              <a:latin typeface="Montserrat-Medium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4800" y="1981200"/>
            <a:ext cx="2667000" cy="61722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Montserrat-Medium"/>
              </a:rPr>
              <a:t>НАЧИСЛЕННЫЕ СТРАХОВЫЕ ВЗНОСЫ В СФР ЗА ПРЕДЫДУЩИЙ ГОД</a:t>
            </a:r>
            <a:endParaRPr lang="ru-RU" sz="2400" b="1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80000" y="1981200"/>
            <a:ext cx="1524000" cy="61722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solidFill>
                  <a:srgbClr val="1C46CE"/>
                </a:solidFill>
                <a:latin typeface="Montserrat-Medium"/>
              </a:rPr>
              <a:t>ДО</a:t>
            </a:r>
            <a:r>
              <a:rPr lang="ru-RU" sz="4000" b="1" cap="all" dirty="0" smtClean="0">
                <a:solidFill>
                  <a:srgbClr val="1C46CE"/>
                </a:solidFill>
                <a:latin typeface="Montserrat-Medium"/>
              </a:rPr>
              <a:t> 30%</a:t>
            </a:r>
            <a:endParaRPr lang="ru-RU" sz="4000" b="1" cap="all" dirty="0">
              <a:solidFill>
                <a:srgbClr val="1C46CE"/>
              </a:solidFill>
              <a:latin typeface="Montserrat-Medium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89800" y="1981200"/>
            <a:ext cx="1295400" cy="4419600"/>
          </a:xfrm>
          <a:prstGeom prst="rect">
            <a:avLst/>
          </a:prstGeom>
          <a:solidFill>
            <a:srgbClr val="1C4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solidFill>
                  <a:schemeClr val="bg1"/>
                </a:solidFill>
              </a:rPr>
              <a:t>НЕ БОЛЕЕ </a:t>
            </a:r>
            <a:r>
              <a:rPr lang="ru-RU" sz="4000" b="1" cap="all" dirty="0" smtClean="0">
                <a:solidFill>
                  <a:schemeClr val="bg1"/>
                </a:solidFill>
              </a:rPr>
              <a:t>20%</a:t>
            </a:r>
            <a:endParaRPr lang="ru-RU" sz="4000" b="1" cap="all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89800" y="6705600"/>
            <a:ext cx="1295400" cy="14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10%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30043" y="6907428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Сан-курортное</a:t>
            </a:r>
            <a:r>
              <a:rPr lang="ru-RU" sz="20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-Medium"/>
                <a:cs typeface="Lucida Sans Unicode" panose="020B0602030504020204" pitchFamily="34" charset="0"/>
              </a:rPr>
              <a:t> </a:t>
            </a:r>
            <a:r>
              <a:rPr lang="ru-RU" sz="2000" b="1" cap="all" dirty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лечение </a:t>
            </a:r>
            <a:r>
              <a:rPr lang="ru-RU" sz="2000" b="1" cap="all" dirty="0" err="1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предпенсионеров</a:t>
            </a:r>
            <a:r>
              <a:rPr lang="ru-RU" sz="2000" b="1" cap="all" dirty="0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/>
            </a:r>
            <a:br>
              <a:rPr lang="ru-RU" sz="2000" b="1" cap="all" dirty="0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</a:br>
            <a:r>
              <a:rPr lang="ru-RU" sz="2000" b="1" cap="all" dirty="0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и пенсионеров</a:t>
            </a:r>
            <a:endParaRPr lang="ru-RU" sz="2000" b="1" cap="all" dirty="0">
              <a:solidFill>
                <a:srgbClr val="1C46CE"/>
              </a:solidFill>
              <a:latin typeface="Montserrat-Medium"/>
              <a:cs typeface="Lucida Sans Unicode" panose="020B0602030504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452600" y="1981200"/>
            <a:ext cx="1295400" cy="6172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solidFill>
                  <a:schemeClr val="bg1"/>
                </a:solidFill>
                <a:latin typeface="Montserrat-Medium"/>
              </a:rPr>
              <a:t>ДО</a:t>
            </a:r>
            <a:r>
              <a:rPr lang="ru-RU" sz="4000" b="1" cap="all" dirty="0" smtClean="0">
                <a:solidFill>
                  <a:schemeClr val="bg1"/>
                </a:solidFill>
                <a:latin typeface="Montserrat-Medium"/>
              </a:rPr>
              <a:t> 30%</a:t>
            </a:r>
            <a:endParaRPr lang="ru-RU" sz="4000" b="1" cap="all" dirty="0">
              <a:solidFill>
                <a:schemeClr val="bg1"/>
              </a:solidFill>
              <a:latin typeface="Montserrat-Medium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8737600" y="1981200"/>
            <a:ext cx="360000" cy="4420800"/>
          </a:xfrm>
          <a:prstGeom prst="leftBrace">
            <a:avLst>
              <a:gd name="adj1" fmla="val 56982"/>
              <a:gd name="adj2" fmla="val 5000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Левая фигурная скобка 36"/>
          <p:cNvSpPr/>
          <p:nvPr/>
        </p:nvSpPr>
        <p:spPr>
          <a:xfrm>
            <a:off x="8737600" y="6705600"/>
            <a:ext cx="360000" cy="1440000"/>
          </a:xfrm>
          <a:prstGeom prst="leftBrace">
            <a:avLst>
              <a:gd name="adj1" fmla="val 48873"/>
              <a:gd name="adj2" fmla="val 5000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313716" y="1943100"/>
            <a:ext cx="0" cy="617220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1"/>
          <p:cNvSpPr>
            <a:spLocks noChangeArrowheads="1"/>
          </p:cNvSpPr>
          <p:nvPr/>
        </p:nvSpPr>
        <p:spPr bwMode="auto">
          <a:xfrm>
            <a:off x="9194800" y="2819400"/>
            <a:ext cx="4267200" cy="284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1" rIns="91440" bIns="4572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err="1" smtClean="0">
                <a:solidFill>
                  <a:schemeClr val="tx2"/>
                </a:solidFill>
                <a:latin typeface="Montserrat-Medium"/>
              </a:rPr>
              <a:t>СИЗы</a:t>
            </a:r>
            <a:endParaRPr lang="ru-RU" altLang="ru-RU" sz="1800" b="1" cap="all" dirty="0" smtClean="0">
              <a:solidFill>
                <a:schemeClr val="tx2"/>
              </a:solidFill>
              <a:latin typeface="Montserrat-Medium"/>
            </a:endParaRP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Медосмотры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СКЛ «</a:t>
            </a:r>
            <a:r>
              <a:rPr lang="ru-RU" altLang="ru-RU" sz="1800" b="1" cap="all" dirty="0" err="1" smtClean="0">
                <a:solidFill>
                  <a:schemeClr val="tx2"/>
                </a:solidFill>
                <a:latin typeface="Montserrat-Medium"/>
              </a:rPr>
              <a:t>вредников</a:t>
            </a: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»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спец. оценка рабочих мест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Аптечки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err="1" smtClean="0">
                <a:solidFill>
                  <a:schemeClr val="tx2"/>
                </a:solidFill>
                <a:latin typeface="Montserrat-Medium"/>
              </a:rPr>
              <a:t>Тахографы</a:t>
            </a:r>
            <a:endParaRPr lang="ru-RU" altLang="ru-RU" sz="1800" b="1" cap="all" dirty="0" smtClean="0">
              <a:solidFill>
                <a:schemeClr val="tx2"/>
              </a:solidFill>
              <a:latin typeface="Montserrat-Medium"/>
            </a:endParaRP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обучение по охране труда</a:t>
            </a:r>
          </a:p>
          <a:p>
            <a:pPr marL="185738" indent="-185738" eaLnBrk="1" hangingPunct="1">
              <a:spcAft>
                <a:spcPts val="601"/>
              </a:spcAft>
              <a:buClr>
                <a:schemeClr val="accent2"/>
              </a:buClr>
            </a:pPr>
            <a:r>
              <a:rPr lang="ru-RU" altLang="ru-RU" sz="1800" b="1" cap="all" dirty="0" smtClean="0">
                <a:solidFill>
                  <a:schemeClr val="tx2"/>
                </a:solidFill>
                <a:latin typeface="Montserrat-Medium"/>
              </a:rPr>
              <a:t>и др. </a:t>
            </a:r>
            <a:endParaRPr lang="ru-RU" altLang="ru-RU" sz="1800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24200" y="8610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616061"/>
                </a:solidFill>
                <a:latin typeface="Montserrat-Medium"/>
              </a:rPr>
              <a:t>7</a:t>
            </a:r>
            <a:endParaRPr lang="ru-RU" dirty="0"/>
          </a:p>
        </p:txBody>
      </p:sp>
      <p:sp>
        <p:nvSpPr>
          <p:cNvPr id="34" name="object 12"/>
          <p:cNvSpPr txBox="1">
            <a:spLocks/>
          </p:cNvSpPr>
          <p:nvPr/>
        </p:nvSpPr>
        <p:spPr>
          <a:xfrm>
            <a:off x="1498600" y="292274"/>
            <a:ext cx="145542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altLang="ru-RU" sz="3600" b="1" dirty="0" smtClean="0">
                <a:solidFill>
                  <a:srgbClr val="00B0F0"/>
                </a:solidFill>
                <a:latin typeface="Montserrat-Medium"/>
                <a:cs typeface="Times New Roman" panose="02020603050405020304" pitchFamily="18" charset="0"/>
              </a:rPr>
              <a:t>В КАКОМ РАЗМЕРЕ МОЖНО ПОЛУЧИТЬ СРЕДСТВА РАБОТОДАТЕЛЯМ</a:t>
            </a:r>
            <a:endParaRPr lang="en-US" altLang="ru-RU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Google Shape;2249;p138"/>
          <p:cNvSpPr>
            <a:spLocks/>
          </p:cNvSpPr>
          <p:nvPr/>
        </p:nvSpPr>
        <p:spPr bwMode="auto">
          <a:xfrm>
            <a:off x="4470400" y="4739922"/>
            <a:ext cx="378178" cy="578556"/>
          </a:xfrm>
          <a:custGeom>
            <a:avLst/>
            <a:gdLst>
              <a:gd name="T0" fmla="*/ 6960993 w 1415"/>
              <a:gd name="T1" fmla="*/ 0 h 2148"/>
              <a:gd name="T2" fmla="*/ 22550 w 1415"/>
              <a:gd name="T3" fmla="*/ 7069944 h 2148"/>
              <a:gd name="T4" fmla="*/ 180854 w 1415"/>
              <a:gd name="T5" fmla="*/ 42328151 h 2148"/>
              <a:gd name="T6" fmla="*/ 7141847 w 1415"/>
              <a:gd name="T7" fmla="*/ 49306281 h 2148"/>
              <a:gd name="T8" fmla="*/ 11910646 w 1415"/>
              <a:gd name="T9" fmla="*/ 47309261 h 2148"/>
              <a:gd name="T10" fmla="*/ 29200302 w 1415"/>
              <a:gd name="T11" fmla="*/ 29749094 h 2148"/>
              <a:gd name="T12" fmla="*/ 29200302 w 1415"/>
              <a:gd name="T13" fmla="*/ 19832628 h 2148"/>
              <a:gd name="T14" fmla="*/ 11752492 w 1415"/>
              <a:gd name="T15" fmla="*/ 2111862 h 2148"/>
              <a:gd name="T16" fmla="*/ 6960993 w 1415"/>
              <a:gd name="T17" fmla="*/ 0 h 2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rgbClr val="BB119D"/>
            </a:solidFill>
            <a:prstDash val="solid"/>
            <a:round/>
            <a:headEnd type="none" w="sm" len="sm"/>
            <a:tailEnd type="none" w="sm" len="sm"/>
          </a:ln>
        </p:spPr>
        <p:txBody>
          <a:bodyPr lIns="162533" tIns="162533" rIns="162533" bIns="162533" anchor="ctr"/>
          <a:lstStyle/>
          <a:p>
            <a:endParaRPr lang="ru-RU" sz="2400"/>
          </a:p>
        </p:txBody>
      </p:sp>
      <p:pic>
        <p:nvPicPr>
          <p:cNvPr id="3074" name="Picture 2" descr="C:\!Пытько\Зам.начальника УД\Презентации\2024.04.21_Финансирование предупредительных мер по охране труда\Рисунок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6000" contrast="-43000"/>
          </a:blip>
          <a:srcRect/>
          <a:stretch>
            <a:fillRect/>
          </a:stretch>
        </p:blipFill>
        <p:spPr bwMode="auto">
          <a:xfrm>
            <a:off x="1955800" y="6781800"/>
            <a:ext cx="1908175" cy="1042988"/>
          </a:xfrm>
          <a:prstGeom prst="rect">
            <a:avLst/>
          </a:prstGeom>
          <a:noFill/>
        </p:spPr>
      </p:pic>
      <p:sp>
        <p:nvSpPr>
          <p:cNvPr id="38" name="Google Shape;2249;p138"/>
          <p:cNvSpPr>
            <a:spLocks/>
          </p:cNvSpPr>
          <p:nvPr/>
        </p:nvSpPr>
        <p:spPr bwMode="auto">
          <a:xfrm>
            <a:off x="13161316" y="7162800"/>
            <a:ext cx="378178" cy="578556"/>
          </a:xfrm>
          <a:custGeom>
            <a:avLst/>
            <a:gdLst>
              <a:gd name="T0" fmla="*/ 6960993 w 1415"/>
              <a:gd name="T1" fmla="*/ 0 h 2148"/>
              <a:gd name="T2" fmla="*/ 22550 w 1415"/>
              <a:gd name="T3" fmla="*/ 7069944 h 2148"/>
              <a:gd name="T4" fmla="*/ 180854 w 1415"/>
              <a:gd name="T5" fmla="*/ 42328151 h 2148"/>
              <a:gd name="T6" fmla="*/ 7141847 w 1415"/>
              <a:gd name="T7" fmla="*/ 49306281 h 2148"/>
              <a:gd name="T8" fmla="*/ 11910646 w 1415"/>
              <a:gd name="T9" fmla="*/ 47309261 h 2148"/>
              <a:gd name="T10" fmla="*/ 29200302 w 1415"/>
              <a:gd name="T11" fmla="*/ 29749094 h 2148"/>
              <a:gd name="T12" fmla="*/ 29200302 w 1415"/>
              <a:gd name="T13" fmla="*/ 19832628 h 2148"/>
              <a:gd name="T14" fmla="*/ 11752492 w 1415"/>
              <a:gd name="T15" fmla="*/ 2111862 h 2148"/>
              <a:gd name="T16" fmla="*/ 6960993 w 1415"/>
              <a:gd name="T17" fmla="*/ 0 h 2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rgbClr val="BB119D"/>
            </a:solidFill>
            <a:prstDash val="solid"/>
            <a:round/>
            <a:headEnd type="none" w="sm" len="sm"/>
            <a:tailEnd type="none" w="sm" len="sm"/>
          </a:ln>
        </p:spPr>
        <p:txBody>
          <a:bodyPr lIns="162533" tIns="162533" rIns="162533" bIns="162533" anchor="ctr"/>
          <a:lstStyle/>
          <a:p>
            <a:endParaRPr lang="ru-RU" sz="2400"/>
          </a:p>
        </p:txBody>
      </p:sp>
      <p:sp>
        <p:nvSpPr>
          <p:cNvPr id="39" name="Прямоугольник 38"/>
          <p:cNvSpPr/>
          <p:nvPr/>
        </p:nvSpPr>
        <p:spPr>
          <a:xfrm>
            <a:off x="13542316" y="7276071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solidFill>
                  <a:srgbClr val="1C46CE"/>
                </a:solidFill>
                <a:latin typeface="Montserrat-Medium"/>
                <a:cs typeface="Lucida Sans Unicode" panose="020B0602030504020204" pitchFamily="34" charset="0"/>
              </a:rPr>
              <a:t>или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615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Номер слайда 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769600" y="8475134"/>
            <a:ext cx="2844800" cy="48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67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733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667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667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667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667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667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667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 sz="2667" b="1" dirty="0">
              <a:solidFill>
                <a:prstClr val="black"/>
              </a:solidFill>
            </a:endParaRPr>
          </a:p>
          <a:p>
            <a:endParaRPr lang="ru-RU" altLang="ru-RU" sz="2667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231457" y="2555776"/>
          <a:ext cx="9446841" cy="547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422400" y="-1676400"/>
            <a:ext cx="14321713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600" b="1" kern="0" dirty="0">
              <a:solidFill>
                <a:srgbClr val="0A8EE0"/>
              </a:solidFill>
              <a:latin typeface="Montserrat-Medium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14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78511698"/>
              </p:ext>
            </p:extLst>
          </p:nvPr>
        </p:nvGraphicFramePr>
        <p:xfrm>
          <a:off x="1422400" y="1416755"/>
          <a:ext cx="14554200" cy="7224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595600" y="8534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616061"/>
                </a:solidFill>
                <a:latin typeface="Montserrat-Medium"/>
              </a:rPr>
              <a:t>10</a:t>
            </a:r>
            <a:endParaRPr lang="ru-RU" dirty="0"/>
          </a:p>
        </p:txBody>
      </p:sp>
      <p:sp>
        <p:nvSpPr>
          <p:cNvPr id="10" name="object 12"/>
          <p:cNvSpPr txBox="1">
            <a:spLocks/>
          </p:cNvSpPr>
          <p:nvPr/>
        </p:nvSpPr>
        <p:spPr>
          <a:xfrm>
            <a:off x="1498600" y="292274"/>
            <a:ext cx="145542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3600" b="1" kern="0" dirty="0" smtClean="0">
                <a:solidFill>
                  <a:srgbClr val="00B0F0"/>
                </a:solidFill>
                <a:latin typeface="Montserrat-Medium"/>
              </a:rPr>
              <a:t>СТРУКТУРА РАСХОДОВ НА ПРЕДУПРЕДИТЕЛЬНЫЕ МЕРЫ </a:t>
            </a:r>
          </a:p>
          <a:p>
            <a:r>
              <a:rPr lang="ru-RU" sz="3600" b="1" kern="0" dirty="0" smtClean="0">
                <a:solidFill>
                  <a:srgbClr val="00B0F0"/>
                </a:solidFill>
                <a:latin typeface="Montserrat-Medium"/>
              </a:rPr>
              <a:t>В 2023 ГОДУ</a:t>
            </a:r>
            <a:endParaRPr lang="ru-RU" sz="3600" b="1" kern="0" dirty="0">
              <a:solidFill>
                <a:srgbClr val="00B0F0"/>
              </a:solidFill>
              <a:latin typeface="Montserrat-Medium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03600" y="4495800"/>
            <a:ext cx="2514600" cy="1447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cap="all" dirty="0" smtClean="0">
                <a:solidFill>
                  <a:schemeClr val="tx2"/>
                </a:solidFill>
                <a:latin typeface="Montserrat-Medium"/>
              </a:rPr>
              <a:t>ВСЕГО </a:t>
            </a:r>
            <a:r>
              <a:rPr lang="ru-RU" b="1" cap="all" dirty="0" smtClean="0">
                <a:solidFill>
                  <a:schemeClr val="tx2"/>
                </a:solidFill>
                <a:latin typeface="Montserrat-Medium"/>
              </a:rPr>
              <a:t/>
            </a:r>
            <a:br>
              <a:rPr lang="ru-RU" b="1" cap="all" dirty="0" smtClean="0">
                <a:solidFill>
                  <a:schemeClr val="tx2"/>
                </a:solidFill>
                <a:latin typeface="Montserrat-Medium"/>
              </a:rPr>
            </a:br>
            <a:r>
              <a:rPr lang="ru-RU" sz="4800" b="1" cap="all" dirty="0" smtClean="0">
                <a:solidFill>
                  <a:schemeClr val="tx2"/>
                </a:solidFill>
                <a:latin typeface="Montserrat-Medium"/>
              </a:rPr>
              <a:t>826,3 </a:t>
            </a:r>
            <a:r>
              <a:rPr lang="ru-RU" sz="2000" b="1" cap="all" dirty="0">
                <a:solidFill>
                  <a:schemeClr val="tx2"/>
                </a:solidFill>
                <a:latin typeface="Montserrat-Medium"/>
              </a:rPr>
              <a:t>млн.руб.</a:t>
            </a:r>
          </a:p>
        </p:txBody>
      </p:sp>
    </p:spTree>
    <p:extLst>
      <p:ext uri="{BB962C8B-B14F-4D97-AF65-F5344CB8AC3E}">
        <p14:creationId xmlns:p14="http://schemas.microsoft.com/office/powerpoint/2010/main" val="6653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12294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155224"/>
            <a:ext cx="874889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Прямая со стрелкой 33"/>
          <p:cNvCxnSpPr/>
          <p:nvPr/>
        </p:nvCxnSpPr>
        <p:spPr>
          <a:xfrm>
            <a:off x="1763253" y="4296677"/>
            <a:ext cx="14276847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313516" y="4195077"/>
            <a:ext cx="216316" cy="2286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459903" y="4182377"/>
            <a:ext cx="216316" cy="2286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2062030" y="4195077"/>
            <a:ext cx="216316" cy="2286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4482286" y="4147187"/>
            <a:ext cx="216316" cy="2286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572742" y="4917886"/>
            <a:ext cx="3657600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Представление страхователями ЗАЯВЛЕНИЯ </a:t>
            </a:r>
            <a:r>
              <a:rPr lang="ru-RU" sz="1600" b="1" cap="all" dirty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и обосновывающих </a:t>
            </a:r>
          </a:p>
          <a:p>
            <a:pPr algn="ctr">
              <a:defRPr/>
            </a:pP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документов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772523" y="3547377"/>
            <a:ext cx="1298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  <a:t>До</a:t>
            </a:r>
          </a:p>
          <a:p>
            <a:pPr algn="ctr">
              <a:defRPr/>
            </a:pPr>
            <a: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  <a:t>1 августа</a:t>
            </a:r>
            <a:endParaRPr lang="ru-RU" sz="1600" b="1" cap="all" dirty="0">
              <a:solidFill>
                <a:schemeClr val="accent3"/>
              </a:solidFill>
              <a:latin typeface="Montserrat-Medium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805643" y="3547377"/>
            <a:ext cx="13369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  <a:t>До</a:t>
            </a:r>
            <a:b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</a:br>
            <a: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  <a:t>1 Декабря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893741" y="4478076"/>
            <a:ext cx="13486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  <a:t>До</a:t>
            </a:r>
          </a:p>
          <a:p>
            <a:pPr algn="ctr">
              <a:defRPr/>
            </a:pPr>
            <a: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  <a:t>20 ноября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0630244" y="2656582"/>
            <a:ext cx="3124199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Подача заявления о </a:t>
            </a:r>
            <a:r>
              <a:rPr lang="ru-RU" sz="1600" b="1" cap="all" dirty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возмещении </a:t>
            </a: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расходов и  </a:t>
            </a:r>
            <a:r>
              <a:rPr lang="ru-RU" sz="1600" b="1" cap="all" dirty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подтверждающих </a:t>
            </a: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документов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851400" y="2535088"/>
            <a:ext cx="3503676" cy="132343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Страхователь имеет право подать заявление</a:t>
            </a:r>
            <a:b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</a:b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на изменение плана финансирования мероприятий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3409981" y="4541825"/>
            <a:ext cx="0" cy="288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14590444" y="4541825"/>
            <a:ext cx="0" cy="288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6568061" y="3790049"/>
            <a:ext cx="0" cy="288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9466501" y="4541825"/>
            <a:ext cx="0" cy="288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7990015" y="4917886"/>
            <a:ext cx="2971800" cy="1077218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проведение страхователем запланированных  мероприятий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1480800" y="4478076"/>
            <a:ext cx="14507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  <a:t>До</a:t>
            </a:r>
            <a:b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</a:br>
            <a: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  <a:t>15 Декабря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3324015" y="4917886"/>
            <a:ext cx="2514600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Возмещение расходов страхователям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13843000" y="3547377"/>
            <a:ext cx="1992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bg2">
                    <a:lumMod val="25000"/>
                  </a:schemeClr>
                </a:solidFill>
                <a:latin typeface="Montserrat-Medium"/>
              </a:rPr>
              <a:t>В течение </a:t>
            </a:r>
          </a:p>
          <a:p>
            <a:pPr algn="ctr">
              <a:defRPr/>
            </a:pPr>
            <a:r>
              <a:rPr lang="ru-RU" sz="1600" b="1" cap="all" dirty="0" smtClean="0">
                <a:solidFill>
                  <a:schemeClr val="accent3"/>
                </a:solidFill>
                <a:latin typeface="Montserrat-Medium"/>
              </a:rPr>
              <a:t>5 рабочих </a:t>
            </a:r>
            <a:r>
              <a:rPr lang="ru-RU" sz="1600" b="1" cap="all" dirty="0" smtClean="0">
                <a:solidFill>
                  <a:schemeClr val="bg2">
                    <a:lumMod val="25000"/>
                  </a:schemeClr>
                </a:solidFill>
                <a:latin typeface="Montserrat-Medium"/>
              </a:rPr>
              <a:t>дней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413000" y="8382000"/>
            <a:ext cx="12420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2000" b="1" cap="all" dirty="0" smtClean="0">
                <a:solidFill>
                  <a:schemeClr val="tx2"/>
                </a:solidFill>
                <a:latin typeface="Montserrat-Medium"/>
              </a:rPr>
              <a:t>ОТСУТСТВИЕ ЗАДОЛЖЕННОСТИ ПО СТРАХОВЫМ ВЗНОСАМ НА ДАТУ ПОДАЧИ ЗАЯВЛЕНИЯ</a:t>
            </a:r>
            <a:endParaRPr lang="ru-RU" sz="2000" b="1" cap="all" dirty="0">
              <a:solidFill>
                <a:schemeClr val="tx2"/>
              </a:solidFill>
              <a:latin typeface="Montserrat-Medium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1498600" y="7214286"/>
            <a:ext cx="720000" cy="720000"/>
            <a:chOff x="3735512" y="2251252"/>
            <a:chExt cx="864000" cy="864000"/>
          </a:xfrm>
        </p:grpSpPr>
        <p:sp>
          <p:nvSpPr>
            <p:cNvPr id="56" name="Овал 55"/>
            <p:cNvSpPr/>
            <p:nvPr/>
          </p:nvSpPr>
          <p:spPr>
            <a:xfrm>
              <a:off x="3735512" y="2251252"/>
              <a:ext cx="864000" cy="86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Montserrat-Medium"/>
                </a:rPr>
                <a:t>!</a:t>
              </a:r>
              <a:endParaRPr lang="ru-RU" sz="4000" b="1" dirty="0">
                <a:latin typeface="Montserrat-Medium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3813102" y="2328842"/>
              <a:ext cx="708820" cy="70882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>
                <a:latin typeface="Montserrat-Medium"/>
              </a:endParaRPr>
            </a:p>
          </p:txBody>
        </p:sp>
      </p:grpSp>
      <p:sp>
        <p:nvSpPr>
          <p:cNvPr id="58" name="Прямоугольник 57"/>
          <p:cNvSpPr/>
          <p:nvPr/>
        </p:nvSpPr>
        <p:spPr>
          <a:xfrm>
            <a:off x="2413000" y="7315200"/>
            <a:ext cx="12414142" cy="5334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ontserrat-Medium"/>
              </a:rPr>
              <a:t>Важные условия получения средств  </a:t>
            </a:r>
            <a:endParaRPr lang="ru-RU" sz="2000" b="1" cap="all" dirty="0">
              <a:solidFill>
                <a:schemeClr val="bg1"/>
              </a:solidFill>
              <a:latin typeface="Montserrat-Medium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260600" y="6487180"/>
            <a:ext cx="10363200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НАПРАВЛЕНИЕ Отделением </a:t>
            </a:r>
            <a:r>
              <a:rPr lang="ru-RU" sz="1600" b="1" cap="all" dirty="0" err="1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сфр</a:t>
            </a: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 документов крупных страхователей в ЦА </a:t>
            </a:r>
            <a:r>
              <a:rPr lang="ru-RU" sz="1600" b="1" cap="all" dirty="0" err="1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Сфр</a:t>
            </a: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/>
            </a:r>
            <a:b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</a:br>
            <a:r>
              <a:rPr lang="ru-RU" sz="1200" b="1" cap="all" dirty="0" smtClean="0">
                <a:solidFill>
                  <a:schemeClr val="tx2">
                    <a:lumMod val="75000"/>
                  </a:schemeClr>
                </a:solidFill>
                <a:latin typeface="Montserrat-Medium"/>
              </a:rPr>
              <a:t>(ЕСЛИ СУММА НАЧИСЛЕННЫХ ВЗНОСОВ ЗА ПРОШЛЫЙ ГОД  БОЛЕЕ 25 МЛН.РУБ)  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413000" y="7945582"/>
            <a:ext cx="12420600" cy="415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2000" b="1" cap="all" dirty="0" smtClean="0">
                <a:solidFill>
                  <a:schemeClr val="tx2"/>
                </a:solidFill>
                <a:latin typeface="Montserrat-Medium"/>
              </a:rPr>
              <a:t>ЗАБЛАГОВРЕМЕННАЯ ПОДАЧА ЗАЯВЛЕНИЯ И ДОКУМЕНТОВ</a:t>
            </a:r>
            <a:endParaRPr lang="ru-RU" sz="2000" b="1" cap="all" dirty="0">
              <a:solidFill>
                <a:schemeClr val="tx2"/>
              </a:solidFill>
              <a:latin typeface="Montserrat-Medium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595600" y="8458200"/>
            <a:ext cx="42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616061"/>
                </a:solidFill>
                <a:latin typeface="Montserrat-Medium"/>
              </a:rPr>
              <a:t>11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3403600" y="6106180"/>
            <a:ext cx="0" cy="288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9347200" y="4191000"/>
            <a:ext cx="216316" cy="2286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12166600" y="3790049"/>
            <a:ext cx="0" cy="288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ject 12"/>
          <p:cNvSpPr txBox="1">
            <a:spLocks noGrp="1"/>
          </p:cNvSpPr>
          <p:nvPr>
            <p:ph type="title"/>
          </p:nvPr>
        </p:nvSpPr>
        <p:spPr>
          <a:xfrm>
            <a:off x="1498600" y="292274"/>
            <a:ext cx="108204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eaLnBrk="1" hangingPunct="1"/>
            <a:r>
              <a:rPr lang="ru-RU" altLang="ru-RU" sz="3600" b="1" dirty="0" smtClean="0">
                <a:solidFill>
                  <a:srgbClr val="00B0F0"/>
                </a:solidFill>
                <a:latin typeface="Montserrat-Medium"/>
              </a:rPr>
              <a:t>КАЛЕНДАРНЫЙ ПЛАН НА 2024 ГОД</a:t>
            </a:r>
            <a:endParaRPr lang="en-US" altLang="ru-RU" sz="3600" b="1" dirty="0">
              <a:solidFill>
                <a:srgbClr val="00B0F0"/>
              </a:solidFill>
              <a:latin typeface="Montserrat-Medium"/>
            </a:endParaRPr>
          </a:p>
        </p:txBody>
      </p:sp>
    </p:spTree>
    <p:extLst>
      <p:ext uri="{BB962C8B-B14F-4D97-AF65-F5344CB8AC3E}">
        <p14:creationId xmlns:p14="http://schemas.microsoft.com/office/powerpoint/2010/main" val="25952191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0" y="4114800"/>
            <a:ext cx="11795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>
                <a:solidFill>
                  <a:srgbClr val="0070C0"/>
                </a:solidFill>
              </a:rPr>
              <a:t>СПАСИБО ЗА ВНИМАНИЕ</a:t>
            </a:r>
            <a:endParaRPr lang="ru-RU" sz="7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764" y="1536088"/>
            <a:ext cx="3962236" cy="24526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00" y="1524000"/>
            <a:ext cx="3064082" cy="2400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1" y="0"/>
            <a:ext cx="1211532" cy="9144000"/>
          </a:xfrm>
          <a:prstGeom prst="rect">
            <a:avLst/>
          </a:prstGeom>
          <a:gradFill>
            <a:gsLst>
              <a:gs pos="1667">
                <a:srgbClr val="098FFD">
                  <a:alpha val="89804"/>
                </a:srgbClr>
              </a:gs>
              <a:gs pos="99167">
                <a:srgbClr val="EC050E"/>
              </a:gs>
              <a:gs pos="69000">
                <a:srgbClr val="BB119D"/>
              </a:gs>
              <a:gs pos="36000">
                <a:srgbClr val="302CFF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4375150" y="5600700"/>
            <a:ext cx="1800000" cy="180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2250" y="5600900"/>
            <a:ext cx="1800000" cy="18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309350" y="5600700"/>
            <a:ext cx="1800000" cy="180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82154" y="7645568"/>
            <a:ext cx="1441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strike="noStrike" cap="all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Telegram</a:t>
            </a:r>
            <a:endParaRPr kumimoji="0" lang="ru-RU" b="0" i="0" strike="noStrike" cap="all" normalizeH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625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sng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ВКонтакте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961393" y="7645568"/>
            <a:ext cx="1552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cap="all" dirty="0" err="1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ВКонтакте</a:t>
            </a:r>
            <a:endParaRPr lang="ru-RU" cap="all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1117177" y="7645568"/>
            <a:ext cx="2258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cap="all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Одноклассники</a:t>
            </a:r>
          </a:p>
        </p:txBody>
      </p:sp>
    </p:spTree>
    <p:extLst>
      <p:ext uri="{BB962C8B-B14F-4D97-AF65-F5344CB8AC3E}">
        <p14:creationId xmlns:p14="http://schemas.microsoft.com/office/powerpoint/2010/main" val="18567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Фирменый стиль">
      <a:dk1>
        <a:sysClr val="windowText" lastClr="000000"/>
      </a:dk1>
      <a:lt1>
        <a:sysClr val="window" lastClr="FFFFFF"/>
      </a:lt1>
      <a:dk2>
        <a:srgbClr val="58595B"/>
      </a:dk2>
      <a:lt2>
        <a:srgbClr val="EEEEEE"/>
      </a:lt2>
      <a:accent1>
        <a:srgbClr val="00A1FF"/>
      </a:accent1>
      <a:accent2>
        <a:srgbClr val="1734CE"/>
      </a:accent2>
      <a:accent3>
        <a:srgbClr val="A900CB"/>
      </a:accent3>
      <a:accent4>
        <a:srgbClr val="F31017"/>
      </a:accent4>
      <a:accent5>
        <a:srgbClr val="00B050"/>
      </a:accent5>
      <a:accent6>
        <a:srgbClr val="FFFF00"/>
      </a:accent6>
      <a:hlink>
        <a:srgbClr val="0070C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51925</TotalTime>
  <Words>390</Words>
  <Application>Microsoft Office PowerPoint</Application>
  <PresentationFormat>Произвольный</PresentationFormat>
  <Paragraphs>133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ВЕДУЩИЕ отрасли красноярского края</vt:lpstr>
      <vt:lpstr>Презентация PowerPoint</vt:lpstr>
      <vt:lpstr>НОРМАТИВНО-ПРАВОВАЯ БАЗА</vt:lpstr>
      <vt:lpstr>ВИДЫ МЕРОПРИЯТИЙ, финансируемых СФР </vt:lpstr>
      <vt:lpstr>Презентация PowerPoint</vt:lpstr>
      <vt:lpstr>Презентация PowerPoint</vt:lpstr>
      <vt:lpstr>КАЛЕНДАРНЫЙ ПЛАН НА 2024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Пытько Александра Александровна</dc:creator>
  <cp:lastModifiedBy>Полежаев Виталий Юрьевич</cp:lastModifiedBy>
  <cp:revision>454</cp:revision>
  <cp:lastPrinted>2025-02-12T10:32:06Z</cp:lastPrinted>
  <dcterms:created xsi:type="dcterms:W3CDTF">2023-05-03T09:25:15Z</dcterms:created>
  <dcterms:modified xsi:type="dcterms:W3CDTF">2025-02-12T10:32:33Z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</Properties>
</file>