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1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309" r:id="rId2"/>
    <p:sldId id="262" r:id="rId3"/>
    <p:sldId id="263" r:id="rId4"/>
    <p:sldId id="264" r:id="rId5"/>
    <p:sldId id="265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257" r:id="rId15"/>
    <p:sldId id="258" r:id="rId16"/>
    <p:sldId id="307" r:id="rId17"/>
    <p:sldId id="260" r:id="rId18"/>
    <p:sldId id="261" r:id="rId19"/>
    <p:sldId id="308" r:id="rId20"/>
    <p:sldId id="276" r:id="rId21"/>
    <p:sldId id="277" r:id="rId22"/>
    <p:sldId id="278" r:id="rId23"/>
    <p:sldId id="279" r:id="rId24"/>
    <p:sldId id="297" r:id="rId25"/>
    <p:sldId id="296" r:id="rId26"/>
    <p:sldId id="280" r:id="rId27"/>
    <p:sldId id="281" r:id="rId28"/>
    <p:sldId id="282" r:id="rId29"/>
    <p:sldId id="283" r:id="rId30"/>
    <p:sldId id="293" r:id="rId31"/>
    <p:sldId id="294" r:id="rId32"/>
    <p:sldId id="292" r:id="rId33"/>
    <p:sldId id="284" r:id="rId34"/>
    <p:sldId id="285" r:id="rId35"/>
    <p:sldId id="290" r:id="rId36"/>
    <p:sldId id="266" r:id="rId37"/>
    <p:sldId id="291" r:id="rId38"/>
    <p:sldId id="288" r:id="rId39"/>
    <p:sldId id="289" r:id="rId40"/>
    <p:sldId id="286" r:id="rId41"/>
    <p:sldId id="287" r:id="rId42"/>
    <p:sldId id="274" r:id="rId43"/>
    <p:sldId id="275" r:id="rId44"/>
    <p:sldId id="273" r:id="rId45"/>
    <p:sldId id="272" r:id="rId46"/>
    <p:sldId id="271" r:id="rId47"/>
    <p:sldId id="268" r:id="rId48"/>
    <p:sldId id="269" r:id="rId49"/>
    <p:sldId id="270" r:id="rId5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5.xlsx"/><Relationship Id="rId1" Type="http://schemas.openxmlformats.org/officeDocument/2006/relationships/image" Target="../media/image10.jpeg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95332767903864"/>
          <c:y val="4.5394998198853564E-2"/>
          <c:w val="0.59204408633910366"/>
          <c:h val="0.925243575629643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-2.9394882050142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979623763574599E-2"/>
                  <c:y val="1.0691572990206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(-) Профицит (+)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5163431.7</c:v>
                </c:pt>
                <c:pt idx="1">
                  <c:v>4214662.0999999996</c:v>
                </c:pt>
                <c:pt idx="2">
                  <c:v>948769.60000000056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471060577731678E-2"/>
                  <c:y val="0.163007982278063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111830392828991E-2"/>
                  <c:y val="0.10154595617322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6033801122368525E-3"/>
                  <c:y val="1.3363834994764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(-) Профицит (+)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5168908.5999999996</c:v>
                </c:pt>
                <c:pt idx="1">
                  <c:v>4091086.9</c:v>
                </c:pt>
                <c:pt idx="2">
                  <c:v>1077821.6999999997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(-) Профицит (+)</c:v>
                </c:pt>
              </c:strCache>
            </c:strRef>
          </c:cat>
          <c:val>
            <c:numRef>
              <c:f>Лист1!$D$2:$D$4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022400"/>
        <c:axId val="35684352"/>
      </c:barChart>
      <c:catAx>
        <c:axId val="34022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5684352"/>
        <c:crosses val="autoZero"/>
        <c:auto val="1"/>
        <c:lblAlgn val="ctr"/>
        <c:lblOffset val="100"/>
        <c:noMultiLvlLbl val="0"/>
      </c:catAx>
      <c:valAx>
        <c:axId val="3568435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34022400"/>
        <c:crosses val="autoZero"/>
        <c:crossBetween val="between"/>
      </c:valAx>
      <c:spPr>
        <a:effectLst>
          <a:outerShdw blurRad="50800" dist="50800" dir="5400000" algn="ctr" rotWithShape="0">
            <a:srgbClr val="000000">
              <a:alpha val="79000"/>
            </a:srgbClr>
          </a:outerShdw>
        </a:effectLst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624047468865463E-3"/>
          <c:y val="1.8342255977113718E-2"/>
          <c:w val="0.98111634094766376"/>
          <c:h val="0.975278383542080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Lbls>
            <c:dLbl>
              <c:idx val="0"/>
              <c:layout>
                <c:manualLayout>
                  <c:x val="-6.8590005479512564E-2"/>
                  <c:y val="0.3566976088928344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523 048,5</a:t>
                    </a:r>
                  </a:p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(86,7 %)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53006867549698E-4"/>
          <c:y val="0.23658193453297016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13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-2.8829645543260052E-2"/>
                  <c:y val="0.35669793598920319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36 568,4</a:t>
                    </a:r>
                  </a:p>
                  <a:p>
                    <a:r>
                      <a:rPr lang="ru-RU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(6,1 %)</a:t>
                    </a:r>
                    <a:endParaRPr lang="ru-RU" sz="1200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48330993525971E-4"/>
          <c:y val="0.25735255395209283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Pt>
            <c:idx val="0"/>
            <c:bubble3D val="0"/>
          </c:dPt>
          <c:dLbls>
            <c:dLbl>
              <c:idx val="0"/>
              <c:layout>
                <c:manualLayout>
                  <c:x val="1.9256080390160732E-2"/>
                  <c:y val="0.2237653175140806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14 590,0</a:t>
                    </a:r>
                  </a:p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(2,4 %)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475196297889318E-2"/>
          <c:y val="0.24780781606811167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22"/>
          <c:dPt>
            <c:idx val="0"/>
            <c:bubble3D val="0"/>
            <c:explosion val="0"/>
          </c:dPt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972469066649332"/>
          <c:y val="3.5836764086227851E-2"/>
          <c:w val="0.61596066227943025"/>
          <c:h val="0.8520957154364620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прибыль организаций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chemeClr val="accent3">
                  <a:lumMod val="60000"/>
                  <a:lumOff val="40000"/>
                </a:schemeClr>
              </a:solidFill>
            </c:spPr>
          </c:marke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845393.2</c:v>
                </c:pt>
                <c:pt idx="1">
                  <c:v>570110.80000000005</c:v>
                </c:pt>
                <c:pt idx="2">
                  <c:v>591650.19999999995</c:v>
                </c:pt>
                <c:pt idx="3">
                  <c:v>450239.7</c:v>
                </c:pt>
                <c:pt idx="4">
                  <c:v>463414.6</c:v>
                </c:pt>
                <c:pt idx="5">
                  <c:v>1802656.5</c:v>
                </c:pt>
                <c:pt idx="6">
                  <c:v>1917017.9</c:v>
                </c:pt>
                <c:pt idx="7">
                  <c:v>1134526.5</c:v>
                </c:pt>
                <c:pt idx="8">
                  <c:v>2465883.2999999998</c:v>
                </c:pt>
                <c:pt idx="9" formatCode="0.0">
                  <c:v>2934880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НДФЛ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390863.9</c:v>
                </c:pt>
                <c:pt idx="1">
                  <c:v>636727.19999999995</c:v>
                </c:pt>
                <c:pt idx="2">
                  <c:v>491779.8</c:v>
                </c:pt>
                <c:pt idx="3">
                  <c:v>531619.19999999995</c:v>
                </c:pt>
                <c:pt idx="4">
                  <c:v>554395.1</c:v>
                </c:pt>
                <c:pt idx="5">
                  <c:v>672150.1</c:v>
                </c:pt>
                <c:pt idx="6">
                  <c:v>700502.9</c:v>
                </c:pt>
                <c:pt idx="7">
                  <c:v>776147.1</c:v>
                </c:pt>
                <c:pt idx="8">
                  <c:v>967608.8</c:v>
                </c:pt>
                <c:pt idx="9">
                  <c:v>999185.9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tx>
          <c:spPr>
            <a:ln>
              <a:solidFill>
                <a:srgbClr val="00FF00"/>
              </a:solidFill>
            </a:ln>
          </c:spP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50767.7</c:v>
                </c:pt>
                <c:pt idx="1">
                  <c:v>48987.9</c:v>
                </c:pt>
                <c:pt idx="2">
                  <c:v>58305.5</c:v>
                </c:pt>
                <c:pt idx="3">
                  <c:v>56841</c:v>
                </c:pt>
                <c:pt idx="4">
                  <c:v>61603.9</c:v>
                </c:pt>
                <c:pt idx="5" formatCode="0.0">
                  <c:v>59483</c:v>
                </c:pt>
                <c:pt idx="6" formatCode="0.0">
                  <c:v>92290.2</c:v>
                </c:pt>
                <c:pt idx="7" formatCode="0.0">
                  <c:v>62787.7</c:v>
                </c:pt>
                <c:pt idx="8" formatCode="0.0">
                  <c:v>50793.3</c:v>
                </c:pt>
                <c:pt idx="9" formatCode="0.0">
                  <c:v>50993.4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spPr>
            <a:ln>
              <a:solidFill>
                <a:srgbClr val="FF9900"/>
              </a:solidFill>
            </a:ln>
          </c:spP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Лист1!$E$2:$E$11</c:f>
              <c:numCache>
                <c:formatCode>General</c:formatCode>
                <c:ptCount val="10"/>
                <c:pt idx="0">
                  <c:v>11978.3</c:v>
                </c:pt>
                <c:pt idx="1">
                  <c:v>7388.5</c:v>
                </c:pt>
                <c:pt idx="2">
                  <c:v>16949.3</c:v>
                </c:pt>
                <c:pt idx="3">
                  <c:v>32806.300000000003</c:v>
                </c:pt>
                <c:pt idx="4">
                  <c:v>30974.7</c:v>
                </c:pt>
                <c:pt idx="5">
                  <c:v>30696.6</c:v>
                </c:pt>
                <c:pt idx="6">
                  <c:v>31697.200000000001</c:v>
                </c:pt>
                <c:pt idx="7">
                  <c:v>44367.8</c:v>
                </c:pt>
                <c:pt idx="8">
                  <c:v>65720.100000000006</c:v>
                </c:pt>
                <c:pt idx="9">
                  <c:v>34341.1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доходы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Лист1!$F$2:$F$11</c:f>
              <c:numCache>
                <c:formatCode>General</c:formatCode>
                <c:ptCount val="10"/>
                <c:pt idx="0">
                  <c:v>38858.6</c:v>
                </c:pt>
                <c:pt idx="1">
                  <c:v>48114.2</c:v>
                </c:pt>
                <c:pt idx="2">
                  <c:v>48436.800000000003</c:v>
                </c:pt>
                <c:pt idx="3">
                  <c:v>18803</c:v>
                </c:pt>
                <c:pt idx="4">
                  <c:v>31993.200000000001</c:v>
                </c:pt>
                <c:pt idx="5" formatCode="#,##0.00">
                  <c:v>36074.1</c:v>
                </c:pt>
                <c:pt idx="6" formatCode="#,##0.00">
                  <c:v>48908</c:v>
                </c:pt>
                <c:pt idx="7" formatCode="#,##0.00">
                  <c:v>53322</c:v>
                </c:pt>
                <c:pt idx="8" formatCode="#,##0.00">
                  <c:v>132574.29999999999</c:v>
                </c:pt>
                <c:pt idx="9" formatCode="#,##0.00">
                  <c:v>546204.80000000005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ln>
              <a:solidFill>
                <a:schemeClr val="bg1">
                  <a:lumMod val="60000"/>
                  <a:lumOff val="40000"/>
                </a:schemeClr>
              </a:solidFill>
            </a:ln>
          </c:spPr>
          <c:cat>
            <c:numRef>
              <c:f>Лист1!$A$2:$A$11</c:f>
              <c:numCache>
                <c:formatCode>General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Лист1!$G$2:$G$11</c:f>
              <c:numCache>
                <c:formatCode>General</c:formatCode>
                <c:ptCount val="10"/>
                <c:pt idx="0">
                  <c:v>518761.2</c:v>
                </c:pt>
                <c:pt idx="1">
                  <c:v>785209.2</c:v>
                </c:pt>
                <c:pt idx="2">
                  <c:v>697110</c:v>
                </c:pt>
                <c:pt idx="3">
                  <c:v>828183.7</c:v>
                </c:pt>
                <c:pt idx="4">
                  <c:v>801185.5</c:v>
                </c:pt>
                <c:pt idx="5">
                  <c:v>625919.9</c:v>
                </c:pt>
                <c:pt idx="6" formatCode="#,##0.00">
                  <c:v>511397.6</c:v>
                </c:pt>
                <c:pt idx="7" formatCode="#,##0.00">
                  <c:v>519232.8</c:v>
                </c:pt>
                <c:pt idx="8" formatCode="#,##0.00">
                  <c:v>554253.1</c:v>
                </c:pt>
                <c:pt idx="9" formatCode="#,##0.00">
                  <c:v>603303.4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807296"/>
        <c:axId val="44893312"/>
      </c:lineChart>
      <c:catAx>
        <c:axId val="4280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4893312"/>
        <c:crosses val="autoZero"/>
        <c:auto val="1"/>
        <c:lblAlgn val="ctr"/>
        <c:lblOffset val="100"/>
        <c:noMultiLvlLbl val="0"/>
      </c:catAx>
      <c:valAx>
        <c:axId val="44893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807296"/>
        <c:crosses val="autoZero"/>
        <c:crossBetween val="between"/>
      </c:valAx>
      <c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legend>
      <c:legendPos val="r"/>
      <c:layout>
        <c:manualLayout>
          <c:xMode val="edge"/>
          <c:yMode val="edge"/>
          <c:x val="0.76803718285214351"/>
          <c:y val="1.0278833980188898E-2"/>
          <c:w val="0.23196281714785652"/>
          <c:h val="0.88338281095814464"/>
        </c:manualLayout>
      </c:layout>
      <c:overlay val="0"/>
      <c:spPr>
        <a:gradFill rotWithShape="1">
          <a:gsLst>
            <a:gs pos="0">
              <a:schemeClr val="accent6">
                <a:tint val="0"/>
              </a:schemeClr>
            </a:gs>
            <a:gs pos="44000">
              <a:schemeClr val="accent6">
                <a:tint val="60000"/>
                <a:satMod val="120000"/>
              </a:schemeClr>
            </a:gs>
            <a:gs pos="100000">
              <a:schemeClr val="accent6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/>
      </c:spPr>
      <c:txPr>
        <a:bodyPr/>
        <a:lstStyle/>
        <a:p>
          <a:pPr>
            <a:defRPr b="1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4">
            <a:tint val="0"/>
          </a:schemeClr>
        </a:gs>
        <a:gs pos="44000">
          <a:schemeClr val="accent4">
            <a:tint val="60000"/>
            <a:satMod val="120000"/>
          </a:schemeClr>
        </a:gs>
        <a:gs pos="100000">
          <a:schemeClr val="accent4">
            <a:tint val="90000"/>
            <a:alpha val="100000"/>
            <a:lumMod val="90000"/>
          </a:schemeClr>
        </a:gs>
      </a:gsLst>
      <a:lin ang="5400000" scaled="0"/>
    </a:gradFill>
    <a:ln w="9525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479861043542807E-2"/>
          <c:y val="4.0964474511108649E-2"/>
          <c:w val="0.73187649325938664"/>
          <c:h val="0.8464875605338064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на имущество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1848</c:v>
                </c:pt>
                <c:pt idx="1">
                  <c:v>2356.6</c:v>
                </c:pt>
                <c:pt idx="2">
                  <c:v>653.20000000000005</c:v>
                </c:pt>
                <c:pt idx="3">
                  <c:v>741.8</c:v>
                </c:pt>
                <c:pt idx="4">
                  <c:v>2901.6</c:v>
                </c:pt>
                <c:pt idx="5">
                  <c:v>2808.3</c:v>
                </c:pt>
                <c:pt idx="6" formatCode="#,##0.00">
                  <c:v>3901.2</c:v>
                </c:pt>
                <c:pt idx="7" formatCode="#,##0.00">
                  <c:v>4650.7</c:v>
                </c:pt>
                <c:pt idx="8" formatCode="#,##0.00">
                  <c:v>4726.5</c:v>
                </c:pt>
                <c:pt idx="9" formatCode="#,##0.00">
                  <c:v>4383.3999999999996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1615.7</c:v>
                </c:pt>
                <c:pt idx="1">
                  <c:v>1667.1</c:v>
                </c:pt>
                <c:pt idx="2">
                  <c:v>1193.5</c:v>
                </c:pt>
                <c:pt idx="3">
                  <c:v>1270.5999999999999</c:v>
                </c:pt>
                <c:pt idx="4">
                  <c:v>1467.3</c:v>
                </c:pt>
                <c:pt idx="5">
                  <c:v>1357.4</c:v>
                </c:pt>
                <c:pt idx="6">
                  <c:v>1562.1</c:v>
                </c:pt>
                <c:pt idx="7">
                  <c:v>3645</c:v>
                </c:pt>
                <c:pt idx="8">
                  <c:v>2709.4</c:v>
                </c:pt>
                <c:pt idx="9">
                  <c:v>2947.9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1459.7</c:v>
                </c:pt>
                <c:pt idx="1">
                  <c:v>1667.8</c:v>
                </c:pt>
                <c:pt idx="2">
                  <c:v>1331.5</c:v>
                </c:pt>
                <c:pt idx="3">
                  <c:v>1665.4</c:v>
                </c:pt>
                <c:pt idx="4">
                  <c:v>1640.5</c:v>
                </c:pt>
                <c:pt idx="5">
                  <c:v>1642.6</c:v>
                </c:pt>
                <c:pt idx="6">
                  <c:v>1916.6</c:v>
                </c:pt>
                <c:pt idx="7">
                  <c:v>1994.5</c:v>
                </c:pt>
                <c:pt idx="8">
                  <c:v>1693.5</c:v>
                </c:pt>
                <c:pt idx="9">
                  <c:v>2245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Лист1!$E$2:$E$11</c:f>
              <c:numCache>
                <c:formatCode>General</c:formatCode>
                <c:ptCount val="10"/>
                <c:pt idx="0">
                  <c:v>10980.8</c:v>
                </c:pt>
                <c:pt idx="1">
                  <c:v>10873.5</c:v>
                </c:pt>
                <c:pt idx="2">
                  <c:v>11587.5</c:v>
                </c:pt>
                <c:pt idx="3">
                  <c:v>8155</c:v>
                </c:pt>
                <c:pt idx="4">
                  <c:v>9646.9</c:v>
                </c:pt>
                <c:pt idx="5">
                  <c:v>14656.2</c:v>
                </c:pt>
                <c:pt idx="6">
                  <c:v>15740.5</c:v>
                </c:pt>
                <c:pt idx="7">
                  <c:v>19973</c:v>
                </c:pt>
                <c:pt idx="8">
                  <c:v>17520.400000000001</c:v>
                </c:pt>
                <c:pt idx="9">
                  <c:v>20715.400000000001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Лист1!$F$2:$F$11</c:f>
              <c:numCache>
                <c:formatCode>General</c:formatCode>
                <c:ptCount val="10"/>
                <c:pt idx="0">
                  <c:v>390864</c:v>
                </c:pt>
                <c:pt idx="1">
                  <c:v>636727.19999999995</c:v>
                </c:pt>
                <c:pt idx="2">
                  <c:v>491779.8</c:v>
                </c:pt>
                <c:pt idx="3">
                  <c:v>531619.19999999995</c:v>
                </c:pt>
                <c:pt idx="4">
                  <c:v>554395.1</c:v>
                </c:pt>
                <c:pt idx="5">
                  <c:v>672150.1</c:v>
                </c:pt>
                <c:pt idx="6">
                  <c:v>700502.9</c:v>
                </c:pt>
                <c:pt idx="7">
                  <c:v>776147.1</c:v>
                </c:pt>
                <c:pt idx="8">
                  <c:v>967608.8</c:v>
                </c:pt>
                <c:pt idx="9">
                  <c:v>999185.9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налог на прибыль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
1 252 161,4</c:v>
                </c:pt>
                <c:pt idx="1">
                  <c:v>2016
1 223 403,0</c:v>
                </c:pt>
                <c:pt idx="2">
                  <c:v>2017                                     1 098,2</c:v>
                </c:pt>
                <c:pt idx="3">
                  <c:v>2018                                                                             995 661,9</c:v>
                </c:pt>
                <c:pt idx="4">
                  <c:v>2019                                                                             1 033 466,0</c:v>
                </c:pt>
                <c:pt idx="5">
                  <c:v>2020                                                                             2 495 271,2</c:v>
                </c:pt>
                <c:pt idx="6">
                  <c:v>2021                                                                             2 640 559,5</c:v>
                </c:pt>
                <c:pt idx="7">
                  <c:v>2022                                                                             1 940 936,8</c:v>
                </c:pt>
                <c:pt idx="8">
                  <c:v>2023                                                                             3 460 141,8</c:v>
                </c:pt>
                <c:pt idx="9">
                  <c:v>2024                                                                             3 964 357,6</c:v>
                </c:pt>
              </c:strCache>
            </c:strRef>
          </c:cat>
          <c:val>
            <c:numRef>
              <c:f>Лист1!$G$2:$G$11</c:f>
              <c:numCache>
                <c:formatCode>General</c:formatCode>
                <c:ptCount val="10"/>
                <c:pt idx="0">
                  <c:v>845393.2</c:v>
                </c:pt>
                <c:pt idx="1">
                  <c:v>570110.80000000005</c:v>
                </c:pt>
                <c:pt idx="2">
                  <c:v>591650.19999999995</c:v>
                </c:pt>
                <c:pt idx="3">
                  <c:v>450239.7</c:v>
                </c:pt>
                <c:pt idx="4">
                  <c:v>463414.6</c:v>
                </c:pt>
                <c:pt idx="5">
                  <c:v>1802656.6</c:v>
                </c:pt>
                <c:pt idx="6">
                  <c:v>1917017.9</c:v>
                </c:pt>
                <c:pt idx="7">
                  <c:v>1134526.5</c:v>
                </c:pt>
                <c:pt idx="8">
                  <c:v>2465883.2999999998</c:v>
                </c:pt>
                <c:pt idx="9" formatCode="0.0">
                  <c:v>2934880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3"/>
        <c:gapDepth val="225"/>
        <c:shape val="box"/>
        <c:axId val="42807808"/>
        <c:axId val="44895616"/>
        <c:axId val="35121024"/>
      </c:bar3DChart>
      <c:catAx>
        <c:axId val="42807808"/>
        <c:scaling>
          <c:orientation val="minMax"/>
        </c:scaling>
        <c:delete val="0"/>
        <c:axPos val="b"/>
        <c:majorGridlines/>
        <c:numFmt formatCode="General" sourceLinked="1"/>
        <c:majorTickMark val="in"/>
        <c:minorTickMark val="in"/>
        <c:tickLblPos val="low"/>
        <c:txPr>
          <a:bodyPr/>
          <a:lstStyle/>
          <a:p>
            <a:pPr>
              <a:defRPr sz="900" b="1" i="0" u="none" kern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895616"/>
        <c:crosses val="autoZero"/>
        <c:auto val="0"/>
        <c:lblAlgn val="ctr"/>
        <c:lblOffset val="80"/>
        <c:noMultiLvlLbl val="0"/>
      </c:catAx>
      <c:valAx>
        <c:axId val="44895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2807808"/>
        <c:crosses val="autoZero"/>
        <c:crossBetween val="between"/>
      </c:valAx>
      <c:serAx>
        <c:axId val="35121024"/>
        <c:scaling>
          <c:orientation val="minMax"/>
        </c:scaling>
        <c:delete val="1"/>
        <c:axPos val="b"/>
        <c:majorTickMark val="out"/>
        <c:minorTickMark val="none"/>
        <c:tickLblPos val="none"/>
        <c:crossAx val="44895616"/>
        <c:crosses val="autoZero"/>
      </c:ser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r"/>
      <c:layout>
        <c:manualLayout>
          <c:xMode val="edge"/>
          <c:yMode val="edge"/>
          <c:x val="0.82759532085031562"/>
          <c:y val="3.8862334109644771E-2"/>
          <c:w val="0.17240467914968449"/>
          <c:h val="0.64043917045580578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1">
                  <c:v>223.4</c:v>
                </c:pt>
                <c:pt idx="5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административные платежи, штрафы, прочие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4509.5</c:v>
                </c:pt>
                <c:pt idx="1">
                  <c:v>3790.4</c:v>
                </c:pt>
                <c:pt idx="2">
                  <c:v>10668.9</c:v>
                </c:pt>
                <c:pt idx="3">
                  <c:v>4490.7</c:v>
                </c:pt>
                <c:pt idx="4">
                  <c:v>5369</c:v>
                </c:pt>
                <c:pt idx="5">
                  <c:v>1485.1</c:v>
                </c:pt>
                <c:pt idx="6" formatCode="#,##0.00">
                  <c:v>3955.4</c:v>
                </c:pt>
                <c:pt idx="7" formatCode="#,##0.00">
                  <c:v>3921.6</c:v>
                </c:pt>
                <c:pt idx="8" formatCode="#,##0.00">
                  <c:v>6731.2</c:v>
                </c:pt>
                <c:pt idx="9" formatCode="#,##0.00">
                  <c:v>461224.5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2703</c:v>
                </c:pt>
                <c:pt idx="1">
                  <c:v>3144</c:v>
                </c:pt>
                <c:pt idx="2">
                  <c:v>5375.4</c:v>
                </c:pt>
                <c:pt idx="3">
                  <c:v>6804.1</c:v>
                </c:pt>
                <c:pt idx="4">
                  <c:v>6128.6</c:v>
                </c:pt>
                <c:pt idx="5">
                  <c:v>7710.6</c:v>
                </c:pt>
                <c:pt idx="6">
                  <c:v>11373.1</c:v>
                </c:pt>
                <c:pt idx="7">
                  <c:v>7870.4</c:v>
                </c:pt>
                <c:pt idx="8">
                  <c:v>16103</c:v>
                </c:pt>
                <c:pt idx="9">
                  <c:v>11836.9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Лист1!$E$2:$E$11</c:f>
              <c:numCache>
                <c:formatCode>General</c:formatCode>
                <c:ptCount val="10"/>
                <c:pt idx="0">
                  <c:v>11978</c:v>
                </c:pt>
                <c:pt idx="1">
                  <c:v>7390.2</c:v>
                </c:pt>
                <c:pt idx="2">
                  <c:v>16949.3</c:v>
                </c:pt>
                <c:pt idx="3">
                  <c:v>32806.300000000003</c:v>
                </c:pt>
                <c:pt idx="4">
                  <c:v>30974.7</c:v>
                </c:pt>
                <c:pt idx="5">
                  <c:v>30696.6</c:v>
                </c:pt>
                <c:pt idx="6">
                  <c:v>31697.200000000001</c:v>
                </c:pt>
                <c:pt idx="7">
                  <c:v>44367.8</c:v>
                </c:pt>
                <c:pt idx="8">
                  <c:v>65720.100000000006</c:v>
                </c:pt>
                <c:pt idx="9">
                  <c:v>34341.1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Лист1!$F$2:$F$11</c:f>
              <c:numCache>
                <c:formatCode>General</c:formatCode>
                <c:ptCount val="10"/>
                <c:pt idx="0">
                  <c:v>15745.4</c:v>
                </c:pt>
                <c:pt idx="1">
                  <c:v>25004.7</c:v>
                </c:pt>
                <c:pt idx="2">
                  <c:v>17626.8</c:v>
                </c:pt>
                <c:pt idx="3">
                  <c:v>-6294.8</c:v>
                </c:pt>
                <c:pt idx="4">
                  <c:v>4839.3</c:v>
                </c:pt>
                <c:pt idx="5">
                  <c:v>6412.7</c:v>
                </c:pt>
                <c:pt idx="6">
                  <c:v>31697.200000000001</c:v>
                </c:pt>
                <c:pt idx="7">
                  <c:v>11266.8</c:v>
                </c:pt>
                <c:pt idx="8">
                  <c:v>83090.399999999994</c:v>
                </c:pt>
                <c:pt idx="9">
                  <c:v>42851.7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доходы от использования имущества государственной и муниципальной собственности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2015 - 85 703,6</c:v>
                </c:pt>
                <c:pt idx="1">
                  <c:v>2016 - 93 947,2</c:v>
                </c:pt>
                <c:pt idx="2">
                  <c:v>2017-108 925,9</c:v>
                </c:pt>
                <c:pt idx="3">
                  <c:v>2018-94 647,3</c:v>
                </c:pt>
                <c:pt idx="4">
                  <c:v>2019-108 915,5</c:v>
                </c:pt>
                <c:pt idx="5">
                  <c:v>2020-105 789,1</c:v>
                </c:pt>
                <c:pt idx="6">
                  <c:v>2021-149 856,7</c:v>
                </c:pt>
                <c:pt idx="7">
                  <c:v>2022-130 214,3</c:v>
                </c:pt>
                <c:pt idx="8">
                  <c:v>2023-222 438,0</c:v>
                </c:pt>
                <c:pt idx="9">
                  <c:v>2024-601 247,6</c:v>
                </c:pt>
              </c:strCache>
            </c:strRef>
          </c:cat>
          <c:val>
            <c:numRef>
              <c:f>Лист1!$G$2:$G$11</c:f>
              <c:numCache>
                <c:formatCode>General</c:formatCode>
                <c:ptCount val="10"/>
                <c:pt idx="0">
                  <c:v>50767.7</c:v>
                </c:pt>
                <c:pt idx="1">
                  <c:v>54394.5</c:v>
                </c:pt>
                <c:pt idx="2">
                  <c:v>58305.5</c:v>
                </c:pt>
                <c:pt idx="3">
                  <c:v>56841</c:v>
                </c:pt>
                <c:pt idx="4">
                  <c:v>61603.9</c:v>
                </c:pt>
                <c:pt idx="5">
                  <c:v>59483</c:v>
                </c:pt>
                <c:pt idx="6">
                  <c:v>92290.2</c:v>
                </c:pt>
                <c:pt idx="7">
                  <c:v>62787.7</c:v>
                </c:pt>
                <c:pt idx="8">
                  <c:v>50793.3</c:v>
                </c:pt>
                <c:pt idx="9">
                  <c:v>50993.4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358208"/>
        <c:axId val="44897920"/>
        <c:axId val="35122304"/>
      </c:bar3DChart>
      <c:catAx>
        <c:axId val="43358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897920"/>
        <c:crosses val="autoZero"/>
        <c:auto val="1"/>
        <c:lblAlgn val="ctr"/>
        <c:lblOffset val="100"/>
        <c:noMultiLvlLbl val="0"/>
      </c:catAx>
      <c:valAx>
        <c:axId val="44897920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cross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3358208"/>
        <c:crosses val="autoZero"/>
        <c:crossBetween val="between"/>
        <c:minorUnit val="10000"/>
      </c:valAx>
      <c:serAx>
        <c:axId val="35122304"/>
        <c:scaling>
          <c:orientation val="minMax"/>
        </c:scaling>
        <c:delete val="1"/>
        <c:axPos val="b"/>
        <c:majorTickMark val="out"/>
        <c:minorTickMark val="none"/>
        <c:tickLblPos val="none"/>
        <c:crossAx val="44897920"/>
        <c:crosses val="autoZero"/>
      </c:serAx>
    </c:plotArea>
    <c:legend>
      <c:legendPos val="r"/>
      <c:layout>
        <c:manualLayout>
          <c:xMode val="edge"/>
          <c:yMode val="edge"/>
          <c:x val="0.65132854045418231"/>
          <c:y val="0"/>
          <c:w val="0.33765686407126211"/>
          <c:h val="0.83839333167185626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90"/>
      <c:rotY val="7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584426946631728E-2"/>
          <c:y val="4.4499619283243995E-2"/>
          <c:w val="0.59205796150481149"/>
          <c:h val="0.742427821522309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2017 (факт)</c:v>
                </c:pt>
                <c:pt idx="1">
                  <c:v>2018 (факт)</c:v>
                </c:pt>
                <c:pt idx="2">
                  <c:v>2019 (факт)</c:v>
                </c:pt>
                <c:pt idx="3">
                  <c:v>2020 (факт)</c:v>
                </c:pt>
                <c:pt idx="4">
                  <c:v>2021 (факт)</c:v>
                </c:pt>
                <c:pt idx="5">
                  <c:v>2022 (факт)</c:v>
                </c:pt>
                <c:pt idx="6">
                  <c:v>2023 (факт)</c:v>
                </c:pt>
                <c:pt idx="7">
                  <c:v>2024 (факт)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7.9</c:v>
                </c:pt>
                <c:pt idx="1">
                  <c:v>7.9</c:v>
                </c:pt>
                <c:pt idx="2">
                  <c:v>9.5</c:v>
                </c:pt>
                <c:pt idx="3">
                  <c:v>12</c:v>
                </c:pt>
                <c:pt idx="4">
                  <c:v>9.6999999999999993</c:v>
                </c:pt>
                <c:pt idx="5">
                  <c:v>7.5</c:v>
                </c:pt>
                <c:pt idx="6">
                  <c:v>9</c:v>
                </c:pt>
                <c:pt idx="7">
                  <c:v>9.8000000000000007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1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2017 (факт)</c:v>
                </c:pt>
                <c:pt idx="1">
                  <c:v>2018 (факт)</c:v>
                </c:pt>
                <c:pt idx="2">
                  <c:v>2019 (факт)</c:v>
                </c:pt>
                <c:pt idx="3">
                  <c:v>2020 (факт)</c:v>
                </c:pt>
                <c:pt idx="4">
                  <c:v>2021 (факт)</c:v>
                </c:pt>
                <c:pt idx="5">
                  <c:v>2022 (факт)</c:v>
                </c:pt>
                <c:pt idx="6">
                  <c:v>2023 (факт)</c:v>
                </c:pt>
                <c:pt idx="7">
                  <c:v>2024 (факт)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92.1</c:v>
                </c:pt>
                <c:pt idx="1">
                  <c:v>92.1</c:v>
                </c:pt>
                <c:pt idx="2">
                  <c:v>90.5</c:v>
                </c:pt>
                <c:pt idx="3">
                  <c:v>88</c:v>
                </c:pt>
                <c:pt idx="4">
                  <c:v>90.3</c:v>
                </c:pt>
                <c:pt idx="5">
                  <c:v>92.5</c:v>
                </c:pt>
                <c:pt idx="6">
                  <c:v>91</c:v>
                </c:pt>
                <c:pt idx="7">
                  <c:v>90.2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734464"/>
        <c:axId val="45039616"/>
        <c:axId val="0"/>
      </c:bar3DChart>
      <c:catAx>
        <c:axId val="44734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5039616"/>
        <c:crosses val="autoZero"/>
        <c:auto val="1"/>
        <c:lblAlgn val="ctr"/>
        <c:lblOffset val="100"/>
        <c:noMultiLvlLbl val="0"/>
      </c:catAx>
      <c:valAx>
        <c:axId val="45039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734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64238845144354"/>
          <c:y val="0.44411931728827381"/>
          <c:w val="0.26848326771653541"/>
          <c:h val="0.1033420467872042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060356517935406"/>
          <c:y val="9.8973103280667277E-3"/>
          <c:w val="0.56661865704286962"/>
          <c:h val="0.887876774737343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5"/>
              <c:layout>
                <c:manualLayout>
                  <c:x val="6.9444444444444458E-3"/>
                  <c:y val="9.001381747536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МП «Привлечение специалистов в Северо-Енисейский район»</c:v>
                </c:pt>
                <c:pt idx="1">
                  <c:v>МП «Развитие социальных отношений, рост благополучия и защищенности граждан в Северо-Енисейском районе»</c:v>
                </c:pt>
                <c:pt idx="2">
                  <c:v>МП «Благоустройство территории»</c:v>
                </c:pt>
                <c:pt idx="3">
                  <c:v>МП «Управление муниципальным имуществом»</c:v>
                </c:pt>
                <c:pt idx="4">
                  <c:v>МП «Содействие развитию гражданского общества»</c:v>
                </c:pt>
                <c:pt idx="5">
                  <c:v>МП «Управление муниципальными финансами»</c:v>
                </c:pt>
                <c:pt idx="6">
                  <c:v>МП «Создание условий для обеспечения доступным и комфортным жильем граждан Северо-Енисейского района»</c:v>
                </c:pt>
                <c:pt idx="7">
                  <c:v>МП «Развитие местного самоуправления»</c:v>
                </c:pt>
                <c:pt idx="8">
                  <c:v>МП «Развитие транспортной системы Северо-Енисейского района»</c:v>
                </c:pt>
                <c:pt idx="9">
                  <c:v>МП «Развитие физической культуры, спорта и молодежной политики»</c:v>
                </c:pt>
                <c:pt idx="10">
                  <c:v>МП «Развитие культуры»</c:v>
                </c:pt>
                <c:pt idx="11">
                  <c:v>МП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c:v>
                </c:pt>
                <c:pt idx="12">
                  <c:v>МП «Реформирование и модернизация жилищно-коммунального хозяйства и повышение энергетической эффективности»</c:v>
                </c:pt>
                <c:pt idx="13">
                  <c:v>МП «Развитие образования»</c:v>
                </c:pt>
                <c:pt idx="14">
                  <c:v>Непрограммные расходы бюджета</c:v>
                </c:pt>
              </c:strCache>
            </c:strRef>
          </c:cat>
          <c:val>
            <c:numRef>
              <c:f>Лист1!$B$2:$B$16</c:f>
              <c:numCache>
                <c:formatCode>#,##0.0</c:formatCode>
                <c:ptCount val="15"/>
                <c:pt idx="0">
                  <c:v>6624.7</c:v>
                </c:pt>
                <c:pt idx="1">
                  <c:v>65762.899999999994</c:v>
                </c:pt>
                <c:pt idx="2">
                  <c:v>157605.70000000001</c:v>
                </c:pt>
                <c:pt idx="3">
                  <c:v>126486.5</c:v>
                </c:pt>
                <c:pt idx="4">
                  <c:v>36283</c:v>
                </c:pt>
                <c:pt idx="5">
                  <c:v>99736.7</c:v>
                </c:pt>
                <c:pt idx="6">
                  <c:v>185493.7</c:v>
                </c:pt>
                <c:pt idx="7">
                  <c:v>81552</c:v>
                </c:pt>
                <c:pt idx="8">
                  <c:v>177117.1</c:v>
                </c:pt>
                <c:pt idx="9">
                  <c:v>116212.5</c:v>
                </c:pt>
                <c:pt idx="10">
                  <c:v>274242.8</c:v>
                </c:pt>
                <c:pt idx="11">
                  <c:v>72067.7</c:v>
                </c:pt>
                <c:pt idx="12">
                  <c:v>1250990.1000000001</c:v>
                </c:pt>
                <c:pt idx="13">
                  <c:v>1037994.3</c:v>
                </c:pt>
                <c:pt idx="14">
                  <c:v>402917.2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3"/>
              <c:layout>
                <c:manualLayout>
                  <c:x val="5.5555555555555558E-3"/>
                  <c:y val="-6.75103631065248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3888888888889403E-3"/>
                  <c:y val="-1.350207262130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5555555555555558E-3"/>
                  <c:y val="-9.001381747536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3888888888888894E-3"/>
                  <c:y val="-4.50069087376837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8888888888894E-3"/>
                  <c:y val="-1.350207262130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МП «Привлечение специалистов в Северо-Енисейский район»</c:v>
                </c:pt>
                <c:pt idx="1">
                  <c:v>МП «Развитие социальных отношений, рост благополучия и защищенности граждан в Северо-Енисейском районе»</c:v>
                </c:pt>
                <c:pt idx="2">
                  <c:v>МП «Благоустройство территории»</c:v>
                </c:pt>
                <c:pt idx="3">
                  <c:v>МП «Управление муниципальным имуществом»</c:v>
                </c:pt>
                <c:pt idx="4">
                  <c:v>МП «Содействие развитию гражданского общества»</c:v>
                </c:pt>
                <c:pt idx="5">
                  <c:v>МП «Управление муниципальными финансами»</c:v>
                </c:pt>
                <c:pt idx="6">
                  <c:v>МП «Создание условий для обеспечения доступным и комфортным жильем граждан Северо-Енисейского района»</c:v>
                </c:pt>
                <c:pt idx="7">
                  <c:v>МП «Развитие местного самоуправления»</c:v>
                </c:pt>
                <c:pt idx="8">
                  <c:v>МП «Развитие транспортной системы Северо-Енисейского района»</c:v>
                </c:pt>
                <c:pt idx="9">
                  <c:v>МП «Развитие физической культуры, спорта и молодежной политики»</c:v>
                </c:pt>
                <c:pt idx="10">
                  <c:v>МП «Развитие культуры»</c:v>
                </c:pt>
                <c:pt idx="11">
                  <c:v>МП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c:v>
                </c:pt>
                <c:pt idx="12">
                  <c:v>МП «Реформирование и модернизация жилищно-коммунального хозяйства и повышение энергетической эффективности»</c:v>
                </c:pt>
                <c:pt idx="13">
                  <c:v>МП «Развитие образования»</c:v>
                </c:pt>
                <c:pt idx="14">
                  <c:v>Непрограммные расходы бюджета</c:v>
                </c:pt>
              </c:strCache>
            </c:strRef>
          </c:cat>
          <c:val>
            <c:numRef>
              <c:f>Лист1!$C$2:$C$16</c:f>
              <c:numCache>
                <c:formatCode>#,##0.0</c:formatCode>
                <c:ptCount val="15"/>
                <c:pt idx="0">
                  <c:v>6624.7</c:v>
                </c:pt>
                <c:pt idx="1">
                  <c:v>66640.899999999994</c:v>
                </c:pt>
                <c:pt idx="2">
                  <c:v>158065.9</c:v>
                </c:pt>
                <c:pt idx="3">
                  <c:v>128935.6</c:v>
                </c:pt>
                <c:pt idx="4">
                  <c:v>36477.1</c:v>
                </c:pt>
                <c:pt idx="5">
                  <c:v>99786.1</c:v>
                </c:pt>
                <c:pt idx="6">
                  <c:v>200624.5</c:v>
                </c:pt>
                <c:pt idx="7">
                  <c:v>81588.2</c:v>
                </c:pt>
                <c:pt idx="8">
                  <c:v>180282.7</c:v>
                </c:pt>
                <c:pt idx="9">
                  <c:v>152164.5</c:v>
                </c:pt>
                <c:pt idx="10">
                  <c:v>284034.5</c:v>
                </c:pt>
                <c:pt idx="11">
                  <c:v>72565.399999999994</c:v>
                </c:pt>
                <c:pt idx="12">
                  <c:v>1258944.6000000001</c:v>
                </c:pt>
                <c:pt idx="13">
                  <c:v>1073329.8</c:v>
                </c:pt>
                <c:pt idx="14">
                  <c:v>414597.6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733440"/>
        <c:axId val="45041920"/>
      </c:barChart>
      <c:catAx>
        <c:axId val="44733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5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5041920"/>
        <c:crosses val="autoZero"/>
        <c:auto val="1"/>
        <c:lblAlgn val="ctr"/>
        <c:lblOffset val="100"/>
        <c:noMultiLvlLbl val="0"/>
      </c:catAx>
      <c:valAx>
        <c:axId val="4504192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5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4733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089304461942251"/>
          <c:y val="0.35280029796699897"/>
          <c:w val="8.8259076990376203E-2"/>
          <c:h val="0.11582793752474051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18651422243408"/>
          <c:y val="8.5874159899234762E-2"/>
          <c:w val="0.55439426981231477"/>
          <c:h val="0.8282516802015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8.9124953858173359E-2"/>
                  <c:y val="-6.418697788599124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9678684895226694E-2"/>
                  <c:y val="3.063665616805629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3451070400779841"/>
                  <c:y val="-3.389516292031808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4.5598596123728186E-2"/>
                  <c:y val="-7.165535823998136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4186790625414384E-2"/>
                  <c:y val="7.641553883571169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3570910355838597"/>
                  <c:y val="4.7551610731337752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3.8009665592711919E-2"/>
                  <c:y val="3.917436215253191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0.18972382324902967"/>
                  <c:y val="-3.374323870306244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МП «Развитие образования»</c:v>
                </c:pt>
                <c:pt idx="1">
                  <c:v>МП «Реформирование и модернизация жилищно-коммунального хозяйства и повышение энергетической эффективности»</c:v>
                </c:pt>
                <c:pt idx="2">
                  <c:v>МП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c:v>
                </c:pt>
                <c:pt idx="3">
                  <c:v>МП «Развитие культуры»</c:v>
                </c:pt>
                <c:pt idx="4">
                  <c:v>МП «Развитие физической культуры, спорта и молодежной политики»</c:v>
                </c:pt>
                <c:pt idx="5">
                  <c:v>МП «Развитие транспортной системы Северо-Енисейского района»</c:v>
                </c:pt>
                <c:pt idx="6">
                  <c:v>МП «Развитие местного самоуправления»</c:v>
                </c:pt>
                <c:pt idx="7">
                  <c:v>МП «Создание условий для обеспечения доступным и комфортным жильем граждан Северо-Енисейского района»</c:v>
                </c:pt>
                <c:pt idx="8">
                  <c:v>МП «Управление муниципальными финансами»</c:v>
                </c:pt>
                <c:pt idx="9">
                  <c:v>МП «Содействие развитию гражданского общества»</c:v>
                </c:pt>
                <c:pt idx="10">
                  <c:v>МП «Управление муниципальным имуществом»</c:v>
                </c:pt>
                <c:pt idx="11">
                  <c:v>МП «Благоустройство территории»</c:v>
                </c:pt>
                <c:pt idx="12">
                  <c:v>МП «Развитие социальных отношений, рост благополучия и защищенности граждан в Северо-Енисейском районе»</c:v>
                </c:pt>
                <c:pt idx="13">
                  <c:v>МП «Привлечение специалистов в Северо-Енисейский район»</c:v>
                </c:pt>
              </c:strCache>
            </c:strRef>
          </c:cat>
          <c:val>
            <c:numRef>
              <c:f>Лист1!$B$2:$B$15</c:f>
              <c:numCache>
                <c:formatCode>#,##0.0</c:formatCode>
                <c:ptCount val="14"/>
                <c:pt idx="0">
                  <c:v>1037994.3</c:v>
                </c:pt>
                <c:pt idx="1">
                  <c:v>1250990.1000000001</c:v>
                </c:pt>
                <c:pt idx="2">
                  <c:v>72067.7</c:v>
                </c:pt>
                <c:pt idx="3">
                  <c:v>274242.8</c:v>
                </c:pt>
                <c:pt idx="4">
                  <c:v>116212.5</c:v>
                </c:pt>
                <c:pt idx="5">
                  <c:v>177117.1</c:v>
                </c:pt>
                <c:pt idx="6">
                  <c:v>81552</c:v>
                </c:pt>
                <c:pt idx="7">
                  <c:v>185493.7</c:v>
                </c:pt>
                <c:pt idx="8">
                  <c:v>99736.7</c:v>
                </c:pt>
                <c:pt idx="9">
                  <c:v>36283</c:v>
                </c:pt>
                <c:pt idx="10">
                  <c:v>126486.5</c:v>
                </c:pt>
                <c:pt idx="11">
                  <c:v>157605.70000000001</c:v>
                </c:pt>
                <c:pt idx="12">
                  <c:v>65762.899999999994</c:v>
                </c:pt>
                <c:pt idx="13">
                  <c:v>6624.7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99837089329352"/>
          <c:y val="3.1256175698625932E-2"/>
          <c:w val="0.74428036473889025"/>
          <c:h val="0.877743168133395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5.1724137931034489E-2"/>
                  <c:y val="-8.3333333333333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17241379310345E-2"/>
                  <c:y val="3.9215686274509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919540229885055E-2"/>
                  <c:y val="5.8823529411764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3045977011494761E-2"/>
                  <c:y val="5.8823529411764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8850574712643625E-2"/>
                  <c:y val="1.960784313725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4540229885057472E-2"/>
                  <c:y val="3.1862745098039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0229885057471368E-2"/>
                  <c:y val="3.6764705882352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4482758620689655E-2"/>
                  <c:y val="2.9411764705882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1620503.9</c:v>
                </c:pt>
                <c:pt idx="1">
                  <c:v>1856622.9</c:v>
                </c:pt>
                <c:pt idx="2">
                  <c:v>2096537.8</c:v>
                </c:pt>
                <c:pt idx="3">
                  <c:v>1904231.6</c:v>
                </c:pt>
                <c:pt idx="4">
                  <c:v>1918492.9</c:v>
                </c:pt>
                <c:pt idx="5">
                  <c:v>1943567</c:v>
                </c:pt>
                <c:pt idx="6">
                  <c:v>3226980.2</c:v>
                </c:pt>
                <c:pt idx="7">
                  <c:v>3301813.8</c:v>
                </c:pt>
                <c:pt idx="8">
                  <c:v>2590383.9</c:v>
                </c:pt>
                <c:pt idx="9">
                  <c:v>4236832.9000000004</c:v>
                </c:pt>
                <c:pt idx="10">
                  <c:v>5168908.5999999996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-5.1724137931034489E-2"/>
                  <c:y val="6.8627450980392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8793103448275891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5977011494252873E-2"/>
                  <c:y val="-2.6960977304307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7471264367816112E-2"/>
                  <c:y val="-5.3921761618033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2988505747126492E-2"/>
                  <c:y val="-3.6764705882353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0172413793103512E-2"/>
                  <c:y val="-3.4313725490196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4367816091954023E-3"/>
                  <c:y val="-6.8627450980392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Лист1!$C$2:$C$12</c:f>
              <c:numCache>
                <c:formatCode>#,##0.0</c:formatCode>
                <c:ptCount val="11"/>
                <c:pt idx="0">
                  <c:v>1566827.1</c:v>
                </c:pt>
                <c:pt idx="1">
                  <c:v>2561336.4</c:v>
                </c:pt>
                <c:pt idx="2">
                  <c:v>2452545.1</c:v>
                </c:pt>
                <c:pt idx="3">
                  <c:v>2027687.7</c:v>
                </c:pt>
                <c:pt idx="4">
                  <c:v>2175015.7999999998</c:v>
                </c:pt>
                <c:pt idx="5">
                  <c:v>2000938.1</c:v>
                </c:pt>
                <c:pt idx="6">
                  <c:v>2113355.4</c:v>
                </c:pt>
                <c:pt idx="7">
                  <c:v>2908379.9</c:v>
                </c:pt>
                <c:pt idx="8">
                  <c:v>4047247.8</c:v>
                </c:pt>
                <c:pt idx="9">
                  <c:v>3588145</c:v>
                </c:pt>
                <c:pt idx="10">
                  <c:v>4091086.9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24448"/>
        <c:axId val="35690688"/>
      </c:lineChart>
      <c:catAx>
        <c:axId val="3402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5690688"/>
        <c:crosses val="autoZero"/>
        <c:auto val="1"/>
        <c:lblAlgn val="ctr"/>
        <c:lblOffset val="100"/>
        <c:noMultiLvlLbl val="0"/>
      </c:catAx>
      <c:valAx>
        <c:axId val="35690688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4024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208333333333322"/>
          <c:y val="0"/>
          <c:w val="0.11073275862068974"/>
          <c:h val="0.1360548865215377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16367745698454"/>
          <c:y val="3.0831332118495682E-2"/>
          <c:w val="0.85422681539807699"/>
          <c:h val="0.938337542750570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32098765432098E-3"/>
                  <c:y val="-3.7259193866321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728395061728392E-3"/>
                  <c:y val="-0.118092149021499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864197530864196E-3"/>
                  <c:y val="-6.1843850292793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295081170408692E-3"/>
                  <c:y val="-9.18167763436357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345679012345736E-2"/>
                  <c:y val="-7.5444049045834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8518518518518517E-2"/>
                  <c:y val="-0.102483203691952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1728395061728392E-3"/>
                  <c:y val="-0.16436163633497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0865412656751238E-3"/>
                  <c:y val="-8.6222497749495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-0.218250697428409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1316741696017772E-16"/>
                  <c:y val="-0.107778122186869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7160493827161626E-3"/>
                  <c:y val="-0.17244499549899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1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53676.800000000003</c:v>
                </c:pt>
                <c:pt idx="1">
                  <c:v>-704713.5</c:v>
                </c:pt>
                <c:pt idx="2">
                  <c:v>-356007.3</c:v>
                </c:pt>
                <c:pt idx="3">
                  <c:v>-123456.1</c:v>
                </c:pt>
                <c:pt idx="4">
                  <c:v>-256522.9</c:v>
                </c:pt>
                <c:pt idx="5">
                  <c:v>-57371.1</c:v>
                </c:pt>
                <c:pt idx="6">
                  <c:v>1113624.8</c:v>
                </c:pt>
                <c:pt idx="7">
                  <c:v>393433.9</c:v>
                </c:pt>
                <c:pt idx="8">
                  <c:v>-1456863.9</c:v>
                </c:pt>
                <c:pt idx="9">
                  <c:v>648687.30000000005</c:v>
                </c:pt>
                <c:pt idx="10">
                  <c:v>1077821.7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103552"/>
        <c:axId val="164625728"/>
      </c:barChart>
      <c:catAx>
        <c:axId val="18210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4625728"/>
        <c:crosses val="autoZero"/>
        <c:auto val="1"/>
        <c:lblAlgn val="ctr"/>
        <c:lblOffset val="100"/>
        <c:noMultiLvlLbl val="0"/>
      </c:catAx>
      <c:valAx>
        <c:axId val="16462572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82103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92626242233245E-2"/>
          <c:y val="2.7768858438149791E-2"/>
          <c:w val="0.59746423884513522"/>
          <c:h val="0.72565398075240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rgbClr val="9933FF"/>
            </a:solidFill>
          </c:spPr>
          <c:invertIfNegative val="0"/>
          <c:dLbls>
            <c:dLbl>
              <c:idx val="0"/>
              <c:layout>
                <c:manualLayout>
                  <c:x val="-4.1668853893263354E-3"/>
                  <c:y val="-0.176492746756480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6624492451264096E-3"/>
                  <c:y val="-0.254303922626110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303474886152052E-2"/>
                  <c:y val="-0.24987991227124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443350831147766E-3"/>
                  <c:y val="-0.34493386319609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1666666666666692E-3"/>
                  <c:y val="-2.7777777777778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2.5641025641026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9850371267694112E-2"/>
                  <c:y val="-0.26327922194657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9.9715099715099748E-3"/>
                  <c:y val="-0.34671538489195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Лист1!$A$2:$A$14</c:f>
              <c:strCache>
                <c:ptCount val="13"/>
                <c:pt idx="0">
                  <c:v>на 01.01.2013</c:v>
                </c:pt>
                <c:pt idx="1">
                  <c:v>на 01.01.2014</c:v>
                </c:pt>
                <c:pt idx="2">
                  <c:v>на 01.01.2015</c:v>
                </c:pt>
                <c:pt idx="3">
                  <c:v>на 01.01.2016</c:v>
                </c:pt>
                <c:pt idx="4">
                  <c:v>на 01.01.2017</c:v>
                </c:pt>
                <c:pt idx="5">
                  <c:v>на 01.01.2018</c:v>
                </c:pt>
                <c:pt idx="6">
                  <c:v>на 01.01.2019</c:v>
                </c:pt>
                <c:pt idx="7">
                  <c:v>на 01.01.2020</c:v>
                </c:pt>
                <c:pt idx="8">
                  <c:v>на 01.01.2021</c:v>
                </c:pt>
                <c:pt idx="9">
                  <c:v>на 01.01.2022</c:v>
                </c:pt>
                <c:pt idx="10">
                  <c:v>на 01.01.2023</c:v>
                </c:pt>
                <c:pt idx="11">
                  <c:v>на 01.01.2024</c:v>
                </c:pt>
                <c:pt idx="12">
                  <c:v>на 01.01.2025</c:v>
                </c:pt>
              </c:strCache>
            </c:strRef>
          </c:cat>
          <c:val>
            <c:numRef>
              <c:f>Лист1!$B$2:$B$14</c:f>
              <c:numCache>
                <c:formatCode>#,##0.0</c:formatCode>
                <c:ptCount val="13"/>
                <c:pt idx="0">
                  <c:v>155</c:v>
                </c:pt>
                <c:pt idx="1">
                  <c:v>280</c:v>
                </c:pt>
                <c:pt idx="2">
                  <c:v>256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285</c:v>
                </c:pt>
                <c:pt idx="7">
                  <c:v>390</c:v>
                </c:pt>
                <c:pt idx="8">
                  <c:v>0</c:v>
                </c:pt>
                <c:pt idx="9">
                  <c:v>0</c:v>
                </c:pt>
                <c:pt idx="10">
                  <c:v>550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serLines/>
        <c:axId val="182102528"/>
        <c:axId val="181708480"/>
      </c:barChart>
      <c:catAx>
        <c:axId val="182102528"/>
        <c:scaling>
          <c:orientation val="minMax"/>
        </c:scaling>
        <c:delete val="0"/>
        <c:axPos val="b"/>
        <c:numFmt formatCode="dd/mm/yy;@" sourceLinked="1"/>
        <c:majorTickMark val="out"/>
        <c:minorTickMark val="none"/>
        <c:tickLblPos val="nextTo"/>
        <c:txPr>
          <a:bodyPr/>
          <a:lstStyle/>
          <a:p>
            <a:pPr>
              <a:defRPr sz="1700"/>
            </a:pPr>
            <a:endParaRPr lang="ru-RU"/>
          </a:p>
        </c:txPr>
        <c:crossAx val="181708480"/>
        <c:crosses val="autoZero"/>
        <c:auto val="1"/>
        <c:lblAlgn val="ctr"/>
        <c:lblOffset val="100"/>
        <c:noMultiLvlLbl val="0"/>
      </c:catAx>
      <c:valAx>
        <c:axId val="18170848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82102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19464711219318"/>
          <c:y val="0.1973520431886169"/>
          <c:w val="0.85662244864798875"/>
          <c:h val="0.770977778875049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изменение остатков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4.1829042398180607E-3"/>
                  <c:y val="0.109166882692046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28466693001189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943014132726955E-3"/>
                  <c:y val="0.307013383972425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788712614058247E-3"/>
                  <c:y val="0.222095007276283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88602826545391E-3"/>
                  <c:y val="-4.35479734076186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224758913378953E-16"/>
                  <c:y val="0.13935420069923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943014132726955E-3"/>
                  <c:y val="0.41806123050799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9715070663634773E-3"/>
                  <c:y val="0.228626860389997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2018                                                                                   256 522,9</c:v>
                </c:pt>
                <c:pt idx="1">
                  <c:v>2019                         57 371,1</c:v>
                </c:pt>
                <c:pt idx="2">
                  <c:v>2020                               -1 113 624,8</c:v>
                </c:pt>
                <c:pt idx="3">
                  <c:v>2021                                  -393 433,9</c:v>
                </c:pt>
                <c:pt idx="4">
                  <c:v>2022                                  1 456 863,9</c:v>
                </c:pt>
                <c:pt idx="5">
                  <c:v>2023                                  - 648 687,9</c:v>
                </c:pt>
                <c:pt idx="6">
                  <c:v>2024                                  - 1 077 821,7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-28477.1</c:v>
                </c:pt>
                <c:pt idx="1">
                  <c:v>-47628.9</c:v>
                </c:pt>
                <c:pt idx="2">
                  <c:v>-723624.8</c:v>
                </c:pt>
                <c:pt idx="3">
                  <c:v>-393433.9</c:v>
                </c:pt>
                <c:pt idx="4">
                  <c:v>906863.9</c:v>
                </c:pt>
                <c:pt idx="5">
                  <c:v>-98687.9</c:v>
                </c:pt>
                <c:pt idx="6">
                  <c:v>-1077821.7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полученные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5.577315440603638E-3"/>
                  <c:y val="-6.23576118428542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944112007855006E-3"/>
                  <c:y val="-1.0886993351904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944112007856027E-3"/>
                  <c:y val="2.1773986703809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886028265453919E-3"/>
                  <c:y val="-2.17739867038093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2018                                                                                   256 522,9</c:v>
                </c:pt>
                <c:pt idx="1">
                  <c:v>2019                         57 371,1</c:v>
                </c:pt>
                <c:pt idx="2">
                  <c:v>2020                               -1 113 624,8</c:v>
                </c:pt>
                <c:pt idx="3">
                  <c:v>2021                                  -393 433,9</c:v>
                </c:pt>
                <c:pt idx="4">
                  <c:v>2022                                  1 456 863,9</c:v>
                </c:pt>
                <c:pt idx="5">
                  <c:v>2023                                  - 648 687,9</c:v>
                </c:pt>
                <c:pt idx="6">
                  <c:v>2024                                  - 1 077 821,7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380000</c:v>
                </c:pt>
                <c:pt idx="1">
                  <c:v>390000</c:v>
                </c:pt>
                <c:pt idx="2">
                  <c:v>0</c:v>
                </c:pt>
                <c:pt idx="3">
                  <c:v>0</c:v>
                </c:pt>
                <c:pt idx="4">
                  <c:v>550000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кредиты погашенные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4.1826846647923747E-3"/>
                  <c:y val="0.13994638455809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1829042398180355E-3"/>
                  <c:y val="0.192203952647236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943014132726955E-3"/>
                  <c:y val="0.220761136279782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772056530907829E-3"/>
                  <c:y val="-2.17739867038093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827944523052307E-3"/>
                  <c:y val="0.26128801189442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182904239817984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2018                                                                                   256 522,9</c:v>
                </c:pt>
                <c:pt idx="1">
                  <c:v>2019                         57 371,1</c:v>
                </c:pt>
                <c:pt idx="2">
                  <c:v>2020                               -1 113 624,8</c:v>
                </c:pt>
                <c:pt idx="3">
                  <c:v>2021                                  -393 433,9</c:v>
                </c:pt>
                <c:pt idx="4">
                  <c:v>2022                                  1 456 863,9</c:v>
                </c:pt>
                <c:pt idx="5">
                  <c:v>2023                                  - 648 687,9</c:v>
                </c:pt>
                <c:pt idx="6">
                  <c:v>2024                                  - 1 077 821,7</c:v>
                </c:pt>
              </c:strCache>
            </c:strRef>
          </c:cat>
          <c:val>
            <c:numRef>
              <c:f>Лист1!$D$2:$D$8</c:f>
              <c:numCache>
                <c:formatCode>#,##0.0</c:formatCode>
                <c:ptCount val="7"/>
                <c:pt idx="0">
                  <c:v>-95000</c:v>
                </c:pt>
                <c:pt idx="1">
                  <c:v>-285000</c:v>
                </c:pt>
                <c:pt idx="2">
                  <c:v>-390000</c:v>
                </c:pt>
                <c:pt idx="3">
                  <c:v>0</c:v>
                </c:pt>
                <c:pt idx="4">
                  <c:v>0</c:v>
                </c:pt>
                <c:pt idx="5">
                  <c:v>-550000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023936"/>
        <c:axId val="35652160"/>
      </c:barChart>
      <c:catAx>
        <c:axId val="3402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1" i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5652160"/>
        <c:crosses val="autoZero"/>
        <c:auto val="1"/>
        <c:lblAlgn val="ctr"/>
        <c:lblOffset val="100"/>
        <c:noMultiLvlLbl val="0"/>
      </c:catAx>
      <c:valAx>
        <c:axId val="35652160"/>
        <c:scaling>
          <c:orientation val="minMax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340239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8835347714619214E-2"/>
          <c:y val="2.2663119735667231E-2"/>
          <c:w val="0.92415823718142953"/>
          <c:h val="8.764423980325918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2024 факт</a:t>
            </a:r>
            <a:endParaRPr lang="ru-RU" dirty="0"/>
          </a:p>
        </c:rich>
      </c:tx>
      <c:layout>
        <c:manualLayout>
          <c:xMode val="edge"/>
          <c:yMode val="edge"/>
          <c:x val="0.14192367514720586"/>
          <c:y val="4.05006295425128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48561270969894"/>
          <c:y val="0.325176154369407"/>
          <c:w val="0.61397400288856796"/>
          <c:h val="0.202980814012426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5.4603932896344867E-2"/>
                  <c:y val="1.843358510136589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  </c:v>
                </c:pt>
                <c:pt idx="2">
                  <c:v>Иные МБТ, безв.поступления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523048.5</c:v>
                </c:pt>
                <c:pt idx="1">
                  <c:v>65664.899999999994</c:v>
                </c:pt>
                <c:pt idx="2">
                  <c:v>14590.000000000029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8871069881124319"/>
          <c:y val="0.61950564384495477"/>
          <c:w val="0.64374291745361623"/>
          <c:h val="0.3571711650429808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факт</a:t>
            </a:r>
            <a:endParaRPr lang="ru-RU" dirty="0"/>
          </a:p>
        </c:rich>
      </c:tx>
      <c:layout>
        <c:manualLayout>
          <c:xMode val="edge"/>
          <c:yMode val="edge"/>
          <c:x val="0.18070611201929945"/>
          <c:y val="3.719528198197936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561336180037973E-2"/>
          <c:y val="0.31025592335595381"/>
          <c:w val="0.48338077170169497"/>
          <c:h val="0.294043918119805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explosion val="12"/>
          <c:dLbls>
            <c:dLbl>
              <c:idx val="0"/>
              <c:layout>
                <c:manualLayout>
                  <c:x val="-0.22070712381163998"/>
                  <c:y val="-1.205550174435296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1166521621054449E-2"/>
                  <c:y val="-6.5525311722713334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839726141539829E-2"/>
                  <c:y val="4.743018836323353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Иные МБТ, безв.поступления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351344.1</c:v>
                </c:pt>
                <c:pt idx="1">
                  <c:v>268634.7</c:v>
                </c:pt>
                <c:pt idx="2">
                  <c:v>5384.7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4142987589823205"/>
          <c:y val="0.63040293848628703"/>
          <c:w val="0.62239291788091922"/>
          <c:h val="0.3693468990507903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2021 факт</a:t>
            </a:r>
            <a:endParaRPr lang="ru-RU" dirty="0"/>
          </a:p>
        </c:rich>
      </c:tx>
      <c:layout>
        <c:manualLayout>
          <c:xMode val="edge"/>
          <c:yMode val="edge"/>
          <c:x val="0.16180924341739808"/>
          <c:y val="5.131102044654177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561336180037973E-2"/>
          <c:y val="0.31025592335595381"/>
          <c:w val="0.48338077170169497"/>
          <c:h val="0.294043918119805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explosion val="12"/>
          <c:dLbls>
            <c:dLbl>
              <c:idx val="0"/>
              <c:layout>
                <c:manualLayout>
                  <c:x val="-0.21440822051518085"/>
                  <c:y val="-1.91132632927497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8162426397066991E-3"/>
                  <c:y val="-5.42985926749753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914509498944561"/>
                  <c:y val="-1.548512972101790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Иные МБТ, безв.поступления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379634.4</c:v>
                </c:pt>
                <c:pt idx="1">
                  <c:v>93677</c:v>
                </c:pt>
                <c:pt idx="2">
                  <c:v>15038.3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4142987589823205"/>
          <c:y val="0.61934972739413474"/>
          <c:w val="0.61642373069658929"/>
          <c:h val="0.38040014515472637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2022 факт</a:t>
            </a:r>
            <a:endParaRPr lang="ru-RU" dirty="0"/>
          </a:p>
        </c:rich>
      </c:tx>
      <c:layout>
        <c:manualLayout>
          <c:xMode val="edge"/>
          <c:yMode val="edge"/>
          <c:x val="0.16180924341739808"/>
          <c:y val="3.964942489050955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561336180037973E-2"/>
          <c:y val="0.31025592335595381"/>
          <c:w val="0.48338077170169497"/>
          <c:h val="0.294043918119805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explosion val="9"/>
          <c:dLbls>
            <c:dLbl>
              <c:idx val="0"/>
              <c:layout>
                <c:manualLayout>
                  <c:x val="-0.13252247766121225"/>
                  <c:y val="-0.1124060277410075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4049550049994454E-4"/>
                  <c:y val="-3.797235889653024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294189534496166"/>
                  <c:y val="-2.02070658617533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Иные МБТ, безв.поступления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416176.1</c:v>
                </c:pt>
                <c:pt idx="1">
                  <c:v>52999.5</c:v>
                </c:pt>
                <c:pt idx="2">
                  <c:v>30736.2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4142987589823205"/>
          <c:y val="0.61934972739413474"/>
          <c:w val="0.61642373069658929"/>
          <c:h val="0.38040014515472637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2023 факт</a:t>
            </a:r>
            <a:endParaRPr lang="ru-RU" dirty="0"/>
          </a:p>
        </c:rich>
      </c:tx>
      <c:layout>
        <c:manualLayout>
          <c:xMode val="edge"/>
          <c:yMode val="edge"/>
          <c:x val="0.14064492834129538"/>
          <c:y val="3.964942489050955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561336180037973E-2"/>
          <c:y val="0.31025592335595381"/>
          <c:w val="0.48338077170169497"/>
          <c:h val="0.294043918119805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explosion val="12"/>
          <c:dLbls>
            <c:dLbl>
              <c:idx val="0"/>
              <c:layout>
                <c:manualLayout>
                  <c:x val="-3.3755693811798687E-2"/>
                  <c:y val="-0.1124060277410075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5814353960671036E-2"/>
                  <c:y val="6.3417042163922003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9403677369181203"/>
                  <c:y val="7.8380613910465397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Иные МБТ, безв.поступления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476990.8</c:v>
                </c:pt>
                <c:pt idx="1">
                  <c:v>10340.200000000001</c:v>
                </c:pt>
                <c:pt idx="2">
                  <c:v>35191.800000000003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4142987589823205"/>
          <c:y val="0.60768813183810255"/>
          <c:w val="0.61642373069658929"/>
          <c:h val="0.39206174071075867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29799747253815"/>
          <c:y val="3.9249326607398251E-2"/>
          <c:w val="0.69873675512783129"/>
          <c:h val="0.781510807755166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78147355607830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67292040014877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337667795365733E-3"/>
                  <c:y val="-3.26618960145980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53364602000743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7820773537239823E-5"/>
                  <c:y val="2.2134146434262255E-2"/>
                </c:manualLayout>
              </c:layout>
              <c:tx>
                <c:rich>
                  <a:bodyPr/>
                  <a:lstStyle/>
                  <a:p>
                    <a:r>
                      <a:rPr lang="ru-RU" sz="1200" baseline="0" dirty="0" smtClean="0">
                        <a:latin typeface="Times New Roman" pitchFamily="18" charset="0"/>
                      </a:rPr>
                      <a:t>861 064,9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6291885442680282E-2"/>
                  <c:y val="1.4961807896535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7.6854504088917655E-2"/>
                  <c:y val="6.6299710991015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  <c:pt idx="5">
                  <c:v>2022 год</c:v>
                </c:pt>
                <c:pt idx="6">
                  <c:v>2023 год</c:v>
                </c:pt>
                <c:pt idx="7">
                  <c:v>2024 год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709485.4</c:v>
                </c:pt>
                <c:pt idx="1">
                  <c:v>831179</c:v>
                </c:pt>
                <c:pt idx="2">
                  <c:v>847599.7</c:v>
                </c:pt>
                <c:pt idx="3">
                  <c:v>845146.6</c:v>
                </c:pt>
                <c:pt idx="4">
                  <c:v>524771.19999999995</c:v>
                </c:pt>
                <c:pt idx="5">
                  <c:v>527833.1</c:v>
                </c:pt>
                <c:pt idx="6">
                  <c:v>564107.80000000005</c:v>
                </c:pt>
                <c:pt idx="7">
                  <c:v>626836.69999999995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1489641247562732E-5"/>
                  <c:y val="-7.33270884665782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6682301000371936E-3"/>
                  <c:y val="1.24150969526977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110306584292566E-3"/>
                  <c:y val="1.0388876121831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395299073049854E-3"/>
                  <c:y val="1.58087457557986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7632098848920168E-3"/>
                  <c:y val="0.133833683624193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2585751341638368E-3"/>
                  <c:y val="2.5426969301736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241060172058176E-3"/>
                  <c:y val="7.4860403638560705E-3"/>
                </c:manualLayout>
              </c:layout>
              <c:tx>
                <c:rich>
                  <a:bodyPr/>
                  <a:lstStyle/>
                  <a:p>
                    <a:r>
                      <a:rPr lang="ru-RU" sz="1200" baseline="0" dirty="0" smtClean="0">
                        <a:latin typeface="Times New Roman" pitchFamily="18" charset="0"/>
                      </a:rPr>
                      <a:t>828 183,7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5632103679301222E-2"/>
                  <c:y val="-9.65360774221433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4.629629629629743E-3"/>
                  <c:y val="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  <c:pt idx="5">
                  <c:v>2022 год</c:v>
                </c:pt>
                <c:pt idx="6">
                  <c:v>2023 год</c:v>
                </c:pt>
                <c:pt idx="7">
                  <c:v>2024 год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697110</c:v>
                </c:pt>
                <c:pt idx="1">
                  <c:v>793699.3</c:v>
                </c:pt>
                <c:pt idx="2">
                  <c:v>801185.5</c:v>
                </c:pt>
                <c:pt idx="3">
                  <c:v>625919.9</c:v>
                </c:pt>
                <c:pt idx="4">
                  <c:v>511397.6</c:v>
                </c:pt>
                <c:pt idx="5">
                  <c:v>519232.8</c:v>
                </c:pt>
                <c:pt idx="6">
                  <c:v>554253.1</c:v>
                </c:pt>
                <c:pt idx="7">
                  <c:v>603303.4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039296"/>
        <c:axId val="43263680"/>
      </c:barChart>
      <c:catAx>
        <c:axId val="34039296"/>
        <c:scaling>
          <c:orientation val="minMax"/>
        </c:scaling>
        <c:delete val="0"/>
        <c:axPos val="b"/>
        <c:majorTickMark val="out"/>
        <c:minorTickMark val="none"/>
        <c:tickLblPos val="nextTo"/>
        <c:crossAx val="43263680"/>
        <c:crosses val="autoZero"/>
        <c:auto val="1"/>
        <c:lblAlgn val="ctr"/>
        <c:lblOffset val="100"/>
        <c:noMultiLvlLbl val="0"/>
      </c:catAx>
      <c:valAx>
        <c:axId val="4326368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34039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0.47581</cdr:x>
      <cdr:y>0.40964</cdr:y>
    </cdr:from>
    <cdr:to>
      <cdr:x>0.69355</cdr:x>
      <cdr:y>0.61446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248472" y="2448273"/>
          <a:ext cx="1944216" cy="1224136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Программные расходы</a:t>
          </a:r>
        </a:p>
        <a:p xmlns:a="http://schemas.openxmlformats.org/drawingml/2006/main">
          <a:pPr algn="ctr"/>
          <a:r>
            <a: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 </a:t>
          </a:r>
          <a:r>
            <a: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688 169,7тыс</a:t>
          </a:r>
          <a:r>
            <a: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рублей</a:t>
          </a:r>
        </a:p>
        <a:p xmlns:a="http://schemas.openxmlformats.org/drawingml/2006/main">
          <a:pPr algn="ctr"/>
          <a:endParaRPr lang="ru-RU" sz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0.13298</cdr:x>
      <cdr:y>0.05551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215957" cy="3501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rnd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>
            <a:solidFill>
              <a:sysClr val="windowText" lastClr="0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27A67870-A36A-4599-B446-AE837A1CEC40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163"/>
            <a:ext cx="2946400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1F30CBAE-F8B2-4768-A8BE-2F4C5A8C3C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194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>
                <a:solidFill>
                  <a:prstClr val="black"/>
                </a:solidFill>
              </a:rPr>
              <a:pPr/>
              <a:t>36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53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99E33-D248-4A11-B666-3DC17938C534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747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>
                <a:solidFill>
                  <a:prstClr val="black"/>
                </a:solidFill>
              </a:rPr>
              <a:pPr/>
              <a:t>42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85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>
                <a:solidFill>
                  <a:prstClr val="black"/>
                </a:solidFill>
              </a:rPr>
              <a:pPr/>
              <a:t>43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763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 учетом предпринимательской деятельности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0CBAE-F8B2-4768-A8BE-2F4C5A8C3CE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6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817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3DCB-FA09-4432-A4AA-F87F7D7C846B}" type="slidenum">
              <a:rPr lang="ru-RU" smtClean="0">
                <a:solidFill>
                  <a:prstClr val="black"/>
                </a:solidFill>
              </a:rPr>
              <a:pPr/>
              <a:t>27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73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3323" y="-5680"/>
            <a:ext cx="1715464" cy="2498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0" y="3429000"/>
            <a:ext cx="9144000" cy="115212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ОТЧЕТУ ОБ ИСПОЛНЕНИИ БЮДЖЕТА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ЗА 2024 ГОД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2492896"/>
            <a:ext cx="564357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endParaRPr lang="ru-RU" sz="3600" dirty="0">
              <a:solidFill>
                <a:srgbClr val="9900CC"/>
              </a:solidFill>
            </a:endParaRPr>
          </a:p>
        </p:txBody>
      </p:sp>
      <p:pic>
        <p:nvPicPr>
          <p:cNvPr id="1026" name="Picture 2" descr="C:\Users\user\Pictures\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48"/>
            <a:ext cx="3500430" cy="340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Pictures\images (2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45730"/>
            <a:ext cx="366385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0"/>
            <a:ext cx="3817756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www.finversia.ru/site/public/files/9/8587-11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102" y="4581128"/>
            <a:ext cx="3033026" cy="226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3\Desktop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81128"/>
            <a:ext cx="3338834" cy="217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3\Desktop\unnamed (1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1" y="4581128"/>
            <a:ext cx="2659831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7698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151560"/>
              </p:ext>
            </p:extLst>
          </p:nvPr>
        </p:nvGraphicFramePr>
        <p:xfrm>
          <a:off x="0" y="2564904"/>
          <a:ext cx="5796136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bg2"/>
          </a:solidFill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Исполнение безвозмездных поступлений бюджета за 2024 год</a:t>
            </a: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ВСЕГО 603 303,4 тыс. рублей</a:t>
            </a:r>
            <a:endParaRPr lang="ru-RU" sz="1600" b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621840"/>
              </p:ext>
            </p:extLst>
          </p:nvPr>
        </p:nvGraphicFramePr>
        <p:xfrm>
          <a:off x="1220252" y="1909973"/>
          <a:ext cx="6192688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246365"/>
              </p:ext>
            </p:extLst>
          </p:nvPr>
        </p:nvGraphicFramePr>
        <p:xfrm>
          <a:off x="2663786" y="1628800"/>
          <a:ext cx="3528392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1627168"/>
              </p:ext>
            </p:extLst>
          </p:nvPr>
        </p:nvGraphicFramePr>
        <p:xfrm>
          <a:off x="3347864" y="1808820"/>
          <a:ext cx="2548168" cy="2661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Багетная рамка 11"/>
          <p:cNvSpPr/>
          <p:nvPr/>
        </p:nvSpPr>
        <p:spPr>
          <a:xfrm>
            <a:off x="179512" y="1124744"/>
            <a:ext cx="2700300" cy="1107008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1547664" y="5617776"/>
            <a:ext cx="1944216" cy="979576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Иные МБТ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2987824" y="1295648"/>
            <a:ext cx="2016224" cy="936104"/>
          </a:xfrm>
          <a:prstGeom prst="beve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3635896" y="5617776"/>
            <a:ext cx="2260136" cy="979577"/>
          </a:xfrm>
          <a:prstGeom prst="beve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Прочие безвозмездные поступления, возврат остатков прошлых лет</a:t>
            </a:r>
            <a:endParaRPr lang="ru-RU" sz="1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283420"/>
              </p:ext>
            </p:extLst>
          </p:nvPr>
        </p:nvGraphicFramePr>
        <p:xfrm>
          <a:off x="6156176" y="1988840"/>
          <a:ext cx="2736304" cy="4592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4908"/>
                <a:gridCol w="761396"/>
              </a:tblGrid>
              <a:tr h="8899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r>
                        <a:rPr lang="ru-RU" sz="1200" baseline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664,9</a:t>
                      </a:r>
                      <a:endParaRPr lang="ru-RU" sz="120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50169">
                <a:tc>
                  <a:txBody>
                    <a:bodyPr/>
                    <a:lstStyle/>
                    <a:p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i="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36 568,4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78742">
                <a:tc>
                  <a:txBody>
                    <a:bodyPr/>
                    <a:lstStyle/>
                    <a:p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 и субвенций и иных МБТ,</a:t>
                      </a:r>
                      <a:r>
                        <a:rPr lang="ru-RU" sz="1200" b="1" i="0" baseline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имеющих целевое назначение, прошлых лет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i="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i="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- 503,5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92481">
                <a:tc>
                  <a:txBody>
                    <a:bodyPr/>
                    <a:lstStyle/>
                    <a:p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от негосударственных организаций, в том числе: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i="0" dirty="0" smtClean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i="0" dirty="0" smtClean="0">
                          <a:solidFill>
                            <a:srgbClr val="99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29 600,0</a:t>
                      </a:r>
                      <a:endParaRPr lang="ru-RU" sz="1200" b="1" i="0" dirty="0">
                        <a:solidFill>
                          <a:srgbClr val="99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988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ООО «Соврудник»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14 600,0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988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ГРК «Амикан»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14 000,0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0129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ООО ДСК «Регион»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99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200" dirty="0">
                        <a:solidFill>
                          <a:srgbClr val="99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Стрелка вниз 2"/>
          <p:cNvSpPr/>
          <p:nvPr/>
        </p:nvSpPr>
        <p:spPr>
          <a:xfrm>
            <a:off x="1115616" y="2231752"/>
            <a:ext cx="261743" cy="706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501861" y="2214240"/>
            <a:ext cx="216024" cy="83720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flipH="1" flipV="1">
            <a:off x="2771800" y="4437111"/>
            <a:ext cx="216024" cy="118066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0800000">
            <a:off x="4427983" y="3676757"/>
            <a:ext cx="216024" cy="19163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3116705"/>
            <a:ext cx="859537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29 096,5</a:t>
            </a:r>
          </a:p>
          <a:p>
            <a:pPr algn="ctr"/>
            <a:r>
              <a:rPr lang="ru-RU" sz="11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(4,8 %)</a:t>
            </a:r>
            <a:endParaRPr lang="ru-RU" sz="11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18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2689210"/>
              </p:ext>
            </p:extLst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14285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5D028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Динамика исполнения по доходам бюджета </a:t>
            </a:r>
            <a:br>
              <a:rPr lang="ru-RU" sz="2400" b="1" dirty="0" smtClean="0">
                <a:solidFill>
                  <a:srgbClr val="A5D028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A5D028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Северо-Енисейского района (тыс. рублей)</a:t>
            </a:r>
            <a:endParaRPr lang="ru-RU" sz="2400" b="1" dirty="0">
              <a:solidFill>
                <a:srgbClr val="A5D028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993620"/>
              </p:ext>
            </p:extLst>
          </p:nvPr>
        </p:nvGraphicFramePr>
        <p:xfrm>
          <a:off x="35496" y="1295400"/>
          <a:ext cx="8879904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налоговых доходов бюджета Северо-Енисейского района (тыс.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7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910242"/>
              </p:ext>
            </p:extLst>
          </p:nvPr>
        </p:nvGraphicFramePr>
        <p:xfrm>
          <a:off x="152400" y="1412776"/>
          <a:ext cx="881208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бюджета Северо-Енисейского района (тыс.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5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757988"/>
              </p:ext>
            </p:extLst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программных и непрограммных расходов в структуре бюджета Северо-Енисейского района (%)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13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42546872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1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и непрограммных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Северо-Енисейского района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(тыс. рублей)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35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82272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Доля муниципальных программ бюджета Северо-Енисейского района в 2024 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912221"/>
              </p:ext>
            </p:extLst>
          </p:nvPr>
        </p:nvGraphicFramePr>
        <p:xfrm>
          <a:off x="35496" y="764704"/>
          <a:ext cx="8928992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784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7256"/>
            <a:ext cx="7272808" cy="54867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образования» (тыс. рублей)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1" y="1693100"/>
            <a:ext cx="9024765" cy="486077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486227"/>
            <a:ext cx="7884368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высокого качества образования на территории района, соответствующего потребностям граждан и перспективным задачам развития экономики, организация отдыха и оздоровления детей.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rabota\Мои документы\картинки к бюд\2016-17\щожл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-1"/>
            <a:ext cx="1187624" cy="908721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86203"/>
              </p:ext>
            </p:extLst>
          </p:nvPr>
        </p:nvGraphicFramePr>
        <p:xfrm>
          <a:off x="38380" y="1078834"/>
          <a:ext cx="9070795" cy="65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571"/>
                <a:gridCol w="2052826"/>
                <a:gridCol w="2267699"/>
                <a:gridCol w="2267699"/>
              </a:tblGrid>
              <a:tr h="261934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1 088 269,3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effectLst/>
                          <a:latin typeface="Times New Roman"/>
                          <a:ea typeface="Times New Roman"/>
                        </a:rPr>
                        <a:t>1 050</a:t>
                      </a:r>
                      <a:r>
                        <a:rPr lang="ru-RU" sz="1100" b="1" baseline="0" dirty="0" smtClean="0">
                          <a:effectLst/>
                          <a:latin typeface="Times New Roman"/>
                          <a:ea typeface="Times New Roman"/>
                        </a:rPr>
                        <a:t> 360,7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Блок-схема: память с посл. доступом 10"/>
          <p:cNvSpPr/>
          <p:nvPr/>
        </p:nvSpPr>
        <p:spPr>
          <a:xfrm>
            <a:off x="9531" y="3286173"/>
            <a:ext cx="1168562" cy="792088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102 248,0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0" y="2158605"/>
            <a:ext cx="1187624" cy="792088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807 992,0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амять с посл. доступом 12"/>
          <p:cNvSpPr/>
          <p:nvPr/>
        </p:nvSpPr>
        <p:spPr>
          <a:xfrm>
            <a:off x="9531" y="6165304"/>
            <a:ext cx="1189263" cy="599567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91 365,1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амять с посл. доступом 13"/>
          <p:cNvSpPr/>
          <p:nvPr/>
        </p:nvSpPr>
        <p:spPr>
          <a:xfrm>
            <a:off x="-7892" y="5301208"/>
            <a:ext cx="1187624" cy="648072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13 496,9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амять с посл. доступом 14"/>
          <p:cNvSpPr/>
          <p:nvPr/>
        </p:nvSpPr>
        <p:spPr>
          <a:xfrm>
            <a:off x="9531" y="4372881"/>
            <a:ext cx="1201652" cy="697555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35 258,7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1283379" y="3142157"/>
            <a:ext cx="7735310" cy="108012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жизнедеятельности образовательных учреждений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Проведены капитальные и текущие ремонты образовательных учреждений, а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асфальтирование территории МБДОУ № 5, осуществлена замена ограждения МБОУ «ТСШ № 3»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72283" y="2050594"/>
            <a:ext cx="7746405" cy="100811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дошкольного, общего и дополнительного образования </a:t>
            </a:r>
          </a:p>
          <a:p>
            <a:pPr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488 детей получили дошкольное образование, 1 200 детей получили общее образование, 1 219 детей получили дополнительное образование</a:t>
            </a:r>
            <a:endParaRPr lang="ru-RU" sz="1000" dirty="0">
              <a:solidFill>
                <a:schemeClr val="tx1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1316179" y="4294742"/>
            <a:ext cx="7702510" cy="85383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1209 учащихся обеспечены питанием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609 учащихся с 1 по 5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классы обеспечены молоком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1316179" y="5168858"/>
            <a:ext cx="7702510" cy="85676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одаренных детей 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692 одаренных ребенка приняли участие в олимпиадах и конкурсах различного уровня, приобретено материально-техническое оборудование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 учащихся направлены в экскурсионные туры в республику Беларусь, г. Москва, г. Санкт-Петербург,  г. Волгоград 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1283378" y="6093296"/>
            <a:ext cx="7735310" cy="76470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реализации муниципальной программы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Обеспечено содержание Управления образования администрации Северо-Енисейского района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5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430973"/>
              </p:ext>
            </p:extLst>
          </p:nvPr>
        </p:nvGraphicFramePr>
        <p:xfrm>
          <a:off x="0" y="1207452"/>
          <a:ext cx="9144000" cy="509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4328"/>
                <a:gridCol w="864096"/>
                <a:gridCol w="755576"/>
              </a:tblGrid>
              <a:tr h="4151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оснащенных пищеблоков образовательных учреждений, </a:t>
                      </a:r>
                      <a:r>
                        <a:rPr lang="ru-RU" sz="105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оснащенных медицинских кабинетов образовательных учреждений, </a:t>
                      </a:r>
                      <a:r>
                        <a:rPr lang="ru-RU" sz="105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образовательных учреждений оборудованных системой речевого оповещения при пожаре, </a:t>
                      </a:r>
                      <a:r>
                        <a:rPr lang="ru-RU" sz="105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оздоровленных детей школьного возраста,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учащихся муниципальных общеобразовательных учреждений, получающих горячее питание,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99,02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99,02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детей, отдохнувших по путевкам  в загородных оздоровительных лагерях, чел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несовершеннолетних, трудоустроенных в летние трудовые отряды,</a:t>
                      </a:r>
                      <a:r>
                        <a:rPr lang="ru-RU" sz="105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чел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5835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детей, отдохнувших на сплавах по рекам Северо-Енисейского района, чел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90148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лиц, сдавших ЕГЭ по русскому языку и математике, в общей численности выпускников общеобразовательных организаций муниципальной формы собственности, участвовавших в ЕГЭ по данным предметам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4862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3 до 7 лет, которым предоставлена возможность получать услуги дошкольного образования, в общей численности детей в возрасте от 3 до 7 лет (с учетом групп кратковременного пребывания),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96,47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305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детей в возрасте от 5 до 18 лет, охваченных дополнительным образованием,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36285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обучающихся, охваченных основными и дополнительными общеобразовательными программами цифрового и гуманитарного профилей, естественно-научного и технологического профилей,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96,06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57621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педагогических работников, прошедших добровольную независимую оценку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квалификации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4862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муниципальных мероприятий, проводимых с целью обеспечения непрерывности профессионального мастерства педагогических работников, шт.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6126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отдохнувших на летних пришкольных оздоровительных площадках, чел.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144072" cy="9144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«Развитие образования»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rabota\Мои документы\картинки к бюд\2016-17\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0"/>
            <a:ext cx="1828800" cy="1071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542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0609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отдыха и оздоровления детей в 2024 году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250535"/>
              </p:ext>
            </p:extLst>
          </p:nvPr>
        </p:nvGraphicFramePr>
        <p:xfrm>
          <a:off x="179512" y="764704"/>
          <a:ext cx="8856984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4845"/>
                <a:gridCol w="2519659"/>
                <a:gridCol w="1832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задействованных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мероприятии, чел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направленных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средств, тыс. рублей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и обеспечение отдыха и оздоровления детей (обучающихся), посещающих лагеря с дневным пребыванием детей, организованных образовательными организациями Северо-Енисейского района в каникулярное время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отдыха и оздоровления детей (обучающихся) в образовательных организациях Северо-Енисейского района в каникулярное время при их направлении в краевые и муниципальные загородные оздоровительные лагеря, расположенные на территории края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2 018,2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 проведение учебно-тренировочных сборов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 проведение сплавов по рекам Большой Пит 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Чиримба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3 012,5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и проведение учебных сборов с обучающимися 10-х классов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1 577,5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отдыха, оздоровления и занятости детей (обучающихся) в лагерях труда и отдыха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1 967,9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6" name="Picture 2" descr="C:\Users\User3\Desktop\2020-07-24_16-52-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502669"/>
            <a:ext cx="2108671" cy="122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3\Desktop\сплав-прогулочный-алтай-вояж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544870"/>
            <a:ext cx="1750840" cy="131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43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" y="43314"/>
            <a:ext cx="9144000" cy="129540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Северо-Енисейского района </a:t>
            </a:r>
            <a:br>
              <a:rPr lang="ru-RU" sz="24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              за 2024 год (тыс. рублей) </a:t>
            </a:r>
            <a:endParaRPr lang="ru-RU" sz="2400" b="1" dirty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62000" y="2362200"/>
            <a:ext cx="1752600" cy="1143000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Доходы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62000" y="5029200"/>
            <a:ext cx="1752600" cy="1143000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- Дефицит</a:t>
            </a:r>
          </a:p>
          <a:p>
            <a:pPr algn="ctr"/>
            <a:r>
              <a:rPr lang="ru-RU" sz="16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+ Профицит</a:t>
            </a:r>
            <a:endParaRPr lang="ru-RU" sz="1600" b="1" dirty="0">
              <a:solidFill>
                <a:prstClr val="white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62000" y="3733800"/>
            <a:ext cx="1752600" cy="1143000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Расходы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0400" y="1371600"/>
            <a:ext cx="1371600" cy="6096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План</a:t>
            </a: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05400" y="1371600"/>
            <a:ext cx="1676400" cy="6096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Факт</a:t>
            </a: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62800" y="1371600"/>
            <a:ext cx="1676400" cy="6096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%</a:t>
            </a:r>
          </a:p>
          <a:p>
            <a:pPr algn="ctr"/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исполнения</a:t>
            </a: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2895600" y="2499062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5 163 431,7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7162800" y="2597217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100,1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105400" y="25908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5 168 908,6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2895600" y="39624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4 214 662,1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5105400" y="39624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4 091 086,9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5" name="Волна 14"/>
          <p:cNvSpPr/>
          <p:nvPr/>
        </p:nvSpPr>
        <p:spPr>
          <a:xfrm>
            <a:off x="7162800" y="39624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97,1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2971800" y="51816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948 769,6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7" name="Волна 16"/>
          <p:cNvSpPr/>
          <p:nvPr/>
        </p:nvSpPr>
        <p:spPr>
          <a:xfrm>
            <a:off x="5105400" y="5181600"/>
            <a:ext cx="1676400" cy="914400"/>
          </a:xfrm>
          <a:prstGeom prst="wav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1 077 821,7</a:t>
            </a:r>
            <a:endParaRPr lang="ru-RU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pic>
        <p:nvPicPr>
          <p:cNvPr id="23" name="Рисунок 22" descr="0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92" y="1077326"/>
            <a:ext cx="2870308" cy="128487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0" name="Picture 2" descr="https://prv2.lori-images.net/semya-pod-zontom-0000976570-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29200"/>
            <a:ext cx="226774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04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19348"/>
              </p:ext>
            </p:extLst>
          </p:nvPr>
        </p:nvGraphicFramePr>
        <p:xfrm>
          <a:off x="35495" y="1241850"/>
          <a:ext cx="9108505" cy="73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16"/>
                <a:gridCol w="2835128"/>
                <a:gridCol w="1583613"/>
                <a:gridCol w="1403648"/>
              </a:tblGrid>
              <a:tr h="24416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32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1 258 944,6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1 250 990,1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4935" y="1921181"/>
            <a:ext cx="73746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году: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privetsochi.ru/uploads/images/00/39/40/2011/07/16/3a57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9" y="202671"/>
            <a:ext cx="118762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13883" y="619529"/>
            <a:ext cx="7822614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муниципальной программы – </a:t>
            </a:r>
            <a:r>
              <a:rPr lang="ru-RU" sz="1000" dirty="0" smtClean="0">
                <a:latin typeface="Times New Roman"/>
              </a:rPr>
              <a:t>п</a:t>
            </a:r>
            <a:r>
              <a:rPr lang="ru-RU" sz="1000" dirty="0" smtClean="0">
                <a:latin typeface="Times New Roman"/>
                <a:ea typeface="Times New Roman"/>
              </a:rPr>
              <a:t>овышение надежности функционирования систем жизнеобеспечения населения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обеспечение населения качественной питьевой водой; обеспечение условий доступности коммунально-бытовых услуг, формирование целостности и эффективной системы управления энергосбережением и повышением энергетической эффективности; формирование комплексной системы обращения с твердыми коммунальными отходами 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5"/>
            <a:ext cx="7704856" cy="648071"/>
          </a:xfrm>
          <a:noFill/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 Северо-Енисейского района «Реформирование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модернизация жилищно-коммунального хозяйства и повышение энергетической эффективности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(тыс. рублей)</a:t>
            </a:r>
            <a:endParaRPr lang="ru-RU" sz="1400" dirty="0">
              <a:solidFill>
                <a:schemeClr val="tx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662808"/>
              </p:ext>
            </p:extLst>
          </p:nvPr>
        </p:nvGraphicFramePr>
        <p:xfrm>
          <a:off x="179513" y="2636912"/>
          <a:ext cx="8784976" cy="2971977"/>
        </p:xfrm>
        <a:graphic>
          <a:graphicData uri="http://schemas.openxmlformats.org/drawingml/2006/table">
            <a:tbl>
              <a:tblPr firstRow="1" bandRow="1"/>
              <a:tblGrid>
                <a:gridCol w="691807"/>
                <a:gridCol w="8093169"/>
              </a:tblGrid>
              <a:tr h="3847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219 676,1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1. «Модернизация, реконструкция, капитальный ремонт объектов коммунальной инфраструктуры и обновление материально-технической базы предприятий жилищно-коммунального хозяйства Северо-Енисейского района»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163 056,8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Обновлена материально техническая база жилищно-коммунального хозяйства района (2-а</a:t>
                      </a:r>
                      <a:r>
                        <a:rPr lang="ru-RU" sz="900" baseline="0" dirty="0" smtClean="0">
                          <a:effectLst/>
                          <a:latin typeface="Times New Roman"/>
                          <a:ea typeface="Times New Roman"/>
                        </a:rPr>
                        <a:t> котла для котельных, резервуар для хранения сырой нефти с устройством 2-х фундаментов, дизельная электростанция 1МВт, электрогенератор 250кВт, трансформаторная подстанция, трансформатор ТМГ-250/6/0,4, 4-е автоцистерны для перевозки пищевых жидкостей, 2-а самосвала, автомобиль для перевозки нефтепродуктов, трактор с навесным оборудованием)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4811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34 881,7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Проведены капитальные ремонты (участка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сети теплоснабжения, холодного и горячего водоснабжения от ТК-60 до ТК-72а, </a:t>
                      </a:r>
                      <a:r>
                        <a:rPr lang="ru-RU" sz="9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Северо-Енисейский, сети центрального теплоснабжения от ТК-83 до ул. Пушкина, 4, </a:t>
                      </a:r>
                      <a:r>
                        <a:rPr lang="ru-RU" sz="9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Северо-Енисейский, кирпичной трубы котельной № 1, здания бани п. Новая </a:t>
                      </a:r>
                      <a:r>
                        <a:rPr lang="ru-RU" sz="9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Калами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 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14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2 196,5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Проведены текущие ремонты (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участка сети теплоснабжения, ул. Центральная, п.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Вангаш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, наружных сетей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тепловодоснабжения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от ТК-4 до здания администрации п. Новая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Калами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, п.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Енашимо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, ул. Юбилейная, 23, п. Новая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Калами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)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5 625,7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Проведены работы по проектированию, изготовлению 9-ти индивидуальных тепловых пунктов</a:t>
                      </a:r>
                      <a:r>
                        <a:rPr lang="ru-RU" sz="900" smtClean="0">
                          <a:effectLst/>
                          <a:latin typeface="Times New Roman"/>
                          <a:ea typeface="Times New Roman"/>
                        </a:rPr>
                        <a:t>, текущему ремонту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системы горячего водоснабжения многоквартирных жилых домов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505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7 374,0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Установлены автоматические пожарные сигнализации и системы оповещения и управления эвакуацией на объектах теплоснабжения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367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6 501,0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Подготовлен проект консервации, проведена консервация и кадастровые работы на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строительство расходного склада нефтепродуктов в п.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Енашимо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51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Получены технические условия для технологического присоединения к сетям электроснабжения для подготовки проектной документации на строительство объектов муниципальной собственности Северо-Енисейского район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50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289673"/>
              </p:ext>
            </p:extLst>
          </p:nvPr>
        </p:nvGraphicFramePr>
        <p:xfrm>
          <a:off x="107503" y="476672"/>
          <a:ext cx="8928993" cy="5807112"/>
        </p:xfrm>
        <a:graphic>
          <a:graphicData uri="http://schemas.openxmlformats.org/drawingml/2006/table">
            <a:tbl>
              <a:tblPr firstRow="1" bandRow="1"/>
              <a:tblGrid>
                <a:gridCol w="737810"/>
                <a:gridCol w="8191183"/>
              </a:tblGrid>
              <a:tr h="172531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31 924,7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2. «Чистая вода Северо-Енисейского района»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13 513,3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Подготовлена проектная документация на капитальный ремонт очистных сооружений сточных вод производительностью 2500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куб.м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сут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., расположенных по адресу: Красноярский край, Северо-Енисейский район,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Северо-Енисейский, ул. Набережная, 66А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10 278,4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Подготовлена проектная документация на строительство водозаборов в п. Новая </a:t>
                      </a:r>
                      <a:r>
                        <a:rPr kumimoji="0" lang="ru-RU" sz="9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Калами</a:t>
                      </a: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и п. Тея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4 068,7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Продолжено строительство объекта «Водозабор подземных вод для хозяйственно-питьевого водоснабжения»,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Северо-Енисейский, пер.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Артельский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, 9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3 829,6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Устроен новый водовод от насосно-фильтровальной станции до станции «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Оллонокон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» в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234,7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Проведены откачка двух скважин водозабора подземных вод,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</a:t>
                      </a:r>
                      <a:r>
                        <a:rPr lang="ru-RU" sz="9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и кадастровые работы по объекту водозабор подземных вод по ул. 50 лет Октября, 16 в п Тея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445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991 970,6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3. «Доступность коммунально-бытовых услуг для населения Северо-Енисейского района» 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24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127 002,3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Возмещены расходы на реализацию отдельных мер по обеспечению ограничения платы граждан за коммунальные услуги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11 734,9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u="non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Возмещены недополученных доходов по оказанию бытовых услуг общих отделений бань  гп Северо-Енисейский , п. Тея, п. Вангаш, п. Новая Калами, п. Енашимо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7 365,8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Возмещены фактически понесенных затрат по доставке воды автомобильным транспортом от центральной водокачки к водоразборным колонкам и на содержание водоразборных колонок в гп Северо-Енисейский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21 125,0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Возмещены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недополученных доходов в связи с разницей между предельной ценой, установленной Министерством тарифной политики Красноярского края и ценой реализации топлива твердого (швырок всех групп пород) населению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642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9 723,5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Возмещены фактически понесенных затрат по хранению нефти, находящейся в муниципальной собственности Северо-Енисейского района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59 535,5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фактически понесенных затрат по доставке товарной нефти</a:t>
                      </a:r>
                      <a:endParaRPr lang="ru-RU" sz="900" b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034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728 526,2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Обеспечены затрат по приобретению (закупу) котельно-печного топлива</a:t>
                      </a:r>
                      <a:endParaRPr lang="ru-RU" sz="900" b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492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26 957,4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Возмещены фактически понесенных затрат по строительству и содержанию (эксплуатации) автозимника от 266 километра автомобильной дороги «</a:t>
                      </a:r>
                      <a:r>
                        <a:rPr lang="ru-RU" sz="900" b="0" u="none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Епишино</a:t>
                      </a:r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–Северо-Енисейский» до пункта отпуска товарной нефти Юрубчено-Тохомского месторождения протяженностью 205,4 километров (связанного с доставкой в Северо-Енисейский район котельно-печного топлива)</a:t>
                      </a:r>
                      <a:endParaRPr lang="ru-RU" sz="900" b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224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6 986,9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4. «Энергосбережение и повышение энергетической эффективности в Северо-Енисейском районе»</a:t>
                      </a:r>
                      <a:endParaRPr lang="ru-RU" sz="900" b="1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6 986,9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Возмещены</a:t>
                      </a:r>
                      <a:r>
                        <a:rPr lang="ru-RU" sz="90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ыпадающие доходы энергоснабжающих организаций, связанных с применением государственных регулируемых цен (тарифов) на электрическую энергию, вырабатываемую дизельными электростанциями для населения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431,8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5. «Участие в организации деятельности по обращению с твердыми коммунальными отходами на территории Северо-Енисейского района»</a:t>
                      </a:r>
                      <a:endParaRPr lang="ru-RU" sz="900" b="1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  <a:tr h="35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431,8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Приобретены 2-е акустические пушки для отпугивания птиц в целях обеспечения защиты полигона твердых бытовых отходов </a:t>
                      </a:r>
                      <a:r>
                        <a:rPr lang="ru-RU" sz="9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274042"/>
          </a:xfrm>
        </p:spPr>
        <p:txBody>
          <a:bodyPr>
            <a:normAutofit/>
          </a:bodyPr>
          <a:lstStyle/>
          <a:p>
            <a:pPr algn="l"/>
            <a:r>
              <a:rPr lang="ru-RU" sz="900" dirty="0" smtClean="0">
                <a:solidFill>
                  <a:schemeClr val="tx1"/>
                </a:solidFill>
              </a:rPr>
              <a:t>Продолжение: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59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1587367"/>
              </p:ext>
            </p:extLst>
          </p:nvPr>
        </p:nvGraphicFramePr>
        <p:xfrm>
          <a:off x="35495" y="1447798"/>
          <a:ext cx="9108504" cy="25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4432"/>
                <a:gridCol w="1404156"/>
                <a:gridCol w="1529916"/>
              </a:tblGrid>
              <a:tr h="45690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157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Снижение уровня износа коммунальной инфраструктуры, %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4016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Удельный вес проб воды, отбор которых произведен из водопроводной сети, которые не отвечают гигиеническим нормативам по санитарно-химическим показателям, %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9089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 завозимого котельно-печного топлива,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тн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15 192,3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15 192,3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оличество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посещений муниципальных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бань, 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11 342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11 342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18651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бъем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топлива твердого (швырок всех групп пород), необходимый для теплоснабжения населения, проживающего в неблагоустроенном секторе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района,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скл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куб.м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7 600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7 600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6094"/>
            <a:ext cx="7440488" cy="130264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ptm.tomsk.ru/userfiles/kotelnoye_oborud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27781"/>
            <a:ext cx="2225551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o2.imgsmail.ru/imgpreview?key=7b6fcf61cf967c62&amp;mb=imgdb_preview_18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51" y="4941168"/>
            <a:ext cx="2422649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z.all.biz/img/kz/catalog/middle/39703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339" y="4941168"/>
            <a:ext cx="228600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o2.imgsmail.ru/imgpreview?key=1dfce7fbdca77710&amp;mb=imgdb_preview_19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551" y="4941168"/>
            <a:ext cx="220980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privetsochi.ru/uploads/images/00/39/40/2011/07/16/3a578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61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68022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«Защита населения и территории Северо-Енисейского района от чрезвычайных ситуаций природного и техногенного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характера и обеспечение профилактики правонарушений»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000108"/>
            <a:ext cx="9108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Цель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повышение эффективности защиты территории и </a:t>
            </a:r>
          </a:p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населения Северо-Енисейского района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026432"/>
              </p:ext>
            </p:extLst>
          </p:nvPr>
        </p:nvGraphicFramePr>
        <p:xfrm>
          <a:off x="-1" y="1571611"/>
          <a:ext cx="9144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0"/>
                <a:gridCol w="2144889"/>
              </a:tblGrid>
              <a:tr h="401839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1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72 565,5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72 067,7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2482289"/>
            <a:ext cx="63355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направления расходов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2024 году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772811"/>
              </p:ext>
            </p:extLst>
          </p:nvPr>
        </p:nvGraphicFramePr>
        <p:xfrm>
          <a:off x="107503" y="2815914"/>
          <a:ext cx="90010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056"/>
                <a:gridCol w="8075945"/>
              </a:tblGrid>
              <a:tr h="144667">
                <a:tc>
                  <a:txBody>
                    <a:bodyPr/>
                    <a:lstStyle/>
                    <a:p>
                      <a:pPr marL="0" algn="r" defTabSz="914400" rtl="0" eaLnBrk="1" fontAlgn="t" latinLnBrk="0" hangingPunct="1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61 288,8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предупреждения возникновения и развития чрезвычайных ситуаций природного и техногенного характера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8728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9 337,5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первичных мер пожарной безопасности в населенных пунктах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1 441,4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Профилактика правонарушений в районе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0" y="1000108"/>
            <a:ext cx="9108504" cy="5715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2204864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948607"/>
              </p:ext>
            </p:extLst>
          </p:nvPr>
        </p:nvGraphicFramePr>
        <p:xfrm>
          <a:off x="0" y="3717032"/>
          <a:ext cx="9036496" cy="1830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3065"/>
                <a:gridCol w="1012961"/>
                <a:gridCol w="1270470"/>
              </a:tblGrid>
              <a:tr h="120305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76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Предотвращение гибели людей при пожарах и ЧС природного и техногенного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характера, человек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2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Снижение числа пострадавших в районе при пожарах и ЧС природного и техногенного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характера, человек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45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Охват населения района, оповещаемого с помощью электросирен С-40 и средствами громкоговорящей связи от числа населения района, %</a:t>
                      </a:r>
                      <a:endParaRPr lang="ru-RU" sz="1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57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Профилактическое обслуживание минерализованных защитных противопожарных полос, штук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2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обслуживаемых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 видеонаблюдения, установленных в общественных местах, единиц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7" name="Picture 3" descr="\\KORNILOVA\Users\i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553234"/>
            <a:ext cx="2520280" cy="126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KORNILOVA\Users\20130830-kotelnay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553233"/>
            <a:ext cx="2809962" cy="126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KORNILOVA\Users\5f2e55abbcd9ac15e3a29587dcfe98f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17232"/>
            <a:ext cx="2287141" cy="130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03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548680"/>
            <a:ext cx="8208912" cy="58593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и сохранение благоприятных условий для устойчивого развития сферы культуры, создание единого культурного пространства и сохранения культурного наследия, развитие культурного и духовного потенциала населения Северо-Енисейского района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93526"/>
              </p:ext>
            </p:extLst>
          </p:nvPr>
        </p:nvGraphicFramePr>
        <p:xfrm>
          <a:off x="1626" y="1240926"/>
          <a:ext cx="907199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997"/>
                <a:gridCol w="2127998"/>
                <a:gridCol w="2015998"/>
                <a:gridCol w="2127998"/>
              </a:tblGrid>
              <a:tr h="42244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34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287 257,4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276 542,5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43042" y="2143117"/>
            <a:ext cx="5286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994121"/>
            <a:ext cx="4953000" cy="214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86612"/>
              </p:ext>
            </p:extLst>
          </p:nvPr>
        </p:nvGraphicFramePr>
        <p:xfrm>
          <a:off x="36112" y="2222126"/>
          <a:ext cx="9107888" cy="4724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643"/>
                <a:gridCol w="8393245"/>
              </a:tblGrid>
              <a:tr h="323467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886,2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муниципального задания 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оказание муниципальных услуг (выполнение работ), субсидии на иные цели МБУ «Централизованная клубная система Северо-Енисейского района»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0019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51 410,4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МКУ «Центр обслуживания муниципальных учреждений Северо-Енисейского района»  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8599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38 256,3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муниципального задания 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оказание муниципальных услуг (выполнение работ), субсидии на иные цели МБУ «</a:t>
                      </a: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Централизованная библиотечная система Северо-Енисейского района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5151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30 111,6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Отдела культуры администрации Северо-Енисейского района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5739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15 602,6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муниципального задания 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оказание муниципальных услуг (выполнение работ), субсидии на иные цели 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ДО «Северо-Енисейская детская школа искусств»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0307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9 069,8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муниципального задания 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оказание муниципальных услуг (выполнение работ), субсидии на иные цели 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«Муниципальный музей»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8887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18 489,9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муниципального задания </a:t>
                      </a:r>
                      <a:r>
                        <a:rPr lang="ru-RU" sz="105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оказание муниципальных услуг (выполнение работ), субсидии на иные цели 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МБУ «Северо-Енисейский драматический театр «Самородок»</a:t>
                      </a:r>
                      <a:endParaRPr lang="ru-RU" sz="105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7568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6 249,7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помещений здания библиотеки-филиала «Истоки» поселка Тея, ул. Октябрьская, 6, п. Тея, расходы по подготовке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проектов капитальных ремонтов, расходы на проверку достоверности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5232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2 463,7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Асфальтирование территории возле центральной районной библиотеки МБУ «ЦБС», ул. Ленина, 52, гп Северо-Енисейский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4587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5 829,7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ПСД на строительство здания школы искусств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гп Северо-Енисейский, проведение государственной экспертизы ПСД Здание культурно-досугового центра п. Брянка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7160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2 847,5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Монтаж и приобретение модульного сценического комплекса для поселка </a:t>
                      </a:r>
                      <a:r>
                        <a:rPr lang="ru-RU" sz="105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Вангаш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934,4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здания сельского Дома культуры поселка </a:t>
                      </a:r>
                      <a:r>
                        <a:rPr lang="ru-RU" sz="105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Вангаш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ул. Центральная, 21, п. </a:t>
                      </a:r>
                      <a:r>
                        <a:rPr lang="ru-RU" sz="105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Вангаш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881,0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ctr"/>
                      <a:r>
                        <a:rPr lang="ru-RU" sz="105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Асфальтирование территории возле здания сельского дома культуры п. </a:t>
                      </a:r>
                      <a:r>
                        <a:rPr lang="ru-RU" sz="1050" b="0" i="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Вангаш</a:t>
                      </a:r>
                      <a:r>
                        <a:rPr lang="ru-RU" sz="105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ул. Центральная, 21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r"/>
                      <a:r>
                        <a:rPr lang="ru-RU" sz="105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1 509,7</a:t>
                      </a:r>
                      <a:endParaRPr lang="ru-RU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0" algn="l" fontAlgn="ctr"/>
                      <a:r>
                        <a:rPr lang="ru-RU" sz="1050" b="0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инструментального обследования и инженерно-геологических изысканий с разработкой 4 шурфов по объекту «Офисное здание», ул. Фабричная, 3, гп Северо-Енисейский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15616" y="-20126"/>
            <a:ext cx="74168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solidFill>
                <a:prstClr val="black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16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«Развитие культуры</a:t>
            </a:r>
            <a:r>
              <a:rPr lang="ru-RU" sz="1600" b="1" dirty="0" smtClean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(тыс. рублей)</a:t>
            </a:r>
            <a:br>
              <a:rPr lang="ru-RU" sz="16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373112"/>
              </p:ext>
            </p:extLst>
          </p:nvPr>
        </p:nvGraphicFramePr>
        <p:xfrm>
          <a:off x="0" y="285728"/>
          <a:ext cx="9144001" cy="4651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399303"/>
                <a:gridCol w="748149"/>
                <a:gridCol w="748149"/>
              </a:tblGrid>
              <a:tr h="398601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измерения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27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представленных (во всех формах) музейных предметов от общего количества предметов основного фонда музея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71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посетителей (индивидуальные посещения, экскурсионные посещения, мероприятия музея)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9 200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9 202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387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книговыдач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225 517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258 005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посещений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71 700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97 198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83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зарегистрированных пользователей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873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8 235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35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объема электронного каталога библиотек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387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поступлений новой литературы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6 439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книжного фонда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экз.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107 000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102 707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51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эксплуатационно-технического обслуживания объектов и помещений,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 так же содержание указанных объектов, помещений и прилегающей территории в надлежащем состоянии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кв. м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22 646,3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22 646,3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концертов, концертных программ, выставок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иных зрелищных мероприятий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11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Соблюдение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сроков предоставления отчетности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83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новых постановок театра «Самородок»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193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систематически обучающихся учащихся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1933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сроков предоставления форм бюджетной отчетности по всем обслуживаемым учреждениям в вышестоящие организации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157192"/>
            <a:ext cx="3059832" cy="1700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809" y="5157192"/>
            <a:ext cx="2592288" cy="17008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3475809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6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170" y="0"/>
            <a:ext cx="8229600" cy="62068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«Развитие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физической культуры, спорта и молодежной политики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(тыс. рублей)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00188"/>
            <a:ext cx="9144000" cy="5205412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сновные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732" y="1283063"/>
            <a:ext cx="8928992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условий, обеспечивающих возможность граждан систематически заниматься физической культурой и спортом, повышение конкурентоспособности спорта Северо-Енисейского района на спортивной арене края;   создание условий для развития потенциала молодежи и его реализации в интересах развития Северо-Енисейского  района; создание благоприятных условий для оздоровления населения Северо-Енисейского района.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37991"/>
              </p:ext>
            </p:extLst>
          </p:nvPr>
        </p:nvGraphicFramePr>
        <p:xfrm>
          <a:off x="113255" y="664396"/>
          <a:ext cx="8928993" cy="618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653"/>
                <a:gridCol w="2871770"/>
                <a:gridCol w="1440160"/>
                <a:gridCol w="1229410"/>
              </a:tblGrid>
              <a:tr h="344347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объем расходов по программе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171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152 164,5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212,6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1672" y="1931135"/>
            <a:ext cx="4392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году: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5840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315677"/>
              </p:ext>
            </p:extLst>
          </p:nvPr>
        </p:nvGraphicFramePr>
        <p:xfrm>
          <a:off x="182855" y="2260221"/>
          <a:ext cx="8885030" cy="4406032"/>
        </p:xfrm>
        <a:graphic>
          <a:graphicData uri="http://schemas.openxmlformats.org/drawingml/2006/table">
            <a:tbl>
              <a:tblPr firstRow="1" bandRow="1"/>
              <a:tblGrid>
                <a:gridCol w="858822"/>
                <a:gridCol w="8026208"/>
              </a:tblGrid>
              <a:tr h="5703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74 179,1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деятельности муниципального казенного учреждения «Спортивный комплекс Северо-Енисейского района «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Нерика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-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69 560,0 организации и проведения спортивных мероприятий, акций, участие в официальных физкультурных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спортивных мероприятиях Красноярского края – 4 619,1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09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21 694,4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Отдела физической культуры,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спорта и молодежной политики администрации Северо-Енисейского района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09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16 935,6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муниципального задания на выполнение работ, субсидии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иные цели «Молодежный центр «АУРУМ» Северо-Енисейского района»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</a:tr>
              <a:tr h="409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i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221,6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актуализацию сметной документации и проверку достоверности определения сметной стоимости на реконструкцию здания бассейна «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Аяхта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ул. Фабричная, 1Б,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 в части изменения параметров крыши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</a:tr>
              <a:tr h="418999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выполнение обследования кровли здания муниципального казенного учреждения «Спортивный комплекс Северо-Енисейского района «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Нерика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ул. Фабричная, 1А,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</a:tr>
              <a:tr h="2543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835,0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Расходы на подготовку проектной документации на устройство </a:t>
                      </a:r>
                      <a:r>
                        <a:rPr lang="ru-RU" sz="1100" dirty="0" err="1" smtClean="0">
                          <a:effectLst/>
                          <a:latin typeface="Times New Roman"/>
                          <a:ea typeface="Times New Roman"/>
                        </a:rPr>
                        <a:t>скейт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-парка «Виражи», ул. Ленина, 9Д, </a:t>
                      </a:r>
                      <a:r>
                        <a:rPr lang="ru-RU" sz="11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</a:tr>
              <a:tr h="2543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941,5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обустройство соляной комнаты плавательного бассейна «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Аяхта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ул. Фабричная, д. 1 «Б»,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20000"/>
                      </a:srgbClr>
                    </a:solidFill>
                  </a:tcPr>
                </a:tc>
              </a:tr>
              <a:tr h="4094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253,1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Расходы на приобретение тренажера для развития мышц и скамья для жима лежа з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</a:rPr>
                        <a:t>а счет средств иных межбюджетных трансфертов бюджетам муниципальных образований на поддержку физкультурно-спортивных клубов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</a:tr>
              <a:tr h="731202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552,1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Расходы на приобретение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</a:rPr>
                        <a:t>21 пары коньков, тренажера для шеи, скамьи спортивной для пресса, счетчика-станка для отжиманий со световым индикатором, 5 пар лыж, 6 костюмов ГТО, 7 футболок, 26 штук спортивного инвентаря (гири, стрелы, гимнастические маты, резинки, гранаты, палки для скандинавской ходьбы, спальные мешки)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за счет средств безвозмездных поступлений в бюджет Северо-Енисейского района от ООО «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Соврудник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»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</a:tr>
              <a:tr h="397912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развитие адаптивной физической культуры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EA0B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9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30683"/>
              </p:ext>
            </p:extLst>
          </p:nvPr>
        </p:nvGraphicFramePr>
        <p:xfrm>
          <a:off x="179512" y="1594704"/>
          <a:ext cx="6552728" cy="5054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8887"/>
                <a:gridCol w="1043733"/>
                <a:gridCol w="1120108"/>
              </a:tblGrid>
              <a:tr h="44857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9748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граждан Северо-Енисейского района, систематически занимающегося физической культурой и спортом от общей численности населения района,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34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 официальных физкультурных мероприятий и спортивных соревнований, проводимых на территории Северо-Енисейского района, согласно календарному плану физкультурно-спортивных мероприятий Северо-Енисейского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района, 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350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4 926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34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 официальных физкультурных мероприятий и спортивных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соревнований Красноярского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края, согласно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официальному календарному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плану физкультурно-спортивных мероприятий Красноярского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края, 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27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молодежи и взрослого населения района систематически занимающегося физической культурой и спортом в спортивных клубах по месту жительства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граждан, 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3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молодежным центром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мероприятий /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участников,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шт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 / 4 050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 / 4 050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3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участников официальных физкультурно-спортивных мероприятий Северо-Енисейского района для маломобильной категории населения, чел.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32656"/>
            <a:ext cx="8143900" cy="81032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«Развитие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физической культуры, спорта и молодежной политики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Pictures\картинкаспор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0892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7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591406"/>
              </p:ext>
            </p:extLst>
          </p:nvPr>
        </p:nvGraphicFramePr>
        <p:xfrm>
          <a:off x="107504" y="1808230"/>
          <a:ext cx="8784976" cy="2780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8929"/>
                <a:gridCol w="726047"/>
              </a:tblGrid>
              <a:tr h="445205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расходов в 2024 году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2604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Асфальтирование центральной площади, ул. Центральная, ул. Студенческая, п.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Вангаш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14 179,1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2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Асфальтирование придомовой территории 12 квартирного дома ул. Фабричная, д. 7,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Северо-Енисейский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4 490,3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61717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автомобильных дорог общего пользования местного значения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52 458,3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252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Ремонт автомобильных дорог, остановок, водопропускных трубок и др.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50 417,9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452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Мероприятия, направленные на повышение безопасности дорожного движения: п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риобретение, доставка и установка дорожных знаков, светодиодных светофоров, барьерных ограждений, нанесение дорожной разметки и др.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9 832,7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0040">
                <a:tc>
                  <a:txBody>
                    <a:bodyPr/>
                    <a:lstStyle/>
                    <a:p>
                      <a:pPr lvl="0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Субсидия на возмещение недополученных доходов, связанных с оказанием населению района транспортных услуг и организации транспортного обслуживания населения в границах района, возникающих у перевозчиков при прохождении муниципальных маршрутов регулярных перевозок пассажиров по регулируемым тарифам автомобильным транспортом общего пользования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43 905,6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0040">
                <a:tc>
                  <a:txBody>
                    <a:bodyPr/>
                    <a:lstStyle/>
                    <a:p>
                      <a:pPr lvl="0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содержанию конечного остановочного пункта межпоселкового общественного транспорта (663282, Красноярский край, Северо-Енисейский район,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Северо-Енисейский, ул. Шевченко, 2А)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1 833,2</a:t>
                      </a:r>
                      <a:endParaRPr lang="ru-RU" sz="10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116632"/>
            <a:ext cx="8229600" cy="4578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dirty="0">
                <a:solidFill>
                  <a:srgbClr val="323232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000" dirty="0" smtClean="0">
                <a:solidFill>
                  <a:srgbClr val="32323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323232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 Северо-Енисейского района</a:t>
            </a:r>
            <a:r>
              <a:rPr lang="ru-RU" sz="2000" dirty="0" smtClean="0">
                <a:solidFill>
                  <a:srgbClr val="323232"/>
                </a:solidFill>
                <a:latin typeface="Times New Roman" pitchFamily="18" charset="0"/>
                <a:cs typeface="Times New Roman" pitchFamily="18" charset="0"/>
              </a:rPr>
              <a:t>» (тыс. рублей)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5586138"/>
              </p:ext>
            </p:extLst>
          </p:nvPr>
        </p:nvGraphicFramePr>
        <p:xfrm>
          <a:off x="226203" y="1124744"/>
          <a:ext cx="8568952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29520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191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180 282,7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177 117,1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595543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 муниципальной программы-развитие современной и эффективной транспортной инфраструктуры; повышение комплексной  безопасности дорожного движения;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потребности населения в перевозках.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3\Downloads\TASS_540345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459765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3\Downloads\maxresdefault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869160"/>
            <a:ext cx="332837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9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83"/>
            <a:ext cx="9144000" cy="720080"/>
          </a:xfrm>
          <a:noFill/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результаты муниципальной программы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транспортной системы Северо-Енисейского района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776598"/>
              </p:ext>
            </p:extLst>
          </p:nvPr>
        </p:nvGraphicFramePr>
        <p:xfrm>
          <a:off x="107504" y="764705"/>
          <a:ext cx="8784976" cy="3262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4126"/>
                <a:gridCol w="1030591"/>
                <a:gridCol w="1667457"/>
                <a:gridCol w="1832802"/>
              </a:tblGrid>
              <a:tr h="4978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 измерения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8955">
                <a:tc rowSpan="2"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Протяженность автомобильных дорог общего пользования местного значения, на которых проведены работы по ремонту и капитальному ремонту в общей протяженности автомобильных дорог и их удельный вес в общей протяженности автомобильных дорог общего пользования местного значения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5,26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5,26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8955">
                <a:tc vMerge="1">
                  <a:txBody>
                    <a:bodyPr/>
                    <a:lstStyle/>
                    <a:p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265">
                <a:tc>
                  <a:txBody>
                    <a:bodyPr/>
                    <a:lstStyle/>
                    <a:p>
                      <a:r>
                        <a:rPr lang="ru-RU" sz="11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перевезенных пассажиров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184,6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187,1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930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выполненных рейсов регулярных перевозок городского сообщения (в одном направлении) </a:t>
                      </a:r>
                      <a:r>
                        <a:rPr lang="ru-RU" sz="115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в гп Северо-Енисейский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29 367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29 367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0844">
                <a:tc>
                  <a:txBody>
                    <a:bodyPr/>
                    <a:lstStyle/>
                    <a:p>
                      <a:pPr algn="l"/>
                      <a:r>
                        <a:rPr lang="ru-RU" sz="115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Количество выполненных рейсов регулярных перевозок пригородного и междугородного сообщения (в одном направлении)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5 290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4" descr="C:\Users\User4\Documents\Картинки\iан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375"/>
            <a:ext cx="4104456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4\Documents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50225"/>
            <a:ext cx="4248472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54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Северо-Енисейского района за 2024 год (тыс. рублей)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99450797"/>
              </p:ext>
            </p:extLst>
          </p:nvPr>
        </p:nvGraphicFramePr>
        <p:xfrm>
          <a:off x="179512" y="1988840"/>
          <a:ext cx="885698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76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9829"/>
            <a:ext cx="7128792" cy="5760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«Развитие местного самоуправления» (тыс. рублей)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988840"/>
            <a:ext cx="8610600" cy="47167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205" y="723900"/>
            <a:ext cx="8596995" cy="472852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Цель муниципальной программы - содействие повышению комфортности условий жизнедеятельности населения в Северо-Енисейском районе.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910581"/>
              </p:ext>
            </p:extLst>
          </p:nvPr>
        </p:nvGraphicFramePr>
        <p:xfrm>
          <a:off x="242204" y="1268760"/>
          <a:ext cx="8650276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9593"/>
                <a:gridCol w="2017312"/>
                <a:gridCol w="2233452"/>
                <a:gridCol w="1949919"/>
              </a:tblGrid>
              <a:tr h="34040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35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81 588,2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81 552,0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2057400" y="2543514"/>
            <a:ext cx="6781800" cy="102950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ООО «Управление торговли Северо-Енисейского района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65 197,7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МП «Хлебопёк»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- 11 796,9</a:t>
            </a:r>
          </a:p>
          <a:p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Субсидия на оказание финансовой поддержки социально ориентированным некоммерческим организациям - АНО «Северо-Енисейский комплексный центр социального обслуживания населения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»- 316,4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242205" y="2536846"/>
            <a:ext cx="1656184" cy="82014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77 311,0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42205" y="4321275"/>
            <a:ext cx="1489298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253,4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57400" y="3645025"/>
            <a:ext cx="678180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Реализованы 3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инициативных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проекта,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основанных на участии граждан в развитии общественной инфраструктуры территорий городских и сельских населенных пунктов Северо-Енисейского района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242205" y="3560551"/>
            <a:ext cx="1578279" cy="66053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2 936,5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57400" y="4321275"/>
            <a:ext cx="678180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Возмещение части затрат гражданам, ведущим подсобное хозяйство на территории Северо-Енисейского района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242205" y="5013176"/>
            <a:ext cx="1489298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1 051,1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57400" y="5020541"/>
            <a:ext cx="678180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Поддержка субъектов малого и среднего предпринимательства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83"/>
            <a:ext cx="9144000" cy="720080"/>
          </a:xfrm>
          <a:noFill/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результаты муниципальной программы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«Развитие местного самоуправления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889240"/>
              </p:ext>
            </p:extLst>
          </p:nvPr>
        </p:nvGraphicFramePr>
        <p:xfrm>
          <a:off x="179513" y="743748"/>
          <a:ext cx="8856984" cy="4197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558"/>
                <a:gridCol w="782589"/>
                <a:gridCol w="1209456"/>
                <a:gridCol w="1173381"/>
              </a:tblGrid>
              <a:tr h="61147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 измерения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550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Объем доставленных пищевых продуктов и непродовольственных товаров первой необходимости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Calibri"/>
                        </a:rPr>
                        <a:t>тонн</a:t>
                      </a: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1 201,7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1 180,3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1385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Приобретение продуктов питания для населения Северо-Енисейского района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тонн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52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52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4446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выпущенного и реализованного хлеба за 9 месяцев 2024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штук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315 628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315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628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3271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Приобретение муки для производства хлебобулочных изделий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тонн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20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5191">
                <a:tc>
                  <a:txBody>
                    <a:bodyPr/>
                    <a:lstStyle/>
                    <a:p>
                      <a:pPr marL="0" marR="889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61340" algn="l"/>
                        </a:tabLs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Количество участников, принявших участие в мероприятиях, направленных на развитие гражданских инициатив и поддержку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СОНКО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чел.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190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190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1795">
                <a:tc>
                  <a:txBody>
                    <a:bodyPr/>
                    <a:lstStyle/>
                    <a:p>
                      <a:pPr marL="0" marR="889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61340" algn="l"/>
                        </a:tabLs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Количество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СОНКО 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и инициативных групп Северо-Енисейского района, получивших информационную поддержку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ед.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1795">
                <a:tc>
                  <a:txBody>
                    <a:bodyPr/>
                    <a:lstStyle/>
                    <a:p>
                      <a:pPr marL="0" marR="8890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561340" algn="l"/>
                        </a:tabLs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Количество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материалов,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 направленных на развитие гражданских инициатив и поддержку СОНКО, размещенных в средствах массовой информации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стр.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5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СОНКО получивших финансовую поддержку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5918">
                <a:tc>
                  <a:txBody>
                    <a:bodyPr/>
                    <a:lstStyle/>
                    <a:p>
                      <a:pPr marL="457200" marR="88900" indent="-4572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61340" algn="l"/>
                        </a:tabLst>
                        <a:defRPr/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СОНКО получивших имущественную поддержку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12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Количество реализованных проектов с участием  населения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менее 10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Users\user\Documents\Субсидии\so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941168"/>
            <a:ext cx="48768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39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345851"/>
              </p:ext>
            </p:extLst>
          </p:nvPr>
        </p:nvGraphicFramePr>
        <p:xfrm>
          <a:off x="460376" y="1484784"/>
          <a:ext cx="8409588" cy="4617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622"/>
                <a:gridCol w="3741141"/>
                <a:gridCol w="987571"/>
                <a:gridCol w="1058112"/>
                <a:gridCol w="1058112"/>
                <a:gridCol w="917030"/>
              </a:tblGrid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№ строки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Наименование проекта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Средства краевого бюджета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Средства бюджета Северо-Енисейского района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Средства юридических лиц, индивидуальных предпринимателей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Средства граждан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Инициативный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 п. Тея Северо-Енисейского района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«Благоустройство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территории площади поселка Тея Северо-Енисейского района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(приобретение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установка 5 стальных опор, 11 светильников, сетей проводов, щитка, фотореле, счетчика активной электрической энергии)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463,6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120,5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51,6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Инициативный проект п. Новая Калами Северо-Енисейского района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«Приобретение ёлки и светового оформления для п. Новая Калами» (приобретение елки, светового оборудования)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824,2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48,5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67,9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29,1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Инициативный проект п.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Вельмо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«Благоустройство территории п. </a:t>
                      </a: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Вельмо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(устройство пешеходной дорожки (тротуаров)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208,2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24,5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2 496,0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146,8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188,4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152400"/>
            <a:ext cx="8880921" cy="133238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Реализация инициативных проектов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счет средств иного межбюджетного трансферта бюджетам муниципальных образований на осуществление расходов, направленных на реализацию мероприятий по поддержке местных инициатив,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рамках ведомственного проекта «Вовлечение населения в решение вопросов местного значения» государственной программы Красноярского края «Содействие развитию местного самоуправления»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2024 году (тыс. рублей)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28" name="AutoShape 4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30" name="AutoShape 6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315176" cy="1000108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«Создание условий для обеспечения доступным и комфортным жильем граждан Северо-Енисейского района» (тыс. рублей)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209800"/>
            <a:ext cx="8915400" cy="4267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990600"/>
            <a:ext cx="8712968" cy="457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повышение доступности жилья и улучшение жилищных условий граждан, проживающих на территории Северо-Енисейского района.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130941"/>
              </p:ext>
            </p:extLst>
          </p:nvPr>
        </p:nvGraphicFramePr>
        <p:xfrm>
          <a:off x="68308" y="2492896"/>
          <a:ext cx="9001000" cy="192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705600"/>
              </a:tblGrid>
              <a:tr h="335518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15 173,3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Строительство коммунальной и транспортной инфраструктуры объекта «Микрорайон «Сосновый бор»,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154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45 243,5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Текущий и капитальный ремонт муниципальных жилых помещений и общего имущества в многоквартирных домах, расположенных на территории Северо-Енисейского района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2792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1 919,3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мероприятий в области градостроительной деятельности на территории Северо-Енисейского района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292968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5 009,8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Предоставление социальных выплат молодым семьям на приобретение (строительство) жилья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287698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73 349,5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среднеэтажного и малоэтажного строительства в Северо-Енисейском районе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34204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44 798,3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условий реализации муниципальной программы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764545"/>
              </p:ext>
            </p:extLst>
          </p:nvPr>
        </p:nvGraphicFramePr>
        <p:xfrm>
          <a:off x="2051719" y="4364659"/>
          <a:ext cx="7004681" cy="2232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3089"/>
                <a:gridCol w="615796"/>
                <a:gridCol w="615796"/>
              </a:tblGrid>
              <a:tr h="25429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34259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ветхого и аварийного жилья в районе по общей площади жилья, %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34259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построенных среднеэтажных и малоэтажных жилых домов в населенных пунктах района, кв. м.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1 714,4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34259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молодых семей, получивших социальную выплату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83160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молодых семей, получивших свидетельства о выделении социальных выплат на приобретение или строительство жилья и реализовавших свое право, привлекших дополнительные денежные средства, к общему количеству молодых семей, получивших свидетельства и реализовавших свое право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51389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капитально отремонтированных муниципальных жилых помещений и отдельных технологических элементов муниципальных квартир, расположенных на территории Северо-Енисейского района, кв. м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81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территорий населенных пунктов района актуализированными топографическими планами, %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rabota\Мои документы\картинки к бюд\i545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37" y="4437112"/>
            <a:ext cx="1961765" cy="2016224"/>
          </a:xfrm>
          <a:prstGeom prst="rect">
            <a:avLst/>
          </a:prstGeom>
          <a:noFill/>
        </p:spPr>
      </p:pic>
      <p:pic>
        <p:nvPicPr>
          <p:cNvPr id="1028" name="Picture 4" descr="C:\Documents and Settings\rabota\Мои документы\картинки к бюд\2016-17\32d4-1392822241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0"/>
            <a:ext cx="1828800" cy="990600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280257"/>
              </p:ext>
            </p:extLst>
          </p:nvPr>
        </p:nvGraphicFramePr>
        <p:xfrm>
          <a:off x="0" y="1500174"/>
          <a:ext cx="914400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12"/>
                <a:gridCol w="2286016"/>
                <a:gridCol w="2143140"/>
                <a:gridCol w="2000232"/>
              </a:tblGrid>
              <a:tr h="34465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200 624,5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185 493,7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5400" y="2135684"/>
            <a:ext cx="9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0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81223" y="1408824"/>
            <a:ext cx="8448197" cy="1508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коммунальной и транспортной инфраструктуры объекта «Микрорайон «Сосновый бор»,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Северо-Енисейский – 15 082,6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ПСД на строительство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квартирного дома, ул. Новая, 9А, п.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Брянка – 1 274,0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ПСД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60 квартирного дома,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Карла Маркса, 52А/2,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Северо-Енисейский – 1 930,9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24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квартирного дома, ул. 50 лет Октября, 12Д, п.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Тея – 59 987,1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получение технических условий для технологического присоединения к сетям электроснабжения для подготовки проектной документации на строительство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объектов – 10 157,5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Консервация и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кадастровые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расходного склада нефтепродуктов п.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6 501,0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616" y="33124"/>
            <a:ext cx="7427168" cy="5268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объектов недвижимого имущества Северо-Енисейского района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117 958,6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(тыс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рублей)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115616" y="2931004"/>
            <a:ext cx="2993391" cy="804672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Коммунальное хозяйство 23 475,2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2483768" y="597772"/>
            <a:ext cx="4824536" cy="742996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Жилищное строительство 88 432,1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1187624" y="4797151"/>
            <a:ext cx="2880320" cy="748805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1 671,5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5536" y="5553775"/>
            <a:ext cx="49685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ПСД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строительство здания культурно-досугового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центра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1 671,5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82975" y="3660682"/>
            <a:ext cx="5037097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Консервация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кадастровые работы расходного склада нефтепродуктов п. </a:t>
            </a:r>
            <a:r>
              <a:rPr lang="ru-RU" sz="1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6 501,0 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ПСД на строительство водозабора п. Новая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5 318,5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ПСД на строительство водозабора п. Тея – 4 959,9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ПСД на строительство бани п. Брянка – 2 627,1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водозабора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– 4 068,7</a:t>
            </a: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6213453" y="4933512"/>
            <a:ext cx="2448272" cy="620263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221,6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48164" y="5807691"/>
            <a:ext cx="2376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Актуализация сметной стоимости на изменение параметров крыши бассейна «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Аяхта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– 221,6 </a:t>
            </a:r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6213453" y="2910441"/>
            <a:ext cx="2519538" cy="804672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 4 158,2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65109" y="3963708"/>
            <a:ext cx="201622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ПСД на строительство школы искусства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– 4 158,2 </a:t>
            </a:r>
          </a:p>
        </p:txBody>
      </p:sp>
    </p:spTree>
    <p:extLst>
      <p:ext uri="{BB962C8B-B14F-4D97-AF65-F5344CB8AC3E}">
        <p14:creationId xmlns:p14="http://schemas.microsoft.com/office/powerpoint/2010/main" val="21922549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0896" y="3429000"/>
            <a:ext cx="8420949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Квартиры в жилых домах – 24 933,2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Квартиры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имущество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жилого дома № 64 по ул. Ленина в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 с целью восстановления после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пожара – 7 198,4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Участок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сети центрального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тепловодоснабжения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ТК-83 до ул. Пушкина, 4, </a:t>
            </a:r>
            <a:r>
              <a:rPr lang="ru-RU" sz="1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Северо-Енисейский – 1 229,0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616" y="33124"/>
            <a:ext cx="7427168" cy="52685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объектов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2024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159 890,8 (тыс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рублей)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351897" y="557434"/>
            <a:ext cx="3132348" cy="591753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– 3 716,7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2632746" y="2581384"/>
            <a:ext cx="2990783" cy="775607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 33 360,6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212807" y="5127203"/>
            <a:ext cx="3257144" cy="665287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7 184,1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4439" y="5792490"/>
            <a:ext cx="34682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по подготовке проектов капитальных ремонтов 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проверку достоверности определения сметной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стоимости – 144,8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Помещения библиотеки,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6 104,9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Здание СДК п.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Вангаш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934,4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4598187" y="4509121"/>
            <a:ext cx="3310072" cy="504056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 73 208,6</a:t>
            </a:r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450897" y="548680"/>
            <a:ext cx="3816423" cy="576064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 42 420,8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45844" y="1269340"/>
            <a:ext cx="37260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Здание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конечного остановочного пункта межпоселкового общественного транспорта, ул. Шевченко, 2А, </a:t>
            </a:r>
            <a:r>
              <a:rPr lang="ru-RU" sz="1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3 716,7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0083" y="1334890"/>
            <a:ext cx="47880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по подготовке проектов капитальных ремонтов 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проверку достоверности определения сметной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стоимости – 256,5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Помещения администрация п. Новая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п.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19 058,4</a:t>
            </a:r>
          </a:p>
          <a:p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Система пожарной сигнализации, вентиляции, кондиционирования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здания, ул. Строителей, 1Б, п.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15 671,3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Кровля нежилого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здания, ул.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Маяковского, 16,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927,5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Нежилое помещение 2,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Коммунистическая, 7,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6 507,1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ъект 5"/>
          <p:cNvSpPr txBox="1">
            <a:spLocks/>
          </p:cNvSpPr>
          <p:nvPr/>
        </p:nvSpPr>
        <p:spPr>
          <a:xfrm>
            <a:off x="3469951" y="5013177"/>
            <a:ext cx="5566545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по подготовке проектов капитальных ремонтов и проверку достоверности определения сметной стоимости –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288,2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ПСД на капремонт детских садов № 1 и № 5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 -1 358,7</a:t>
            </a: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Кровля школы № 2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Северо-Енисейский– 13 551,7</a:t>
            </a: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Теплица со вспомогательными помещениями школы № 2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 – 6 214,5</a:t>
            </a: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Участок сети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тепловодоснабжения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школы № 3 п. Тея – 1 347,4</a:t>
            </a: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Замена инженерных систем школы № 5 п. Брянка – 46 973,8</a:t>
            </a:r>
          </a:p>
          <a:p>
            <a:pPr marL="0" indent="0">
              <a:buFont typeface="Symbol" pitchFamily="18" charset="2"/>
              <a:buNone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Здание школы № 9 п.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Вельмо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3 474,3</a:t>
            </a: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Symbol" pitchFamily="18" charset="2"/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1380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4"/>
            <a:ext cx="9036496" cy="57606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«Содействие развитию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гражданского общества» (тыс. рублей)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92947"/>
            <a:ext cx="8132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 - создание условий для дальнейшего развития гражданского общества, повышения социальной активности населения, повышения прозрачности деятельности органов законодательной и исполнительной власти в Северо-Енисейском районе.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692696"/>
            <a:ext cx="8821644" cy="63921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368828"/>
              </p:ext>
            </p:extLst>
          </p:nvPr>
        </p:nvGraphicFramePr>
        <p:xfrm>
          <a:off x="0" y="1537694"/>
          <a:ext cx="9144002" cy="73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2"/>
                <a:gridCol w="2144889"/>
              </a:tblGrid>
              <a:tr h="368548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416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477,1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36 283,0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844" y="2275594"/>
            <a:ext cx="38164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2024 году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518012"/>
              </p:ext>
            </p:extLst>
          </p:nvPr>
        </p:nvGraphicFramePr>
        <p:xfrm>
          <a:off x="142844" y="3501008"/>
          <a:ext cx="7170209" cy="2592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9689"/>
                <a:gridCol w="859667"/>
                <a:gridCol w="940853"/>
              </a:tblGrid>
              <a:tr h="41476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1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Arial"/>
                          <a:cs typeface="Calibri"/>
                        </a:rPr>
                        <a:t>Количество выходов газеты «Северо-Енисейский ВЕСТНИК» с социально-значимыми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Arial"/>
                          <a:cs typeface="Calibri"/>
                        </a:rPr>
                        <a:t>материалами, экз.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115 075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115 125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62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Arial"/>
                          <a:cs typeface="Calibri"/>
                        </a:rPr>
                        <a:t>Количество выходов социально-значимых материалов в программах «СЕМИС» -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Arial"/>
                          <a:cs typeface="Calibri"/>
                        </a:rPr>
                        <a:t>ТВ, шт.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1 425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62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Arial"/>
                          <a:cs typeface="Calibri"/>
                        </a:rPr>
                        <a:t>Количество социально-значимыми материалов, размещенных на сайте газеты «Северо-Енисейский ВЕСТНИК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Arial"/>
                          <a:cs typeface="Calibri"/>
                        </a:rPr>
                        <a:t>», просмотр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27 631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84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Количество размещения материалов о деятельности и решениях органов местного самоуправления, иной официальной и социально значимой информации в газете и ее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приложениях, страница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5 885 628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5 885 615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838319"/>
              </p:ext>
            </p:extLst>
          </p:nvPr>
        </p:nvGraphicFramePr>
        <p:xfrm>
          <a:off x="142844" y="2655981"/>
          <a:ext cx="8568951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493"/>
                <a:gridCol w="7441458"/>
              </a:tblGrid>
              <a:tr h="484310">
                <a:tc>
                  <a:txBody>
                    <a:bodyPr/>
                    <a:lstStyle/>
                    <a:p>
                      <a:pPr algn="ctr" fontAlgn="t"/>
                      <a:endParaRPr lang="ru-RU" sz="1200" b="1" i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36 283,0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Открытость власти и информирование населения Северо-Енисейского района о деятельности и решениях органов местного самоуправления Северо-Енисейского района и информационно-разъяснительная работа по актуальным социально значимым вопросам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3632">
            <a:off x="7269735" y="5280114"/>
            <a:ext cx="1741883" cy="1132197"/>
          </a:xfrm>
          <a:prstGeom prst="rect">
            <a:avLst/>
          </a:prstGeom>
        </p:spPr>
      </p:pic>
      <p:pic>
        <p:nvPicPr>
          <p:cNvPr id="3" name="Picture 2" descr="C:\Users\User3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468" y="3353453"/>
            <a:ext cx="1737532" cy="14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9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869557"/>
              </p:ext>
            </p:extLst>
          </p:nvPr>
        </p:nvGraphicFramePr>
        <p:xfrm>
          <a:off x="59266" y="2564903"/>
          <a:ext cx="8995994" cy="3886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014"/>
                <a:gridCol w="1008112"/>
                <a:gridCol w="954868"/>
              </a:tblGrid>
              <a:tr h="31740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4829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исполнения собственных доходов к плановым назначениям бюджета Северо-Енисейского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района, %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3105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расходов бюджета района, формируемых в рамках муниципальных программ Северо-Енисейского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района, %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89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3105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Размещение на официальном сайте муниципального образования Северо-Енисейский район информационного ресурса «Бюджет для граждан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единица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раз в месяц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раз в месяц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29658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Соотношение количества проведенных плановых проверок (ревизий) при осуществлении внутреннего муниципального финансового контроля в сфере бюджетных правоотношений и контроля в сфере закупок товаров, работ, услуг к количеству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запланированных, %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7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Отсутствие просроченной кредиторской задолженности в расходах бюджета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района, рублей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5666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исполнения расходных обязательств района (за исключением безвозмездных поступлений),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95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97,1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9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Отношение дефицита бюджета района к  утвержденному общему годовому объему доходов бюджета района без учета утвержденного объема безвозмездных поступлений и (или) поступлений налоговых доходов по дополнительным нормативам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отчислений,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10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76110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расходов на реализацию вновь принимаемых обязательств бюджета Северо-Енисейского района путем конкурсного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распределения, %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987" y="188640"/>
            <a:ext cx="8316416" cy="43204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финансами» (тыс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724" y="675012"/>
            <a:ext cx="7987882" cy="3848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муниципальной программы –  обеспечение долгосрочной сбалансированности и устойчивости бюджетного процесса Северо-Енисейского района, повышение качества и прозрачности управления муниципальными финансами.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049397"/>
              </p:ext>
            </p:extLst>
          </p:nvPr>
        </p:nvGraphicFramePr>
        <p:xfrm>
          <a:off x="58314" y="1071546"/>
          <a:ext cx="9050190" cy="562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3266"/>
                <a:gridCol w="3240360"/>
                <a:gridCol w="1872208"/>
                <a:gridCol w="1494356"/>
              </a:tblGrid>
              <a:tr h="28776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02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99 786,1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99 736,7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821865"/>
              </p:ext>
            </p:extLst>
          </p:nvPr>
        </p:nvGraphicFramePr>
        <p:xfrm>
          <a:off x="117603" y="1924372"/>
          <a:ext cx="8995994" cy="58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292"/>
                <a:gridCol w="8077702"/>
              </a:tblGrid>
              <a:tr h="294063">
                <a:tc>
                  <a:txBody>
                    <a:bodyPr/>
                    <a:lstStyle/>
                    <a:p>
                      <a:pPr algn="r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55 914,3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Северо-Енисейского района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94063">
                <a:tc>
                  <a:txBody>
                    <a:bodyPr/>
                    <a:lstStyle/>
                    <a:p>
                      <a:pPr algn="r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43 822,4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реализации муниципальной программы и прочие мероприятия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3076" name="Picture 4" descr="C:\Documents and Settings\rabota\Мои документы\картинки к бюд\2016-17\жлт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"/>
            <a:ext cx="971600" cy="107154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2724" y="1585818"/>
            <a:ext cx="62540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Муниципальная программа «Управление муниципальными финансами» (тыс. рублей</a:t>
            </a: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endParaRPr kumimoji="0" lang="ru-RU" sz="18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431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bota\Мои документы\картинки к бюд\лп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0"/>
            <a:ext cx="1763688" cy="12256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3012" y="0"/>
            <a:ext cx="7429520" cy="75670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 имуществом» (тыс. рублей)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3849194" cy="360040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836712"/>
            <a:ext cx="7272808" cy="535785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эффективное управление и использование муниципального имущества, повышение уровня материально-технической базы административно-социальной сферы Северо-Енисейского района.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080456"/>
              </p:ext>
            </p:extLst>
          </p:nvPr>
        </p:nvGraphicFramePr>
        <p:xfrm>
          <a:off x="30592" y="1412776"/>
          <a:ext cx="907563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860"/>
                <a:gridCol w="2457684"/>
                <a:gridCol w="1728192"/>
                <a:gridCol w="2450898"/>
              </a:tblGrid>
              <a:tr h="320033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90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128 935,6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126 486,5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989695"/>
              </p:ext>
            </p:extLst>
          </p:nvPr>
        </p:nvGraphicFramePr>
        <p:xfrm>
          <a:off x="179512" y="2492895"/>
          <a:ext cx="8712968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081"/>
                <a:gridCol w="7986887"/>
              </a:tblGrid>
              <a:tr h="3338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9 883,7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имущества в муниципальную собственность (хлебопекарное оборудование,</a:t>
                      </a:r>
                      <a:r>
                        <a:rPr lang="ru-RU" sz="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автофургон Газель, автомобиль Газон, лестница приставная)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07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49 491,0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Текущий  и капитальный ремонт имущества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6 943,3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бюджета Северо-Енисейского района для уплаты обязательных взносов на капитальный ремонт общего имущества многоквартирных домов в муниципальной собственности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13 127,8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Снос ветхих и аварийных объектов на территории Северо-Енисейского района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07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6 010,0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расходов управляющей организации по содержанию и текущему ремонту общего имущества многоквартирных домов, отоплению, в которых расположены пустующие жилые муниципальные помещения</a:t>
                      </a:r>
                    </a:p>
                  </a:txBody>
                  <a:tcPr/>
                </a:tc>
              </a:tr>
              <a:tr h="223193">
                <a:tc>
                  <a:txBody>
                    <a:bodyPr/>
                    <a:lstStyle/>
                    <a:p>
                      <a:pPr algn="ctr"/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2 627,1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ПСД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строительство общественной бани в п Брянка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193">
                <a:tc>
                  <a:txBody>
                    <a:bodyPr/>
                    <a:lstStyle/>
                    <a:p>
                      <a:pPr algn="ctr"/>
                      <a:r>
                        <a:rPr lang="ru-RU" sz="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Асфальтирование территории автомобильной парковки возле здания администрации п. Тея, ул. Клубная, 1, п. Тея</a:t>
                      </a:r>
                    </a:p>
                  </a:txBody>
                  <a:tcPr/>
                </a:tc>
              </a:tr>
              <a:tr h="223193">
                <a:tc>
                  <a:txBody>
                    <a:bodyPr/>
                    <a:lstStyle/>
                    <a:p>
                      <a:pPr algn="ctr"/>
                      <a:r>
                        <a:rPr lang="ru-RU" sz="8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139,4</a:t>
                      </a:r>
                      <a:endParaRPr lang="ru-RU" sz="800" b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мероприятий в области земельных отношений и природопользования</a:t>
                      </a:r>
                      <a:endParaRPr lang="ru-RU" sz="8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5 737,9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бюджетам муниципальных образований на обеспечение жилыми помещениями детей-сирот и детей, оставшихся без попечения родителей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5 673,8 </a:t>
                      </a:r>
                      <a:r>
                        <a:rPr kumimoji="0" lang="ru-RU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Calibri"/>
                        </a:rPr>
                        <a:t>тыс. рублей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kumimoji="0" lang="ru-RU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Calibri"/>
                        </a:rPr>
                        <a:t>на содержание 0,05 штатной единицы сотрудника – 64,1 тыс. рублей</a:t>
                      </a:r>
                      <a:endParaRPr kumimoji="0" 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6 099,4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на возмещение фактически понесенных затрат, связанных с предоставлением дополнительных социальных гарантий семьям граждан, участвующих в специальной военной операции, на предоставление им жилищно-коммунальных услуг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3 100,6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на финансовое обеспечение мероприятий по текущему ремонту жилых помещений, находящихся во владении (пользовании) семей граждан, участвующих в специальной военной операции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193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4 261,1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Субсидия на возмещение фактически понесенных затрат по ремонту печей и дымовых труб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0732"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18 142,2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обеспечение деятельности Комитета по управлению муниципальным имуществом администрации Северо-Енисейского района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48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332656"/>
            <a:ext cx="7848872" cy="8103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 «Управление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муниципальным имуществом»</a:t>
            </a: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081599"/>
              </p:ext>
            </p:extLst>
          </p:nvPr>
        </p:nvGraphicFramePr>
        <p:xfrm>
          <a:off x="251521" y="1161256"/>
          <a:ext cx="8640959" cy="3486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1"/>
                <a:gridCol w="936104"/>
                <a:gridCol w="1152127"/>
                <a:gridCol w="1224137"/>
              </a:tblGrid>
              <a:tr h="6843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 измерения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2463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полученных технических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кадастровых паспортов на объекты недвижимого имущества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0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полученных результатов оценки объектов муниципальной собственности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01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приобретенных жилых помещений</a:t>
                      </a:r>
                      <a:r>
                        <a:rPr lang="ru-RU" sz="11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для обеспечения детей сирот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66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капитально отремонтированных объектов административно-социальной сферы района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6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приобретенного оборудования для технического оснащения муниципальных объектов административно-социальной сферы Северо-Енисейского района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6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снесенных многоквартирных домов, нежилых зданий (строений, сооружений), объектов недвижимости, в том числе изъятых для муниципальных нужд</a:t>
                      </a:r>
                      <a:endParaRPr lang="ru-RU" sz="11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5" name="Picture 3" descr="C:\Users\User4\Documents\Картинки\д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119" y="0"/>
            <a:ext cx="181588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rabota\Мои документы\картинки к бюд\ваир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2895600" cy="2209800"/>
          </a:xfrm>
          <a:prstGeom prst="rect">
            <a:avLst/>
          </a:prstGeom>
          <a:noFill/>
        </p:spPr>
      </p:pic>
      <p:pic>
        <p:nvPicPr>
          <p:cNvPr id="1027" name="Picture 3" descr="C:\Documents and Settings\rabota\Мои документы\картинки к бюд\им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1" y="4648199"/>
            <a:ext cx="3352800" cy="2209801"/>
          </a:xfrm>
          <a:prstGeom prst="rect">
            <a:avLst/>
          </a:prstGeom>
          <a:noFill/>
        </p:spPr>
      </p:pic>
      <p:pic>
        <p:nvPicPr>
          <p:cNvPr id="1028" name="Picture 4" descr="C:\Documents and Settings\rabota\Мои документы\картинки к бюд\лп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648200"/>
            <a:ext cx="2895599" cy="2209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603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6"/>
          <p:cNvSpPr txBox="1">
            <a:spLocks noGrp="1" noChangeArrowheads="1"/>
          </p:cNvSpPr>
          <p:nvPr/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4150" y="115888"/>
            <a:ext cx="8959850" cy="1103312"/>
          </a:xfrm>
        </p:spPr>
        <p:txBody>
          <a:bodyPr lIns="180000" tIns="0" rIns="0" bIns="0"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(тыс. рублей)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014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446486"/>
              </p:ext>
            </p:extLst>
          </p:nvPr>
        </p:nvGraphicFramePr>
        <p:xfrm>
          <a:off x="107503" y="980728"/>
          <a:ext cx="8928991" cy="5760638"/>
        </p:xfrm>
        <a:graphic>
          <a:graphicData uri="http://schemas.openxmlformats.org/drawingml/2006/table">
            <a:tbl>
              <a:tblPr/>
              <a:tblGrid>
                <a:gridCol w="455615"/>
                <a:gridCol w="4487051"/>
                <a:gridCol w="1494872"/>
                <a:gridCol w="1352503"/>
                <a:gridCol w="1138950"/>
              </a:tblGrid>
              <a:tr h="58858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54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в том числе: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5 163 431,7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5 168 908,6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9238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(налоговые, неналоговые)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4 536 595,0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4 565 605,2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743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626 836,7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603 303,4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238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РАСХОДЫ, в том числе: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4 214 662,1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4 091 086,9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252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средств из краевого и федерального бюджета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597 740,2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573 545,0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126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собственных средств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3 616 921,9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3 517 541,9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238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 ПРОФИЦИТ (+)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948 769,6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1 077 821,7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523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ИСТОЧНИКИ, 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- 948 769,6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- 1 077 821,7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82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кредиты, полученные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922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 кредитов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1876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бюджетных кредитов от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884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 бюджетных кредитов от 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2523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- 948 769,6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- 1 077 821,7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830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8028384" cy="83819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«Благоустройство территории» (тыс. рублей)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7096" y="836712"/>
            <a:ext cx="8534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максимально благоприятных, комфортных и безопасных условий для проживания и отдыха жителей Северо-Енисейского района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001228"/>
              </p:ext>
            </p:extLst>
          </p:nvPr>
        </p:nvGraphicFramePr>
        <p:xfrm>
          <a:off x="0" y="1355264"/>
          <a:ext cx="9144000" cy="705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040"/>
                <a:gridCol w="1512168"/>
                <a:gridCol w="1440160"/>
                <a:gridCol w="1259632"/>
              </a:tblGrid>
              <a:tr h="43126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80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158 065,9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157 605,7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1701" y="2003601"/>
            <a:ext cx="6528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году: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433959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337"/>
              </p:ext>
            </p:extLst>
          </p:nvPr>
        </p:nvGraphicFramePr>
        <p:xfrm>
          <a:off x="179512" y="2372933"/>
          <a:ext cx="8856984" cy="1573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992"/>
                <a:gridCol w="7958992"/>
              </a:tblGrid>
              <a:tr h="328886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142 943,5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 по благоустройству и озеленению населенных пунктов района (содержание кладбищ, снос аварийных домов, содержание скверов, парков, ремонт фонтанов, бетонных и деревянных лестниц, устройство и демонтаж зимних городков, установка баннеров, аншлагов, покос травы, ликвидация свалок и др.) </a:t>
                      </a:r>
                      <a:endParaRPr lang="ru-RU" sz="105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809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11 787,3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наружному освещению территории населенных пунктов Северо-Енисейского района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111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трупов с мест обнаружения в морг </a:t>
                      </a:r>
                      <a:r>
                        <a:rPr lang="ru-RU" sz="105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1718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2 365,1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Услуги по обращению с животными без владельцев на территории Северо-Енисейского района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Рисунок 11" descr="отдлов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365104"/>
            <a:ext cx="2664296" cy="2202115"/>
          </a:xfrm>
          <a:prstGeom prst="rect">
            <a:avLst/>
          </a:prstGeom>
        </p:spPr>
      </p:pic>
      <p:pic>
        <p:nvPicPr>
          <p:cNvPr id="6" name="Picture 2" descr="C:\Users\User3\Desktop\843432432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01" y="4149080"/>
            <a:ext cx="307070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3\Desktop\207dfda6bd8884699f7691ac8ccbe8d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63" y="3971424"/>
            <a:ext cx="2715320" cy="266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33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728908"/>
              </p:ext>
            </p:extLst>
          </p:nvPr>
        </p:nvGraphicFramePr>
        <p:xfrm>
          <a:off x="0" y="1340769"/>
          <a:ext cx="9144000" cy="2002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4208"/>
                <a:gridCol w="1296144"/>
                <a:gridCol w="1403648"/>
              </a:tblGrid>
              <a:tr h="28803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924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вновь созданных тротуаров в населенных пунктах района, м. п.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5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Площадь содержания территорий общего пользования в населенных пунктах района, м2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"/>
                          <a:cs typeface="Calibri"/>
                        </a:rPr>
                        <a:t>85 831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85 831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325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Площадь покоса травы в местах общего пользования населенных пунктов, кв. 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5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приобретенных баннеров и аншлагов в населённых пунктах района</a:t>
                      </a: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50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"/>
                          <a:cs typeface="Calibri"/>
                        </a:rPr>
                        <a:t>550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550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162547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горящих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светильников для уличного освещения,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1 376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1 376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10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отловленных безнадзорных животных,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331640" y="0"/>
            <a:ext cx="7812360" cy="1412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по муниципальной программе  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«Благоустройство территории»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79711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Pictures\blagoustroystvo-mk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73016"/>
            <a:ext cx="9144000" cy="277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3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8942" y="116632"/>
            <a:ext cx="8315058" cy="792088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 «Развитие социальных отношений, рост благополучия и защищенности граждан в Северо-Енисейском районе» (тыс. рублей)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094" y="2333732"/>
            <a:ext cx="8996497" cy="4536504"/>
          </a:xfrm>
          <a:prstGeom prst="rect">
            <a:avLst/>
          </a:prstGeom>
        </p:spPr>
        <p:txBody>
          <a:bodyPr lIns="90000"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1 506,5 -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- неработающим пенсионерам в виде ежемесячных денежных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 667 гражданам</a:t>
            </a: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522,8 -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и социальной помощи для отдельных категорий граждан - семьям с новорожденными детьми в виде единовременной денежной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гражданам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60,3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- беременным женщинам в виде ежемесячной денежной выплаты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36 гражданам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615,2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находящихся в трудной жизненной ситуации в виде единовременной денежной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44 гражданам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174,3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в виде ежемесячной денежной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18 гражданам</a:t>
            </a: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1 497,6 -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- неработающим пенсионерам в виде единовременной денежной выплаты на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овощей  928 гражданам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281,9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 к праздничным дням и памятным датам в виде единовременной денежной выплаты 241 гражданину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727,3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удостоенных звания «Почетный гражданин Северо-Енисейского района» в виде компенсации расходов по оплате жилья и коммунальных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услуг 5 гражданам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20,2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 - вдовам (вдовцам) лиц, удостоенных звания «Почетный гражданин Северо-Енисейского района» в виде компенсации расходов по оплате жилья и коммунальных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услуг 1 гражданину</a:t>
            </a:r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519,9 -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для отдельных категорий граждан, награжденных знаком отличия Северо-Енисейского района «Ветеран золотодобычи 25 лет» в виде ежемесячной денежной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149  гражданам</a:t>
            </a: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171,5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награжденных знаком отличия Северо-Енисейского района «Ветеран золотодобычи 20 лет» в виде ежемесячной денежной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74 гражданину</a:t>
            </a: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63,2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граждан, удостоенных звания «Почетный гражданин Северо-Енисейского района» в виде компенсации стоимости приобретенной путевки на санаторно-курортное лечение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гражданин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12 228,3 -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Выплата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пенсии за выслугу лет лицам, замещавшим должности муниципальной службы и муниципальные должности на постоянной основе в органах местного самоуправления Северо-Енисейского района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38 гражданам</a:t>
            </a: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2 955,0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–Новогодние подарки от Главы района получили 1911 детей (в том числе 89 детей получили по два подарка)</a:t>
            </a: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4 539,6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переданных государственных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полномочий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созданию и обеспечению деятельности комиссии по делам несовершеннолетних</a:t>
            </a: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1 971,9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Исполнение государственных полномочий по опеке и попечительству в отношении совершеннолетних граждан, а также в сфере патронажа</a:t>
            </a:r>
          </a:p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200,3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Обеспечение деятельности отдела по делам семьи, детства и социальной поддержки граждан</a:t>
            </a: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434,0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Выплата 62 выпускникам школ в размере 5 000,0 руб.</a:t>
            </a: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147,5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одарки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Главы Северо-Енисейского района ко Дню знаний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для 115 первоклассников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 pitchFamily="18" charset="0"/>
              </a:rPr>
              <a:t>700,6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 pitchFamily="18" charset="0"/>
              </a:rPr>
              <a:t>Возмещение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 pitchFamily="18" charset="0"/>
              </a:rPr>
              <a:t>фактически понесенных затрат в случае гибели участника специальной военной операции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27 425,0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граждан, заключивших контракт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прохождении военной службы и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направляемых для участия в специальной военной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операции: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единовременной выплаты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гражданам, 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единовременной выплаты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соответствии с соглашением о взаимном сотрудничестве, заключенном администрацией Северо-Енисейского района с ООО «</a:t>
            </a:r>
            <a:r>
              <a:rPr lang="ru-RU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Соврудник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44 гражданам,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единовременной выплаты, 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соответствии с соглашением о взаимном сотрудничестве, заключенном администрацией Северо-Енисейского района с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ООО  ДСК «Регион» 10 граждан,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ежемесячной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выплаты гражданам, заключившим контракт на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действия контракта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гражданам, 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компенсация расходов, связанных с оплатой стоимости проезда от места фактического пребывания гражданина до </a:t>
            </a:r>
            <a:r>
              <a:rPr lang="ru-RU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Северо-Енисейский в целях постановки на воинский учет в военный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комиссариат Северо-Енисейского района  13 гражданин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7607" y="688254"/>
            <a:ext cx="8856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1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</a:t>
            </a:r>
            <a:r>
              <a:rPr lang="ru-RU" sz="1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эффективное исполнение переданных полномочий по созданию и обеспечению деятельности комиссии по делам несовершеннолетних и защите их прав,  по опеке и попечительству в отношении совершеннолетних граждан, а так же в сфере патронажа, повышение качества жизни и степени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защищенности отдельных категорий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граждан путем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предоставления дополнительных мер социальной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поддержки для отдельных категорий граждан, реализация прав муниципальных служащих и лиц, замещавших муниципальные должности на постоянной основе на пенсионное обеспечение  за выслугу лет, обеспечение подарками Главы района, поддержка участников СВО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688254"/>
            <a:ext cx="8964488" cy="86177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237275"/>
              </p:ext>
            </p:extLst>
          </p:nvPr>
        </p:nvGraphicFramePr>
        <p:xfrm>
          <a:off x="210115" y="1550028"/>
          <a:ext cx="8968443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038"/>
                <a:gridCol w="2103709"/>
                <a:gridCol w="1992987"/>
                <a:gridCol w="2103709"/>
              </a:tblGrid>
              <a:tr h="301848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89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66 640,9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65 762,9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6544" y="3010481"/>
            <a:ext cx="878497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\\KORNILOVA\Users\5852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r="16499"/>
          <a:stretch/>
        </p:blipFill>
        <p:spPr bwMode="auto">
          <a:xfrm>
            <a:off x="0" y="29912"/>
            <a:ext cx="828942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9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757" y="44334"/>
            <a:ext cx="5991693" cy="152421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результаты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муниципальной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программе «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социальных отношений, рост благополучия и защищенности граждан в Северо-Енисейском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районе»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\\KORNILOVA\Users\5852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2" r="16659"/>
          <a:stretch/>
        </p:blipFill>
        <p:spPr bwMode="auto">
          <a:xfrm>
            <a:off x="0" y="11755"/>
            <a:ext cx="1332757" cy="140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169046"/>
              </p:ext>
            </p:extLst>
          </p:nvPr>
        </p:nvGraphicFramePr>
        <p:xfrm>
          <a:off x="32101" y="1700807"/>
          <a:ext cx="9087771" cy="2391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9579"/>
                <a:gridCol w="936104"/>
                <a:gridCol w="792088"/>
              </a:tblGrid>
              <a:tr h="349310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8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96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Доля несовершеннолетних и семей, состоящих на учете в органах и учреждениях системы профилактики правонарушений и преступлений несовершеннолетних (СОП, УПК), охваченных комплексной индивидуальной профилактической работой, %</a:t>
                      </a:r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396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Установление опеки либо помещение под надзор в медицинские организации, организации оказывающие социальные услуги, иные организации совершеннолетних недееспособных граждан от общего количества совершеннолетних недееспособных граждан, проживающих в Северо-Енисейском районе, %</a:t>
                      </a:r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43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граждан из числа ветеранов ВОВ, ветеранов БД, детей-инвалидов, граждан, достигших возраста 80 лет и старше, получивших ЕАМП ко Дню Защитника Отечества, ко Дню Победы, ко Дню защиты детей, ко Дню пожилого человека от общего количества лиц данной категории, проживающих в районе,%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326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граждан, получивших дополнительные меры социальной поддержки из общего количества заявителей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8" name="Picture 4" descr="\\KORNILOVA\Users\1234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30" y="4293096"/>
            <a:ext cx="3377033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KORNILOVA\Users\1234567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7"/>
          <a:stretch/>
        </p:blipFill>
        <p:spPr bwMode="auto">
          <a:xfrm>
            <a:off x="107504" y="4293096"/>
            <a:ext cx="3441954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KORNILOVA\Users\123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337"/>
            <a:ext cx="1835696" cy="136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KORNILOVA\Users\11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458" y="4316070"/>
            <a:ext cx="2088232" cy="254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0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640960" cy="105273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«Привлечение специалистов в Северо-Енисейский район» (тыс. рублей)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7481" y="908720"/>
            <a:ext cx="8679151" cy="70676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- привлечение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специалистов в учреждения социальной сферы и муниципальные предприятия Северо-Енисейского района, а также молодых специалистов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429601"/>
              </p:ext>
            </p:extLst>
          </p:nvPr>
        </p:nvGraphicFramePr>
        <p:xfrm>
          <a:off x="265672" y="1627862"/>
          <a:ext cx="864096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2093872"/>
                <a:gridCol w="1417581"/>
                <a:gridCol w="1097059"/>
              </a:tblGrid>
              <a:tr h="30135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10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6 624,7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6 624,7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7481" y="2261418"/>
            <a:ext cx="6894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2024 году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783096"/>
              </p:ext>
            </p:extLst>
          </p:nvPr>
        </p:nvGraphicFramePr>
        <p:xfrm>
          <a:off x="265672" y="2600112"/>
          <a:ext cx="864096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7992888"/>
              </a:tblGrid>
              <a:tr h="282183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3 800,0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привлечения специалистов в учреждения социальной сферы и муниципальные предприятия Северо-Енисейского района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49676"/>
              </p:ext>
            </p:extLst>
          </p:nvPr>
        </p:nvGraphicFramePr>
        <p:xfrm>
          <a:off x="193663" y="3717032"/>
          <a:ext cx="8712969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6023"/>
                <a:gridCol w="653473"/>
                <a:gridCol w="653473"/>
              </a:tblGrid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b="0" dirty="0"/>
                    </a:p>
                  </a:txBody>
                  <a:tcPr/>
                </a:tc>
              </a:tr>
              <a:tr h="416143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приглашенных и трудоустроенных специалистов в учреждения социальной  сферы и муниципальные предприятия Северо-Енисейского  района,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628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специалистов, получивших социальную поддержку приглашенным и трудоустроенным специалистам в учреждения социальной сферы и муниципальные предприятия Северо-Енисейского района, от общего количества специалистов, имеющих право на ее получение,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628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специалистов, трудоустроенным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РБ» после получения,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6598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молодых специалистов, получивших социальную поддержку в виде единовременной выплаты, ежемесячной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выплаты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 молодым специалистам   трудоустроенным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РБ», от общего количества специалистов, имеющих право на ее получение,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73165"/>
              </p:ext>
            </p:extLst>
          </p:nvPr>
        </p:nvGraphicFramePr>
        <p:xfrm>
          <a:off x="265672" y="2996952"/>
          <a:ext cx="8640960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7992888"/>
              </a:tblGrid>
              <a:tr h="576064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2 824,7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привлечения молодых специалистов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28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26385"/>
              </p:ext>
            </p:extLst>
          </p:nvPr>
        </p:nvGraphicFramePr>
        <p:xfrm>
          <a:off x="179513" y="836712"/>
          <a:ext cx="8928992" cy="5680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7"/>
                <a:gridCol w="1490487"/>
                <a:gridCol w="2397945"/>
                <a:gridCol w="3168353"/>
              </a:tblGrid>
              <a:tr h="88281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регионального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средств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Получатель средств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3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регионального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 «Патриотическое воспитание»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(024ЕВ51790)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1 646,2 из них:</a:t>
                      </a:r>
                    </a:p>
                    <a:p>
                      <a:pPr algn="ctr"/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1 563,9-</a:t>
                      </a:r>
                      <a:r>
                        <a:rPr lang="ru-RU" sz="12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ФБ</a:t>
                      </a:r>
                    </a:p>
                    <a:p>
                      <a:pPr algn="ctr"/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82,3</a:t>
                      </a:r>
                      <a:r>
                        <a:rPr lang="ru-RU" sz="12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КБ</a:t>
                      </a:r>
                      <a:endParaRPr lang="ru-RU" sz="1200" b="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«Северо-Енисейская средняя школа № 1 им. Е.С. Белинского»,</a:t>
                      </a:r>
                    </a:p>
                    <a:p>
                      <a:pPr algn="ctr"/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200" b="0" u="non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Новокаламинская</a:t>
                      </a:r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средняя школа № 6»,  </a:t>
                      </a:r>
                    </a:p>
                    <a:p>
                      <a:pPr algn="ctr"/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«Северо-Енисейская средняя школа № 2»</a:t>
                      </a:r>
                      <a:endParaRPr lang="ru-RU" sz="12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труда советников директоров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343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регионального  проекта «Современная школа»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(024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Е151720)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1 515,4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1 396,4-</a:t>
                      </a:r>
                      <a:r>
                        <a:rPr lang="ru-RU" sz="12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ФБ</a:t>
                      </a:r>
                      <a:endParaRPr lang="ru-RU" sz="1200" b="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 – МБ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Брянковская</a:t>
                      </a: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средняя школа № 5»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Точка роста (ремонт кабинета, оснащение кабинета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оборудованием: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ноутбуки, цифровая лаборатория по биологии,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физики, по химии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(ученическая), ноутбуки,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принтера, микроскоп цифровой, оборудование для демонстрации опытов (физика, химия, биология)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0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регионального  проекта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«Безопасность дорожного движения»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(024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R373980)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48,0 </a:t>
                      </a:r>
                      <a:r>
                        <a:rPr lang="ru-RU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из них:</a:t>
                      </a:r>
                    </a:p>
                    <a:p>
                      <a:pPr algn="ctr"/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43,2 -</a:t>
                      </a:r>
                      <a:r>
                        <a:rPr lang="ru-RU" sz="12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КБ</a:t>
                      </a:r>
                    </a:p>
                    <a:p>
                      <a:pPr algn="ctr"/>
                      <a:r>
                        <a:rPr lang="ru-RU" sz="12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4,8 - МБ</a:t>
                      </a:r>
                      <a:endParaRPr lang="ru-RU" sz="1200" b="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«Северо-Енисейская средняя школа № 2»</a:t>
                      </a:r>
                    </a:p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электронного стенда с изображением схемы безопасного движения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8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3 209,6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16632"/>
            <a:ext cx="8928992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B3B3B"/>
                </a:solidFill>
                <a:latin typeface="Times New Roman" pitchFamily="18" charset="0"/>
                <a:cs typeface="Times New Roman" pitchFamily="18" charset="0"/>
              </a:rPr>
              <a:t>Участие муниципальных учреждений Северо-Енисейского района </a:t>
            </a:r>
          </a:p>
          <a:p>
            <a:pPr algn="ctr"/>
            <a:r>
              <a:rPr lang="ru-RU" dirty="0" smtClean="0">
                <a:solidFill>
                  <a:srgbClr val="3B3B3B"/>
                </a:solidFill>
                <a:latin typeface="Times New Roman" pitchFamily="18" charset="0"/>
                <a:cs typeface="Times New Roman" pitchFamily="18" charset="0"/>
              </a:rPr>
              <a:t>в региональных проектах в 2024 году (тыс. рублей)</a:t>
            </a:r>
            <a:endParaRPr lang="ru-RU" dirty="0">
              <a:solidFill>
                <a:srgbClr val="3B3B3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920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73613"/>
              </p:ext>
            </p:extLst>
          </p:nvPr>
        </p:nvGraphicFramePr>
        <p:xfrm>
          <a:off x="107504" y="692695"/>
          <a:ext cx="8856982" cy="576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344"/>
                <a:gridCol w="1346430"/>
                <a:gridCol w="1346430"/>
                <a:gridCol w="1585356"/>
                <a:gridCol w="1800200"/>
                <a:gridCol w="2016222"/>
              </a:tblGrid>
              <a:tr h="509390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национальных,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федеральных, региональных проектов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773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реализации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федерального, регионального  проекта «Современная школа»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«Социальная активность»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рамках регионального проекта «Патриотическое воспитание»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федерального, регионального  проекта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«Безопасность дорожного движения»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«Спорт – норма жизни»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4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2021 (факт)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5 350,5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4 930,5 – ФБ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259,5 – КБ         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160,5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511,6 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379,2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132,4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876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511,0 из них:</a:t>
                      </a:r>
                    </a:p>
                    <a:p>
                      <a:pPr algn="ctr"/>
                      <a:r>
                        <a:rPr lang="ru-RU" sz="1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500,0 -</a:t>
                      </a:r>
                      <a:r>
                        <a:rPr lang="ru-RU" sz="10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КБ</a:t>
                      </a:r>
                    </a:p>
                    <a:p>
                      <a:pPr algn="ctr"/>
                      <a:r>
                        <a:rPr lang="ru-RU" sz="10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11,0 - МБ</a:t>
                      </a:r>
                      <a:endParaRPr lang="ru-RU" sz="10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3 447,5,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2 947,6 – ФБ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155,1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344,8</a:t>
                      </a:r>
                      <a:r>
                        <a:rPr lang="ru-RU" sz="1000" b="0" u="non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МБ</a:t>
                      </a:r>
                      <a:endParaRPr lang="ru-RU" sz="1000" b="0" u="non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255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411,0 из них:</a:t>
                      </a:r>
                    </a:p>
                    <a:p>
                      <a:pPr algn="ctr"/>
                      <a:r>
                        <a:rPr lang="ru-RU" sz="1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400,0 -</a:t>
                      </a:r>
                      <a:r>
                        <a:rPr lang="ru-RU" sz="10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КБ</a:t>
                      </a:r>
                    </a:p>
                    <a:p>
                      <a:pPr algn="ctr"/>
                      <a:r>
                        <a:rPr lang="ru-RU" sz="10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11,0 - МБ</a:t>
                      </a:r>
                      <a:endParaRPr lang="ru-RU" sz="10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367,4,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349,0 – ФБ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18,4 – КБ</a:t>
                      </a:r>
                    </a:p>
                  </a:txBody>
                  <a:tcPr/>
                </a:tc>
              </a:tr>
              <a:tr h="91876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1 515,4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1 396,4– ФБ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73,5 – КБ         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45,5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1 646,2 из них:</a:t>
                      </a:r>
                    </a:p>
                    <a:p>
                      <a:pPr algn="ctr"/>
                      <a:r>
                        <a:rPr lang="ru-RU" sz="1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1 563,9 - ФБ</a:t>
                      </a:r>
                    </a:p>
                    <a:p>
                      <a:pPr algn="ctr"/>
                      <a:r>
                        <a:rPr lang="ru-RU" sz="10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82,3 -</a:t>
                      </a:r>
                      <a:r>
                        <a:rPr lang="ru-RU" sz="10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48,0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43,2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4,8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15" y="116632"/>
            <a:ext cx="9003970" cy="50405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 Северо-Енисейского района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реализацию национальных, федеральных, региональных проектов в 2024 году (тыс.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525344"/>
            <a:ext cx="9144000" cy="286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ФБ* - Федеральный бюджет КБ*- краевой бюджет МБ* - местный бюджет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8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735375"/>
              </p:ext>
            </p:extLst>
          </p:nvPr>
        </p:nvGraphicFramePr>
        <p:xfrm>
          <a:off x="457200" y="1412776"/>
          <a:ext cx="8229600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дефицита (-), профицита (+) бюджета Северо-Енисейского района (тыс.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5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муниципального долга Северо-Енисейского района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88313056"/>
              </p:ext>
            </p:extLst>
          </p:nvPr>
        </p:nvGraphicFramePr>
        <p:xfrm>
          <a:off x="152400" y="1066800"/>
          <a:ext cx="8915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10400" y="647700"/>
            <a:ext cx="1752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млн. рублей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-180975" y="1095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3176" y="351210"/>
            <a:ext cx="9105328" cy="185821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altLang="ru-RU" sz="3100" dirty="0" smtClean="0">
                <a:solidFill>
                  <a:srgbClr val="9933FF"/>
                </a:solidFill>
              </a:rPr>
              <a:t>СТРУКТУРА МУНИЦИПАЛЬНОГО ДОЛГА </a:t>
            </a:r>
            <a:br>
              <a:rPr lang="ru-RU" altLang="ru-RU" sz="3100" dirty="0" smtClean="0">
                <a:solidFill>
                  <a:srgbClr val="9933FF"/>
                </a:solidFill>
              </a:rPr>
            </a:br>
            <a:r>
              <a:rPr lang="ru-RU" altLang="ru-RU" sz="3100" dirty="0">
                <a:solidFill>
                  <a:srgbClr val="9933FF"/>
                </a:solidFill>
              </a:rPr>
              <a:t>в</a:t>
            </a:r>
            <a:r>
              <a:rPr lang="ru-RU" altLang="ru-RU" sz="3100" dirty="0" smtClean="0">
                <a:solidFill>
                  <a:srgbClr val="9933FF"/>
                </a:solidFill>
              </a:rPr>
              <a:t> 2024 году </a:t>
            </a:r>
            <a:br>
              <a:rPr lang="ru-RU" altLang="ru-RU" sz="3100" dirty="0" smtClean="0">
                <a:solidFill>
                  <a:srgbClr val="9933FF"/>
                </a:solidFill>
              </a:rPr>
            </a:br>
            <a:r>
              <a:rPr lang="ru-RU" altLang="ru-RU" sz="3100" dirty="0" smtClean="0">
                <a:solidFill>
                  <a:srgbClr val="9933FF"/>
                </a:solidFill>
              </a:rPr>
              <a:t> </a:t>
            </a:r>
            <a:endParaRPr lang="ru-RU" altLang="ru-RU" sz="3200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5496" y="2267658"/>
            <a:ext cx="3960440" cy="6572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9933FF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Бюджетные кредиты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0,0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На 01.01.2025</a:t>
            </a:r>
            <a:endParaRPr lang="ru-RU" b="1" dirty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4283968" y="2258024"/>
            <a:ext cx="4824536" cy="6669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Банковские кредиты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0,0</a:t>
            </a:r>
          </a:p>
          <a:p>
            <a:pPr marL="0" lvl="0" indent="0" algn="ctr">
              <a:buNone/>
            </a:pPr>
            <a:r>
              <a:rPr lang="ru-RU" sz="2700" b="1" dirty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7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01.01.2025</a:t>
            </a:r>
            <a:endParaRPr lang="ru-RU" b="1" dirty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403648" y="3140968"/>
            <a:ext cx="2519832" cy="881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22"/>
              </a:avLst>
            </a:prstTxWarp>
          </a:bodyPr>
          <a:lstStyle/>
          <a:p>
            <a:pPr algn="ctr">
              <a:defRPr/>
            </a:pPr>
            <a:endParaRPr lang="ru-RU" sz="2000" b="1" kern="10" dirty="0">
              <a:ln w="38100">
                <a:solidFill>
                  <a:srgbClr val="993300"/>
                </a:solidFill>
                <a:miter lim="800000"/>
                <a:headEnd/>
                <a:tailEnd/>
              </a:ln>
              <a:solidFill>
                <a:srgbClr val="FADA7A">
                  <a:lumMod val="40000"/>
                  <a:lumOff val="6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https://im0-tub-ru.yandex.net/i?id=07abbe4d768f3d5a56f6779796f8fad6&amp;n=33&amp;w=226&amp;h=1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1095375"/>
            <a:ext cx="1760513" cy="109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263019"/>
            <a:ext cx="4212153" cy="3594981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28" y="3263019"/>
            <a:ext cx="4928672" cy="359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Кредиты для бизнес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059097"/>
            <a:ext cx="1835696" cy="112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212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92879"/>
              </p:ext>
            </p:extLst>
          </p:nvPr>
        </p:nvGraphicFramePr>
        <p:xfrm>
          <a:off x="152400" y="1524000"/>
          <a:ext cx="8839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0198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доходов и расходов бюджета Северо-Енисейского района (тыс.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715436" cy="7780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источников внутреннего финансирования дефицита бюджета Северо-Енисейского района (тыс. рублей)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41709706"/>
              </p:ext>
            </p:extLst>
          </p:nvPr>
        </p:nvGraphicFramePr>
        <p:xfrm>
          <a:off x="69404" y="980728"/>
          <a:ext cx="910850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34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от других бюджетов бюджетной системы Российской Федерации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2020-2024  годы (%)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5769454"/>
              </p:ext>
            </p:extLst>
          </p:nvPr>
        </p:nvGraphicFramePr>
        <p:xfrm>
          <a:off x="7092280" y="1420380"/>
          <a:ext cx="18002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87871820"/>
              </p:ext>
            </p:extLst>
          </p:nvPr>
        </p:nvGraphicFramePr>
        <p:xfrm>
          <a:off x="107504" y="1484784"/>
          <a:ext cx="187220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69254523"/>
              </p:ext>
            </p:extLst>
          </p:nvPr>
        </p:nvGraphicFramePr>
        <p:xfrm>
          <a:off x="2051720" y="1423080"/>
          <a:ext cx="18002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799484071"/>
              </p:ext>
            </p:extLst>
          </p:nvPr>
        </p:nvGraphicFramePr>
        <p:xfrm>
          <a:off x="3707904" y="1428586"/>
          <a:ext cx="18002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187137239"/>
              </p:ext>
            </p:extLst>
          </p:nvPr>
        </p:nvGraphicFramePr>
        <p:xfrm>
          <a:off x="5364088" y="1412776"/>
          <a:ext cx="18002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7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8581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по доходам бюджета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Северо-Енисейского района (тыс. рублей)</a:t>
            </a:r>
          </a:p>
        </p:txBody>
      </p:sp>
      <p:graphicFrame>
        <p:nvGraphicFramePr>
          <p:cNvPr id="12416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893860"/>
              </p:ext>
            </p:extLst>
          </p:nvPr>
        </p:nvGraphicFramePr>
        <p:xfrm>
          <a:off x="142845" y="980728"/>
          <a:ext cx="8821643" cy="5832646"/>
        </p:xfrm>
        <a:graphic>
          <a:graphicData uri="http://schemas.openxmlformats.org/drawingml/2006/table">
            <a:tbl>
              <a:tblPr/>
              <a:tblGrid>
                <a:gridCol w="362918"/>
                <a:gridCol w="5002341"/>
                <a:gridCol w="1152128"/>
                <a:gridCol w="1224136"/>
                <a:gridCol w="1080120"/>
              </a:tblGrid>
              <a:tr h="6042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п.п.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факт 2024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3776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 доходов: (стр. 2 + стр.5)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5 163 431,7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5 168 908,6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собственных доходов (стр.3+ стр.4):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4 536 595,0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4 565 605,2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 доходы: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3 933 813,7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3 964 357,6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 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2 929 013,2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2 934 880,0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972 935,7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999 185,9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566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2 888,8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2 947,9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3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22 116,0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20 715,5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1 281,0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1 243,1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3 310,0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3 140,3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300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B292CA"/>
                        </a:buClr>
                        <a:buSzPct val="70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2 269,0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2 245,0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602 781,3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601 247,6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435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50 461,5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50 993,4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33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45 565,0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42 851,7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435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от оказания платных услуг (работ) и компенсации затрат государства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11 287,1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11 836,9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435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34 205,9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34 341,1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3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административные платежи и сборы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743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4.6</a:t>
                      </a:r>
                    </a:p>
                  </a:txBody>
                  <a:tcPr marL="38732" marR="387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38732" marR="387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460 968,2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460 934,7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178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293,6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289,7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  <a:tr h="2713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(МБТ)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626 836,7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603 303,4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47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46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451874"/>
              </p:ext>
            </p:extLst>
          </p:nvPr>
        </p:nvGraphicFramePr>
        <p:xfrm>
          <a:off x="323528" y="1412776"/>
          <a:ext cx="828092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безвозмездных поступлений в бюджет Северо-Енисейского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4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7978</Words>
  <Application>Microsoft Office PowerPoint</Application>
  <PresentationFormat>Экран (4:3)</PresentationFormat>
  <Paragraphs>1335</Paragraphs>
  <Slides>49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Тема Office</vt:lpstr>
      <vt:lpstr>Презентация PowerPoint</vt:lpstr>
      <vt:lpstr>Основные параметры бюджета Северо-Енисейского района                 за 2024 год (тыс. рублей) </vt:lpstr>
      <vt:lpstr>Основные параметры бюджета Северо-Енисейского района за 2024 год (тыс. рублей) </vt:lpstr>
      <vt:lpstr>Основные характеристики бюджета  Северо-Енисейского района (тыс. рублей) </vt:lpstr>
      <vt:lpstr>Динамика доходов и расходов бюджета Северо-Енисейского района (тыс. рублей)</vt:lpstr>
      <vt:lpstr>Динамика источников внутреннего финансирования дефицита бюджета Северо-Енисейского района (тыс. рублей)</vt:lpstr>
      <vt:lpstr>Структура безвозмездных поступлений от других бюджетов бюджетной системы Российской Федерации  за 2020-2024  годы (%)</vt:lpstr>
      <vt:lpstr>Исполнение по доходам бюджета   Северо-Енисейского района (тыс. рублей)</vt:lpstr>
      <vt:lpstr>Динамика безвозмездных поступлений в бюджет Северо-Енисейского района (тыс. рублей)</vt:lpstr>
      <vt:lpstr>Исполнение безвозмездных поступлений бюджета за 2024 год  ВСЕГО 603 303,4 тыс. рублей</vt:lpstr>
      <vt:lpstr>Презентация PowerPoint</vt:lpstr>
      <vt:lpstr>Динамика налоговых доходов бюджета Северо-Енисейского района (тыс. рублей)</vt:lpstr>
      <vt:lpstr>Динамика неналоговых доходов бюджета Северо-Енисейского района (тыс. рублей)</vt:lpstr>
      <vt:lpstr>Доля программных и непрограммных расходов в структуре бюджета Северо-Енисейского района (%)</vt:lpstr>
      <vt:lpstr>Презентация PowerPoint</vt:lpstr>
      <vt:lpstr>Доля муниципальных программ бюджета Северо-Енисейского района в 2024 году</vt:lpstr>
      <vt:lpstr>Муниципальная программа «Развитие образования» (тыс. рублей)</vt:lpstr>
      <vt:lpstr>Основные результаты при реализации муниципальной программы Северо-Енисейского района «Развитие образования»</vt:lpstr>
      <vt:lpstr>Организация отдыха и оздоровления детей в 2024 году </vt:lpstr>
      <vt:lpstr>Муниципальная программа  Северо-Енисейского района «Реформирование и модернизация жилищно-коммунального хозяйства и повышение энергетической эффективности» (тыс. рублей)</vt:lpstr>
      <vt:lpstr>Продолжение:</vt:lpstr>
      <vt:lpstr>Основные результаты при реализации муниципальной программы Северо-Енисейского района «Реформирование и модернизация жилищно-коммунального хозяйства и повышение энергетической эффективности»</vt:lpstr>
      <vt:lpstr>Муниципальная программа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 (тыс. рублей)</vt:lpstr>
      <vt:lpstr>Презентация PowerPoint</vt:lpstr>
      <vt:lpstr>Презентация PowerPoint</vt:lpstr>
      <vt:lpstr>Муниципальная программа Северо-Енисейского района «Развитие физической культуры, спорта и молодежной политики» (тыс. рублей)</vt:lpstr>
      <vt:lpstr>Основные результаты при реализации муниципальной программы Северо-Енисейского района «Развитие физической культуры, спорта и молодежной политики» </vt:lpstr>
      <vt:lpstr>           Муниципальная программа «Развитие транспортной системы Северо-Енисейского района» (тыс. рублей)</vt:lpstr>
      <vt:lpstr>Основные результаты муниципальной программы «Развитие транспортной системы Северо-Енисейского района»</vt:lpstr>
      <vt:lpstr>Муниципальная программа Северо-Енисейского района «Развитие местного самоуправления» (тыс. рублей)</vt:lpstr>
      <vt:lpstr>Основные результаты муниципальной программы «Развитие местного самоуправления»</vt:lpstr>
      <vt:lpstr>Реализация инициативных проектов за счет средств иного межбюджетного трансферта бюджетам муниципальных образований на осуществление расходов, направленных на реализацию мероприятий по поддержке местных инициатив, в рамках ведомственного проекта «Вовлечение населения в решение вопросов местного значения» государственной программы Красноярского края «Содействие развитию местного самоуправления» в 2024 году (тыс. рублей) </vt:lpstr>
      <vt:lpstr>Муниципальная программа «Создание условий для обеспечения доступным и комфортным жильем граждан Северо-Енисейского района» (тыс. рублей)</vt:lpstr>
      <vt:lpstr>Строительство объектов недвижимого имущества Северо-Енисейского района в 2024 году 117 958,6(тыс. рублей) </vt:lpstr>
      <vt:lpstr>Капитальный ремонт объектов Северо-Енисейского района  в 2024 году 159 890,8 (тыс. рублей) </vt:lpstr>
      <vt:lpstr>    Муниципальная программа Северо-Енисейского района «Содействие развитию  гражданского общества» (тыс. рублей)</vt:lpstr>
      <vt:lpstr>   Муниципальная программа «Управление муниципальными финансами» (тыс.</vt:lpstr>
      <vt:lpstr> Муниципальная программа «Управление муниципальным имуществом» (тыс. рублей)</vt:lpstr>
      <vt:lpstr>Основные результаты при реализации  муниципальной программы «Управление муниципальным имуществом»</vt:lpstr>
      <vt:lpstr>Муниципальная программа Северо-Енисейского района «Благоустройство территории» (тыс. рублей)</vt:lpstr>
      <vt:lpstr>Презентация PowerPoint</vt:lpstr>
      <vt:lpstr>   Муниципальная программа  «Развитие социальных отношений, рост благополучия и защищенности граждан в Северо-Енисейском районе» (тыс. рублей) </vt:lpstr>
      <vt:lpstr>Основные результаты по муниципальной программе «Развитие социальных отношений, рост благополучия и защищенности граждан в Северо-Енисейском районе»</vt:lpstr>
      <vt:lpstr>Муниципальная программа Северо-Енисейского района «Привлечение специалистов в Северо-Енисейский район» (тыс. рублей)</vt:lpstr>
      <vt:lpstr>Презентация PowerPoint</vt:lpstr>
      <vt:lpstr>Расходы бюджета Северо-Енисейского района  на реализацию национальных, федеральных, региональных проектов в 2024 году (тыс. рублей)</vt:lpstr>
      <vt:lpstr>Динамика дефицита (-), профицита (+) бюджета Северо-Енисейского района (тыс. рублей)</vt:lpstr>
      <vt:lpstr>Динамика муниципального долга Северо-Енисейского района</vt:lpstr>
      <vt:lpstr>СТРУКТУРА МУНИЦИПАЛЬНОГО ДОЛГА  в 2024 году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Доля программных и непрограммных расходов в структуре бюджета Северо-Енисейского района (%)</dc:title>
  <dc:creator>User3</dc:creator>
  <cp:lastModifiedBy>User6</cp:lastModifiedBy>
  <cp:revision>143</cp:revision>
  <cp:lastPrinted>2025-04-29T09:19:47Z</cp:lastPrinted>
  <dcterms:created xsi:type="dcterms:W3CDTF">2025-04-18T05:34:57Z</dcterms:created>
  <dcterms:modified xsi:type="dcterms:W3CDTF">2025-04-29T09:20:19Z</dcterms:modified>
</cp:coreProperties>
</file>