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341" r:id="rId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24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субвенции</c:v>
                </c:pt>
                <c:pt idx="1">
                  <c:v>субсидии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472625.3</c:v>
                </c:pt>
                <c:pt idx="1">
                  <c:v>10824.2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57587252210071"/>
          <c:y val="0.19186227985250315"/>
          <c:w val="0.82363070769914459"/>
          <c:h val="0.5490871384660963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6"/>
            </a:solidFill>
          </c:spPr>
          <c:dPt>
            <c:idx val="1"/>
            <c:bubble3D val="0"/>
            <c:spPr>
              <a:solidFill>
                <a:srgbClr val="FFFF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субвенции</c:v>
                </c:pt>
                <c:pt idx="1">
                  <c:v>субсидии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471540</c:v>
                </c:pt>
                <c:pt idx="1">
                  <c:v>4192.5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17454068241471"/>
          <c:y val="0.12218658711123601"/>
          <c:w val="0.62211528965917362"/>
          <c:h val="0.6587103066979486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7030A0"/>
            </a:solidFill>
          </c:spPr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субсидии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10739.2</c:v>
                </c:pt>
                <c:pt idx="1">
                  <c:v>472709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57587252210071"/>
          <c:y val="0.12354460615487169"/>
          <c:w val="0.73169995000555499"/>
          <c:h val="0.585359960004443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7030A0"/>
            </a:solidFill>
          </c:spPr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субсидии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4192.5</c:v>
                </c:pt>
                <c:pt idx="1">
                  <c:v>478540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25388845683813"/>
          <c:y val="0.23675147205866015"/>
          <c:w val="0.6913537384735029"/>
          <c:h val="0.582192621872423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7030A0"/>
            </a:solidFill>
          </c:spPr>
          <c:dPt>
            <c:idx val="1"/>
            <c:bubble3D val="0"/>
            <c:spPr>
              <a:solidFill>
                <a:srgbClr val="92D050"/>
              </a:solidFill>
            </c:spPr>
          </c:dPt>
          <c:cat>
            <c:strRef>
              <c:f>Лист1!$A$2:$A$3</c:f>
              <c:strCache>
                <c:ptCount val="2"/>
                <c:pt idx="0">
                  <c:v>субсидии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4012.8</c:v>
                </c:pt>
                <c:pt idx="1">
                  <c:v>434423.4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404339993968924"/>
          <c:y val="0.29390301662388391"/>
          <c:w val="0.75286975282316304"/>
          <c:h val="0.8574483977485621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6"/>
            </a:solidFill>
          </c:spPr>
          <c:dPt>
            <c:idx val="1"/>
            <c:bubble3D val="0"/>
            <c:spPr>
              <a:solidFill>
                <a:srgbClr val="FFFF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субвенции</c:v>
                </c:pt>
                <c:pt idx="1">
                  <c:v>субсидии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472709</c:v>
                </c:pt>
                <c:pt idx="1">
                  <c:v>10739.2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21CBDB4D-C707-46C3-83FA-C80AE4C07A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C91072B4-468F-4A87-8AF7-B7F9C04B8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3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11/14/2023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475246"/>
              </p:ext>
            </p:extLst>
          </p:nvPr>
        </p:nvGraphicFramePr>
        <p:xfrm>
          <a:off x="8886" y="0"/>
          <a:ext cx="8983230" cy="3497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250"/>
                <a:gridCol w="2250250"/>
                <a:gridCol w="2250250"/>
                <a:gridCol w="2232480"/>
              </a:tblGrid>
              <a:tr h="256377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перечисляемые из краевого бюд</a:t>
                      </a:r>
                      <a:r>
                        <a:rPr lang="ru-RU" sz="1600" b="0" u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жета, тыс. рублей</a:t>
                      </a:r>
                      <a:endParaRPr lang="ru-RU" sz="16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6377">
                <a:tc>
                  <a:txBody>
                    <a:bodyPr/>
                    <a:lstStyle/>
                    <a:p>
                      <a:pPr algn="ctr"/>
                      <a:r>
                        <a:rPr lang="ru-RU" sz="12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2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413258">
                <a:tc>
                  <a:txBody>
                    <a:bodyPr/>
                    <a:lstStyle/>
                    <a:p>
                      <a:endParaRPr lang="ru-RU" sz="1600" b="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22субвенции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413258">
                <a:tc>
                  <a:txBody>
                    <a:bodyPr/>
                    <a:lstStyle/>
                    <a:p>
                      <a:endParaRPr lang="ru-RU" sz="1600" b="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субсидий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субсидий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субсидий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0383112"/>
              </p:ext>
            </p:extLst>
          </p:nvPr>
        </p:nvGraphicFramePr>
        <p:xfrm>
          <a:off x="4517254" y="404664"/>
          <a:ext cx="1080120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161262744"/>
              </p:ext>
            </p:extLst>
          </p:nvPr>
        </p:nvGraphicFramePr>
        <p:xfrm>
          <a:off x="6701686" y="548680"/>
          <a:ext cx="936104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914465372"/>
              </p:ext>
            </p:extLst>
          </p:nvPr>
        </p:nvGraphicFramePr>
        <p:xfrm>
          <a:off x="2248985" y="2132856"/>
          <a:ext cx="1296144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888644421"/>
              </p:ext>
            </p:extLst>
          </p:nvPr>
        </p:nvGraphicFramePr>
        <p:xfrm>
          <a:off x="4481233" y="2060848"/>
          <a:ext cx="1152128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841699910"/>
              </p:ext>
            </p:extLst>
          </p:nvPr>
        </p:nvGraphicFramePr>
        <p:xfrm>
          <a:off x="6759868" y="1916832"/>
          <a:ext cx="1700564" cy="1541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3645186"/>
              </p:ext>
            </p:extLst>
          </p:nvPr>
        </p:nvGraphicFramePr>
        <p:xfrm>
          <a:off x="2248985" y="476672"/>
          <a:ext cx="1008112" cy="1368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61839" y="1772816"/>
            <a:ext cx="2232248" cy="288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472 709,0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1772816"/>
            <a:ext cx="2232248" cy="288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472 625,3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59868" y="1772816"/>
            <a:ext cx="2232248" cy="288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471 540,0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7416" y="3490903"/>
            <a:ext cx="2232248" cy="288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10 739,2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99992" y="3490903"/>
            <a:ext cx="2232248" cy="288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10 824,2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59868" y="3490044"/>
            <a:ext cx="2232248" cy="288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4 192,5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18759" y="3767968"/>
            <a:ext cx="2267744" cy="2981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Всего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48985" y="3767969"/>
            <a:ext cx="2232248" cy="2981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483 448,2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94087" y="3767971"/>
            <a:ext cx="2232248" cy="2981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483 449,5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3767970"/>
            <a:ext cx="2259876" cy="2981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475 732,5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-18759" y="4066108"/>
            <a:ext cx="8956620" cy="2160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Расшифровка по межбюджетным трансфертам в разрезе главных распорядителей бюджетных средств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695307"/>
              </p:ext>
            </p:extLst>
          </p:nvPr>
        </p:nvGraphicFramePr>
        <p:xfrm>
          <a:off x="1" y="4259547"/>
          <a:ext cx="8992114" cy="2566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1035"/>
                <a:gridCol w="1049290"/>
                <a:gridCol w="1049290"/>
                <a:gridCol w="1049290"/>
                <a:gridCol w="1049290"/>
                <a:gridCol w="1067046"/>
                <a:gridCol w="926873"/>
              </a:tblGrid>
              <a:tr h="221142"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Главные распорядители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бюджетных средств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1142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900" b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4990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Администрация Северо-Енисейского района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70 364,5</a:t>
                      </a:r>
                    </a:p>
                    <a:p>
                      <a:pPr algn="ctr"/>
                      <a:endParaRPr lang="ru-RU" sz="9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132 549,1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131 612,8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543,6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543,6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543,6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3828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Управление образования администрации Северо-Енисейского района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399 136,4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336 880,0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336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880,0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668,1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9 753,0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3 189,3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3828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Отдел культуры администрации Северо-Енисейского района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211,5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211,6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143,6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3828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Отдел физической культуры,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спорта и молодежной политики Северо-Енисейского района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316,0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316,0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316,0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833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 имуществом</a:t>
                      </a:r>
                      <a:r>
                        <a:rPr lang="ru-RU" sz="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Северо-Енисейского района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3 208,1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3 196,2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3 047,2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113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472 709,0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472 625,3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471 540,0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10 739,2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10 824,2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4 192,5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63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1683</TotalTime>
  <Words>157</Words>
  <Application>Microsoft Office PowerPoint</Application>
  <PresentationFormat>Экран (4:3)</PresentationFormat>
  <Paragraphs>80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 на реализацию муниципальных программ  и непрограммных расходов в 2022-2024 годах (тыс. рублей) </dc:title>
  <dc:creator>User3</dc:creator>
  <cp:lastModifiedBy>User4</cp:lastModifiedBy>
  <cp:revision>138</cp:revision>
  <cp:lastPrinted>2023-07-14T07:07:54Z</cp:lastPrinted>
  <dcterms:created xsi:type="dcterms:W3CDTF">2022-11-03T08:19:43Z</dcterms:created>
  <dcterms:modified xsi:type="dcterms:W3CDTF">2023-11-14T09:26:24Z</dcterms:modified>
</cp:coreProperties>
</file>