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"/>
  </p:notesMasterIdLst>
  <p:sldIdLst>
    <p:sldId id="347" r:id="rId2"/>
    <p:sldId id="348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5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9E88D9-1A17-46D1-AD21-4D17E626D35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0CB7829E-4B3E-4EB3-B334-578FB35EB01B}">
      <dgm:prSet phldrT="[Текст]"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Поиск проектной идеи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347CE24A-0F98-4A5E-9EA6-3A540208D300}" type="parTrans" cxnId="{320EDE2D-7250-4B13-A467-FA7018FDF4DD}">
      <dgm:prSet/>
      <dgm:spPr/>
      <dgm:t>
        <a:bodyPr/>
        <a:lstStyle/>
        <a:p>
          <a:endParaRPr lang="ru-RU"/>
        </a:p>
      </dgm:t>
    </dgm:pt>
    <dgm:pt modelId="{410AA478-CF48-4A3B-90B4-21CFE515104F}" type="sibTrans" cxnId="{320EDE2D-7250-4B13-A467-FA7018FDF4DD}">
      <dgm:prSet/>
      <dgm:spPr/>
      <dgm:t>
        <a:bodyPr/>
        <a:lstStyle/>
        <a:p>
          <a:endParaRPr lang="ru-RU"/>
        </a:p>
      </dgm:t>
    </dgm:pt>
    <dgm:pt modelId="{2BEA210A-E4E9-4A64-8FD3-F3EF71472AFE}">
      <dgm:prSet phldrT="[Текст]"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Оценка ИП на региональном конкурсе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FBA89DAA-6618-4B1E-BFEF-FCD10AA88769}" type="parTrans" cxnId="{D5C2CF54-46EA-4F18-8F97-BDF1469FB033}">
      <dgm:prSet/>
      <dgm:spPr/>
      <dgm:t>
        <a:bodyPr/>
        <a:lstStyle/>
        <a:p>
          <a:endParaRPr lang="ru-RU"/>
        </a:p>
      </dgm:t>
    </dgm:pt>
    <dgm:pt modelId="{C221979D-E8EF-4044-8A6F-18FFE3EA87CA}" type="sibTrans" cxnId="{D5C2CF54-46EA-4F18-8F97-BDF1469FB033}">
      <dgm:prSet/>
      <dgm:spPr/>
      <dgm:t>
        <a:bodyPr/>
        <a:lstStyle/>
        <a:p>
          <a:endParaRPr lang="ru-RU"/>
        </a:p>
      </dgm:t>
    </dgm:pt>
    <dgm:pt modelId="{507AEECE-0D77-436E-B055-0E50E3FDE4F8}">
      <dgm:prSet phldrT="[Текст]" phldr="1"/>
      <dgm:spPr/>
      <dgm:t>
        <a:bodyPr/>
        <a:lstStyle/>
        <a:p>
          <a:endParaRPr lang="ru-RU"/>
        </a:p>
      </dgm:t>
    </dgm:pt>
    <dgm:pt modelId="{33A95C96-98DF-44E8-A137-8560EBA285A3}" type="parTrans" cxnId="{46082C15-518F-452A-9588-223BFA5AC529}">
      <dgm:prSet/>
      <dgm:spPr/>
      <dgm:t>
        <a:bodyPr/>
        <a:lstStyle/>
        <a:p>
          <a:endParaRPr lang="ru-RU"/>
        </a:p>
      </dgm:t>
    </dgm:pt>
    <dgm:pt modelId="{CE9BB422-0E69-4B71-8888-FD603EA7C8A5}" type="sibTrans" cxnId="{46082C15-518F-452A-9588-223BFA5AC529}">
      <dgm:prSet/>
      <dgm:spPr/>
      <dgm:t>
        <a:bodyPr/>
        <a:lstStyle/>
        <a:p>
          <a:endParaRPr lang="ru-RU"/>
        </a:p>
      </dgm:t>
    </dgm:pt>
    <dgm:pt modelId="{8887787D-BE00-4254-B09F-E58ADDA17F2D}">
      <dgm:prSet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Обсуждение и выбор инициативного проекта для ППМИ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81D61568-AB99-4880-8E7E-209C85994B10}" type="parTrans" cxnId="{F177990E-054A-4E90-AD28-AB5EA36DAE16}">
      <dgm:prSet/>
      <dgm:spPr/>
      <dgm:t>
        <a:bodyPr/>
        <a:lstStyle/>
        <a:p>
          <a:endParaRPr lang="ru-RU"/>
        </a:p>
      </dgm:t>
    </dgm:pt>
    <dgm:pt modelId="{DFC66223-F50E-4BB9-8486-EF22C10DCF4A}" type="sibTrans" cxnId="{F177990E-054A-4E90-AD28-AB5EA36DAE16}">
      <dgm:prSet/>
      <dgm:spPr/>
      <dgm:t>
        <a:bodyPr/>
        <a:lstStyle/>
        <a:p>
          <a:endParaRPr lang="ru-RU"/>
        </a:p>
      </dgm:t>
    </dgm:pt>
    <dgm:pt modelId="{9C5E6BDA-C971-413B-A2FA-8D77066AD56F}">
      <dgm:prSet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Внесение ИП в местную администрацию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AD405771-24CC-42BF-80DE-057F467E0872}" type="parTrans" cxnId="{1872AD94-001A-4953-80D7-DCD71E442B3D}">
      <dgm:prSet/>
      <dgm:spPr/>
      <dgm:t>
        <a:bodyPr/>
        <a:lstStyle/>
        <a:p>
          <a:endParaRPr lang="ru-RU"/>
        </a:p>
      </dgm:t>
    </dgm:pt>
    <dgm:pt modelId="{5153A4B2-88F8-4BB0-8D1E-2E94CA33C243}" type="sibTrans" cxnId="{1872AD94-001A-4953-80D7-DCD71E442B3D}">
      <dgm:prSet/>
      <dgm:spPr/>
      <dgm:t>
        <a:bodyPr/>
        <a:lstStyle/>
        <a:p>
          <a:endParaRPr lang="ru-RU"/>
        </a:p>
      </dgm:t>
    </dgm:pt>
    <dgm:pt modelId="{8DC34B50-0449-4906-BD68-ADF3C87B2BB1}">
      <dgm:prSet custT="1"/>
      <dgm:spPr/>
      <dgm:t>
        <a:bodyPr/>
        <a:lstStyle/>
        <a:p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Подготовка конкурсной документации</a:t>
          </a:r>
          <a:endParaRPr lang="ru-RU" sz="800" dirty="0">
            <a:latin typeface="Times New Roman" pitchFamily="18" charset="0"/>
            <a:cs typeface="Times New Roman" pitchFamily="18" charset="0"/>
          </a:endParaRPr>
        </a:p>
      </dgm:t>
    </dgm:pt>
    <dgm:pt modelId="{E3EDE21D-16BD-44AE-8CED-41B0925C7EDE}" type="parTrans" cxnId="{ACA49EBC-9C22-4D0C-BF16-B14E9D659478}">
      <dgm:prSet/>
      <dgm:spPr/>
      <dgm:t>
        <a:bodyPr/>
        <a:lstStyle/>
        <a:p>
          <a:endParaRPr lang="ru-RU"/>
        </a:p>
      </dgm:t>
    </dgm:pt>
    <dgm:pt modelId="{565B9C9E-04B5-4431-82E0-08EFCDC53CE5}" type="sibTrans" cxnId="{ACA49EBC-9C22-4D0C-BF16-B14E9D659478}">
      <dgm:prSet/>
      <dgm:spPr/>
      <dgm:t>
        <a:bodyPr/>
        <a:lstStyle/>
        <a:p>
          <a:endParaRPr lang="ru-RU"/>
        </a:p>
      </dgm:t>
    </dgm:pt>
    <dgm:pt modelId="{5124DFC8-06B9-4224-AE95-59B2412FD795}" type="pres">
      <dgm:prSet presAssocID="{E39E88D9-1A17-46D1-AD21-4D17E626D35B}" presName="arrowDiagram" presStyleCnt="0">
        <dgm:presLayoutVars>
          <dgm:chMax val="5"/>
          <dgm:dir/>
          <dgm:resizeHandles val="exact"/>
        </dgm:presLayoutVars>
      </dgm:prSet>
      <dgm:spPr/>
    </dgm:pt>
    <dgm:pt modelId="{81BCACE3-8256-4424-89AA-C4D276BC0CF0}" type="pres">
      <dgm:prSet presAssocID="{E39E88D9-1A17-46D1-AD21-4D17E626D35B}" presName="arrow" presStyleLbl="bgShp" presStyleIdx="0" presStyleCnt="1" custScaleX="102546" custLinFactNeighborX="3719" custLinFactNeighborY="-10745"/>
      <dgm:spPr/>
    </dgm:pt>
    <dgm:pt modelId="{1FA6DA7F-FE20-496F-B307-7AE9CFBE0AEB}" type="pres">
      <dgm:prSet presAssocID="{E39E88D9-1A17-46D1-AD21-4D17E626D35B}" presName="arrowDiagram5" presStyleCnt="0"/>
      <dgm:spPr/>
    </dgm:pt>
    <dgm:pt modelId="{9F69A72C-50F5-415F-9E81-AA0E28C5DE9B}" type="pres">
      <dgm:prSet presAssocID="{0CB7829E-4B3E-4EB3-B334-578FB35EB01B}" presName="bullet5a" presStyleLbl="node1" presStyleIdx="0" presStyleCnt="5" custLinFactX="-100000" custLinFactNeighborX="-160050" custLinFactNeighborY="57124"/>
      <dgm:spPr/>
    </dgm:pt>
    <dgm:pt modelId="{4F780801-6113-4325-B3E0-18FDF7B4F8B2}" type="pres">
      <dgm:prSet presAssocID="{0CB7829E-4B3E-4EB3-B334-578FB35EB01B}" presName="textBox5a" presStyleLbl="revTx" presStyleIdx="0" presStyleCnt="5" custAng="0" custScaleX="120162" custScaleY="33776" custLinFactNeighborX="-6934" custLinFactNeighborY="2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273A0-5E05-4038-B0FE-000F3F4EF57F}" type="pres">
      <dgm:prSet presAssocID="{8887787D-BE00-4254-B09F-E58ADDA17F2D}" presName="bullet5b" presStyleLbl="node1" presStyleIdx="1" presStyleCnt="5" custLinFactX="-120212" custLinFactY="56951" custLinFactNeighborX="-200000" custLinFactNeighborY="100000"/>
      <dgm:spPr/>
    </dgm:pt>
    <dgm:pt modelId="{12EB2DA2-74AF-46A4-9A5E-C190D3903D15}" type="pres">
      <dgm:prSet presAssocID="{8887787D-BE00-4254-B09F-E58ADDA17F2D}" presName="textBox5b" presStyleLbl="revTx" presStyleIdx="1" presStyleCnt="5" custScaleX="183104" custScaleY="22124" custLinFactNeighborX="755" custLinFactNeighborY="-12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CD71A-4020-4DEF-9BAC-F8E126DF892C}" type="pres">
      <dgm:prSet presAssocID="{9C5E6BDA-C971-413B-A2FA-8D77066AD56F}" presName="bullet5c" presStyleLbl="node1" presStyleIdx="2" presStyleCnt="5" custLinFactX="-182352" custLinFactY="4818" custLinFactNeighborX="-200000" custLinFactNeighborY="100000"/>
      <dgm:spPr/>
    </dgm:pt>
    <dgm:pt modelId="{2CCC032E-5B30-44E1-86BC-A69CE94CAE49}" type="pres">
      <dgm:prSet presAssocID="{9C5E6BDA-C971-413B-A2FA-8D77066AD56F}" presName="textBox5c" presStyleLbl="revTx" presStyleIdx="2" presStyleCnt="5" custScaleX="173796" custScaleY="30119" custLinFactNeighborX="-44165" custLinFactNeighborY="-77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A2FDFB-BAF4-4A33-8CB9-3C8327498FDD}" type="pres">
      <dgm:prSet presAssocID="{8DC34B50-0449-4906-BD68-ADF3C87B2BB1}" presName="bullet5d" presStyleLbl="node1" presStyleIdx="3" presStyleCnt="5" custLinFactX="-199432" custLinFactNeighborX="-200000" custLinFactNeighborY="73228"/>
      <dgm:spPr/>
    </dgm:pt>
    <dgm:pt modelId="{A19B8ED6-3BCE-41AD-8BDB-E1E080AB6826}" type="pres">
      <dgm:prSet presAssocID="{8DC34B50-0449-4906-BD68-ADF3C87B2BB1}" presName="textBox5d" presStyleLbl="revTx" presStyleIdx="3" presStyleCnt="5" custScaleX="160115" custScaleY="16489" custLinFactNeighborX="-82603" custLinFactNeighborY="-18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76B4E-EC13-4145-BF0F-87EECA3856C8}" type="pres">
      <dgm:prSet presAssocID="{2BEA210A-E4E9-4A64-8FD3-F3EF71472AFE}" presName="bullet5e" presStyleLbl="node1" presStyleIdx="4" presStyleCnt="5" custLinFactX="-178172" custLinFactNeighborX="-200000" custLinFactNeighborY="13880"/>
      <dgm:spPr/>
      <dgm:t>
        <a:bodyPr/>
        <a:lstStyle/>
        <a:p>
          <a:endParaRPr lang="ru-RU"/>
        </a:p>
      </dgm:t>
    </dgm:pt>
    <dgm:pt modelId="{D7BFA274-87DD-46D6-948C-B63893434C54}" type="pres">
      <dgm:prSet presAssocID="{2BEA210A-E4E9-4A64-8FD3-F3EF71472AFE}" presName="textBox5e" presStyleLbl="revTx" presStyleIdx="4" presStyleCnt="5" custScaleX="180599" custScaleY="14055" custLinFactX="-22770" custLinFactNeighborX="-100000" custLinFactNeighborY="-23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4620FF-8E87-45BC-A85C-10676B8D187E}" type="presOf" srcId="{8DC34B50-0449-4906-BD68-ADF3C87B2BB1}" destId="{A19B8ED6-3BCE-41AD-8BDB-E1E080AB6826}" srcOrd="0" destOrd="0" presId="urn:microsoft.com/office/officeart/2005/8/layout/arrow2"/>
    <dgm:cxn modelId="{46082C15-518F-452A-9588-223BFA5AC529}" srcId="{E39E88D9-1A17-46D1-AD21-4D17E626D35B}" destId="{507AEECE-0D77-436E-B055-0E50E3FDE4F8}" srcOrd="5" destOrd="0" parTransId="{33A95C96-98DF-44E8-A137-8560EBA285A3}" sibTransId="{CE9BB422-0E69-4B71-8888-FD603EA7C8A5}"/>
    <dgm:cxn modelId="{D41B5A0C-8D94-47FE-9DDD-B6471116E543}" type="presOf" srcId="{E39E88D9-1A17-46D1-AD21-4D17E626D35B}" destId="{5124DFC8-06B9-4224-AE95-59B2412FD795}" srcOrd="0" destOrd="0" presId="urn:microsoft.com/office/officeart/2005/8/layout/arrow2"/>
    <dgm:cxn modelId="{ACA49EBC-9C22-4D0C-BF16-B14E9D659478}" srcId="{E39E88D9-1A17-46D1-AD21-4D17E626D35B}" destId="{8DC34B50-0449-4906-BD68-ADF3C87B2BB1}" srcOrd="3" destOrd="0" parTransId="{E3EDE21D-16BD-44AE-8CED-41B0925C7EDE}" sibTransId="{565B9C9E-04B5-4431-82E0-08EFCDC53CE5}"/>
    <dgm:cxn modelId="{56D9E046-F711-4B81-A25C-4A538B818E6D}" type="presOf" srcId="{2BEA210A-E4E9-4A64-8FD3-F3EF71472AFE}" destId="{D7BFA274-87DD-46D6-948C-B63893434C54}" srcOrd="0" destOrd="0" presId="urn:microsoft.com/office/officeart/2005/8/layout/arrow2"/>
    <dgm:cxn modelId="{F177990E-054A-4E90-AD28-AB5EA36DAE16}" srcId="{E39E88D9-1A17-46D1-AD21-4D17E626D35B}" destId="{8887787D-BE00-4254-B09F-E58ADDA17F2D}" srcOrd="1" destOrd="0" parTransId="{81D61568-AB99-4880-8E7E-209C85994B10}" sibTransId="{DFC66223-F50E-4BB9-8486-EF22C10DCF4A}"/>
    <dgm:cxn modelId="{7102FFB5-F39C-435B-AF7F-B51FFAE5BBFD}" type="presOf" srcId="{9C5E6BDA-C971-413B-A2FA-8D77066AD56F}" destId="{2CCC032E-5B30-44E1-86BC-A69CE94CAE49}" srcOrd="0" destOrd="0" presId="urn:microsoft.com/office/officeart/2005/8/layout/arrow2"/>
    <dgm:cxn modelId="{42A17388-048D-4D91-BECC-B44202362693}" type="presOf" srcId="{8887787D-BE00-4254-B09F-E58ADDA17F2D}" destId="{12EB2DA2-74AF-46A4-9A5E-C190D3903D15}" srcOrd="0" destOrd="0" presId="urn:microsoft.com/office/officeart/2005/8/layout/arrow2"/>
    <dgm:cxn modelId="{1872AD94-001A-4953-80D7-DCD71E442B3D}" srcId="{E39E88D9-1A17-46D1-AD21-4D17E626D35B}" destId="{9C5E6BDA-C971-413B-A2FA-8D77066AD56F}" srcOrd="2" destOrd="0" parTransId="{AD405771-24CC-42BF-80DE-057F467E0872}" sibTransId="{5153A4B2-88F8-4BB0-8D1E-2E94CA33C243}"/>
    <dgm:cxn modelId="{320EDE2D-7250-4B13-A467-FA7018FDF4DD}" srcId="{E39E88D9-1A17-46D1-AD21-4D17E626D35B}" destId="{0CB7829E-4B3E-4EB3-B334-578FB35EB01B}" srcOrd="0" destOrd="0" parTransId="{347CE24A-0F98-4A5E-9EA6-3A540208D300}" sibTransId="{410AA478-CF48-4A3B-90B4-21CFE515104F}"/>
    <dgm:cxn modelId="{D5C2CF54-46EA-4F18-8F97-BDF1469FB033}" srcId="{E39E88D9-1A17-46D1-AD21-4D17E626D35B}" destId="{2BEA210A-E4E9-4A64-8FD3-F3EF71472AFE}" srcOrd="4" destOrd="0" parTransId="{FBA89DAA-6618-4B1E-BFEF-FCD10AA88769}" sibTransId="{C221979D-E8EF-4044-8A6F-18FFE3EA87CA}"/>
    <dgm:cxn modelId="{5BDD46C4-FB3D-4ED7-BF50-2C8144DDA738}" type="presOf" srcId="{0CB7829E-4B3E-4EB3-B334-578FB35EB01B}" destId="{4F780801-6113-4325-B3E0-18FDF7B4F8B2}" srcOrd="0" destOrd="0" presId="urn:microsoft.com/office/officeart/2005/8/layout/arrow2"/>
    <dgm:cxn modelId="{FDDA95B6-D723-4B07-9251-33DCFE8FEF20}" type="presParOf" srcId="{5124DFC8-06B9-4224-AE95-59B2412FD795}" destId="{81BCACE3-8256-4424-89AA-C4D276BC0CF0}" srcOrd="0" destOrd="0" presId="urn:microsoft.com/office/officeart/2005/8/layout/arrow2"/>
    <dgm:cxn modelId="{C2BBF174-1457-493B-AA0B-B3A05E50851E}" type="presParOf" srcId="{5124DFC8-06B9-4224-AE95-59B2412FD795}" destId="{1FA6DA7F-FE20-496F-B307-7AE9CFBE0AEB}" srcOrd="1" destOrd="0" presId="urn:microsoft.com/office/officeart/2005/8/layout/arrow2"/>
    <dgm:cxn modelId="{69641D0C-10A2-475A-A154-AC7F134875BD}" type="presParOf" srcId="{1FA6DA7F-FE20-496F-B307-7AE9CFBE0AEB}" destId="{9F69A72C-50F5-415F-9E81-AA0E28C5DE9B}" srcOrd="0" destOrd="0" presId="urn:microsoft.com/office/officeart/2005/8/layout/arrow2"/>
    <dgm:cxn modelId="{54C3BB84-807A-47A5-9955-17F272ECCE02}" type="presParOf" srcId="{1FA6DA7F-FE20-496F-B307-7AE9CFBE0AEB}" destId="{4F780801-6113-4325-B3E0-18FDF7B4F8B2}" srcOrd="1" destOrd="0" presId="urn:microsoft.com/office/officeart/2005/8/layout/arrow2"/>
    <dgm:cxn modelId="{D658382F-0EA7-4FB1-B01C-4AC2F584B512}" type="presParOf" srcId="{1FA6DA7F-FE20-496F-B307-7AE9CFBE0AEB}" destId="{324273A0-5E05-4038-B0FE-000F3F4EF57F}" srcOrd="2" destOrd="0" presId="urn:microsoft.com/office/officeart/2005/8/layout/arrow2"/>
    <dgm:cxn modelId="{12460C06-EC53-4423-9589-A9447C180140}" type="presParOf" srcId="{1FA6DA7F-FE20-496F-B307-7AE9CFBE0AEB}" destId="{12EB2DA2-74AF-46A4-9A5E-C190D3903D15}" srcOrd="3" destOrd="0" presId="urn:microsoft.com/office/officeart/2005/8/layout/arrow2"/>
    <dgm:cxn modelId="{248E853C-80DC-4CC3-A0E3-92DE418424AC}" type="presParOf" srcId="{1FA6DA7F-FE20-496F-B307-7AE9CFBE0AEB}" destId="{F36CD71A-4020-4DEF-9BAC-F8E126DF892C}" srcOrd="4" destOrd="0" presId="urn:microsoft.com/office/officeart/2005/8/layout/arrow2"/>
    <dgm:cxn modelId="{7BB13041-3B72-42D3-9844-E9BCECEE6A10}" type="presParOf" srcId="{1FA6DA7F-FE20-496F-B307-7AE9CFBE0AEB}" destId="{2CCC032E-5B30-44E1-86BC-A69CE94CAE49}" srcOrd="5" destOrd="0" presId="urn:microsoft.com/office/officeart/2005/8/layout/arrow2"/>
    <dgm:cxn modelId="{59F2DD5B-D415-4CCB-9EA1-81C869579070}" type="presParOf" srcId="{1FA6DA7F-FE20-496F-B307-7AE9CFBE0AEB}" destId="{5AA2FDFB-BAF4-4A33-8CB9-3C8327498FDD}" srcOrd="6" destOrd="0" presId="urn:microsoft.com/office/officeart/2005/8/layout/arrow2"/>
    <dgm:cxn modelId="{51DA977C-D830-4547-AA14-8F8AD6716984}" type="presParOf" srcId="{1FA6DA7F-FE20-496F-B307-7AE9CFBE0AEB}" destId="{A19B8ED6-3BCE-41AD-8BDB-E1E080AB6826}" srcOrd="7" destOrd="0" presId="urn:microsoft.com/office/officeart/2005/8/layout/arrow2"/>
    <dgm:cxn modelId="{0713AAEB-6FB4-4A84-9951-A4D8A9087067}" type="presParOf" srcId="{1FA6DA7F-FE20-496F-B307-7AE9CFBE0AEB}" destId="{0A376B4E-EC13-4145-BF0F-87EECA3856C8}" srcOrd="8" destOrd="0" presId="urn:microsoft.com/office/officeart/2005/8/layout/arrow2"/>
    <dgm:cxn modelId="{D39ECD5E-B46D-40C9-A700-B87C006DED89}" type="presParOf" srcId="{1FA6DA7F-FE20-496F-B307-7AE9CFBE0AEB}" destId="{D7BFA274-87DD-46D6-948C-B63893434C54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BCACE3-8256-4424-89AA-C4D276BC0CF0}">
      <dsp:nvSpPr>
        <dsp:cNvPr id="0" name=""/>
        <dsp:cNvSpPr/>
      </dsp:nvSpPr>
      <dsp:spPr>
        <a:xfrm>
          <a:off x="-124271" y="182108"/>
          <a:ext cx="5005315" cy="305065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9A72C-50F5-415F-9E81-AA0E28C5DE9B}">
      <dsp:nvSpPr>
        <dsp:cNvPr id="0" name=""/>
        <dsp:cNvSpPr/>
      </dsp:nvSpPr>
      <dsp:spPr>
        <a:xfrm>
          <a:off x="23204" y="2842495"/>
          <a:ext cx="112264" cy="1122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780801-6113-4325-B3E0-18FDF7B4F8B2}">
      <dsp:nvSpPr>
        <dsp:cNvPr id="0" name=""/>
        <dsp:cNvSpPr/>
      </dsp:nvSpPr>
      <dsp:spPr>
        <a:xfrm>
          <a:off x="262482" y="3093372"/>
          <a:ext cx="768335" cy="2452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486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Поиск проектной идеи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482" y="3093372"/>
        <a:ext cx="768335" cy="245232"/>
      </dsp:txXfrm>
    </dsp:sp>
    <dsp:sp modelId="{324273A0-5E05-4038-B0FE-000F3F4EF57F}">
      <dsp:nvSpPr>
        <dsp:cNvPr id="0" name=""/>
        <dsp:cNvSpPr/>
      </dsp:nvSpPr>
      <dsp:spPr>
        <a:xfrm>
          <a:off x="360168" y="2470261"/>
          <a:ext cx="175717" cy="1757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B2DA2-74AF-46A4-9A5E-C190D3903D15}">
      <dsp:nvSpPr>
        <dsp:cNvPr id="0" name=""/>
        <dsp:cNvSpPr/>
      </dsp:nvSpPr>
      <dsp:spPr>
        <a:xfrm>
          <a:off x="680136" y="2625622"/>
          <a:ext cx="1483606" cy="282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109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Обсуждение и выбор инициативного проекта для ППМИ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0136" y="2625622"/>
        <a:ext cx="1483606" cy="282794"/>
      </dsp:txXfrm>
    </dsp:sp>
    <dsp:sp modelId="{F36CD71A-4020-4DEF-9BAC-F8E126DF892C}">
      <dsp:nvSpPr>
        <dsp:cNvPr id="0" name=""/>
        <dsp:cNvSpPr/>
      </dsp:nvSpPr>
      <dsp:spPr>
        <a:xfrm>
          <a:off x="807991" y="1974519"/>
          <a:ext cx="234290" cy="2342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C032E-5B30-44E1-86BC-A69CE94CAE49}">
      <dsp:nvSpPr>
        <dsp:cNvPr id="0" name=""/>
        <dsp:cNvSpPr/>
      </dsp:nvSpPr>
      <dsp:spPr>
        <a:xfrm>
          <a:off x="1057302" y="2312138"/>
          <a:ext cx="1637230" cy="516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145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Внесение ИП в местную администрацию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57302" y="2312138"/>
        <a:ext cx="1637230" cy="516380"/>
      </dsp:txXfrm>
    </dsp:sp>
    <dsp:sp modelId="{5AA2FDFB-BAF4-4A33-8CB9-3C8327498FDD}">
      <dsp:nvSpPr>
        <dsp:cNvPr id="0" name=""/>
        <dsp:cNvSpPr/>
      </dsp:nvSpPr>
      <dsp:spPr>
        <a:xfrm>
          <a:off x="1402898" y="1586909"/>
          <a:ext cx="302624" cy="302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9B8ED6-3BCE-41AD-8BDB-E1E080AB6826}">
      <dsp:nvSpPr>
        <dsp:cNvPr id="0" name=""/>
        <dsp:cNvSpPr/>
      </dsp:nvSpPr>
      <dsp:spPr>
        <a:xfrm>
          <a:off x="1663188" y="1996440"/>
          <a:ext cx="1563056" cy="3370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355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Подготовка конкурсной документации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63188" y="1996440"/>
        <a:ext cx="1563056" cy="337024"/>
      </dsp:txXfrm>
    </dsp:sp>
    <dsp:sp modelId="{0A376B4E-EC13-4145-BF0F-87EECA3856C8}">
      <dsp:nvSpPr>
        <dsp:cNvPr id="0" name=""/>
        <dsp:cNvSpPr/>
      </dsp:nvSpPr>
      <dsp:spPr>
        <a:xfrm>
          <a:off x="2088157" y="1175993"/>
          <a:ext cx="385602" cy="3856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FA274-87DD-46D6-948C-B63893434C54}">
      <dsp:nvSpPr>
        <dsp:cNvPr id="0" name=""/>
        <dsp:cNvSpPr/>
      </dsp:nvSpPr>
      <dsp:spPr>
        <a:xfrm>
          <a:off x="2147300" y="1745479"/>
          <a:ext cx="1763023" cy="315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323" tIns="0" rIns="0" bIns="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Оценка ИП на региональном конкурсе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47300" y="1745479"/>
        <a:ext cx="1763023" cy="315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BDB4D-C707-46C3-83FA-C80AE4C07A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072B4-468F-4A87-8AF7-B7F9C04B8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" y="116632"/>
            <a:ext cx="8229600" cy="792088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Участие в конкурсном отборе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проводимом 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рамках реализации мероприятий подпрограммы «Поддержка местных инициатив»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программы Красноярского края «Содействие развитию местного самоуправления»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33784154"/>
              </p:ext>
            </p:extLst>
          </p:nvPr>
        </p:nvGraphicFramePr>
        <p:xfrm>
          <a:off x="123004" y="654690"/>
          <a:ext cx="4881044" cy="4070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7565" y="3067853"/>
            <a:ext cx="2319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</a:t>
            </a:r>
            <a:endParaRPr lang="ru-RU" sz="1000" dirty="0"/>
          </a:p>
        </p:txBody>
      </p:sp>
      <p:sp>
        <p:nvSpPr>
          <p:cNvPr id="6" name="Овал 5"/>
          <p:cNvSpPr/>
          <p:nvPr/>
        </p:nvSpPr>
        <p:spPr>
          <a:xfrm>
            <a:off x="3720452" y="1419823"/>
            <a:ext cx="576064" cy="56225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Овал 6"/>
          <p:cNvSpPr/>
          <p:nvPr/>
        </p:nvSpPr>
        <p:spPr>
          <a:xfrm>
            <a:off x="2858996" y="1644964"/>
            <a:ext cx="432048" cy="37852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2697733" y="2053881"/>
            <a:ext cx="10468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Исполнение ИП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0452" y="1937192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Ввод в эксплуатацию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3662" y="2698521"/>
            <a:ext cx="28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781" y="2378461"/>
            <a:ext cx="288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3</a:t>
            </a:r>
            <a:endParaRPr lang="ru-RU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1337472" y="2023485"/>
            <a:ext cx="288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4</a:t>
            </a:r>
            <a:endParaRPr lang="ru-RU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2123728" y="1659380"/>
            <a:ext cx="2802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5</a:t>
            </a:r>
            <a:endParaRPr lang="ru-RU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881565" y="1360674"/>
            <a:ext cx="2781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6</a:t>
            </a:r>
            <a:endParaRPr lang="ru-RU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3864468" y="1124695"/>
            <a:ext cx="288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7</a:t>
            </a:r>
            <a:endParaRPr lang="ru-RU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117565" y="847696"/>
            <a:ext cx="3015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Этапы реализации инициативных проектов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62516"/>
            <a:ext cx="3310977" cy="2102059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994255"/>
              </p:ext>
            </p:extLst>
          </p:nvPr>
        </p:nvGraphicFramePr>
        <p:xfrm>
          <a:off x="143425" y="4941168"/>
          <a:ext cx="8726830" cy="1799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824"/>
                <a:gridCol w="7432006"/>
              </a:tblGrid>
              <a:tr h="5341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2700,0 тыс. рублей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городских округов края; для городских и сельских поселений, определенных законами края административными центрами муниципальных районов края; для населенных пунктов, определенных законами края административными центрами муниципальных округов края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3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2000,0 тыс. рублей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городских и сельских поселений с численностью населения более 1,0 тыс. человек; населенных пунктов, входящих в состав поселения с численностью населения более 1,0 тысячи человек, до наделения муниципального образования статусом муниципального округа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08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1000,0 тыс. рублей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городских и сельских поселений с численностью населения до 1,0 тысячи человек включительно; населенных пунктов, входящих в состав поселения с численностью населения до 1,0 тысячи человек включительно, до наделения муниципального образования статусом муниципального округа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988411" y="3933056"/>
            <a:ext cx="553591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Методика распределения иных межбюджетных трансфертов предусматривает предоставление иных межбюджетных трансфертов муниципальным образованиям края в объеме средств, определенных в инициативном проекте, но не более:</a:t>
            </a:r>
          </a:p>
        </p:txBody>
      </p:sp>
    </p:spTree>
    <p:extLst>
      <p:ext uri="{BB962C8B-B14F-4D97-AF65-F5344CB8AC3E}">
        <p14:creationId xmlns:p14="http://schemas.microsoft.com/office/powerpoint/2010/main" val="1390750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080120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Участие в конкурсном отборе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проводимом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рамках реализации мероприятий подпрограммы «Поддержка местных инициатив»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программы Красноярского края «Содействие развитию местного самоуправления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03848" y="2174260"/>
            <a:ext cx="28803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Условия для получения межбюджетного трансферта для реализации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инициативного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4678563"/>
            <a:ext cx="3016888" cy="18863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Направления реализации инициативных проектов: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- объекты коммунальной инфраструктуры и внешнего благоустройства;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- объекты культуры;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-объекты, используемые для проведения общественных, культурно-массовых и спортивных мероприятий (площади, парки, места отдыха);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-объекты для обеспечения первичных мер пожарной безопасности;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-основные средства (машины, оборудование).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372200" y="4299857"/>
            <a:ext cx="2620625" cy="21440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Обязательные условия: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права собственности </a:t>
            </a:r>
            <a:r>
              <a:rPr lang="ru-RU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r>
              <a:rPr lang="ru-RU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Северо-Енисейский либо </a:t>
            </a: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права оперативного управления </a:t>
            </a:r>
            <a:r>
              <a:rPr lang="ru-RU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муниципального учреждения на имущество, подлежащее реконструкции, проведению ремонта или </a:t>
            </a: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правоустанавливающие документы на земельный участок</a:t>
            </a:r>
            <a:r>
              <a:rPr lang="ru-RU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используемый для реализации </a:t>
            </a:r>
            <a:r>
              <a:rPr lang="ru-RU" sz="1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инициативного проекта.</a:t>
            </a:r>
            <a:endParaRPr lang="ru-RU" sz="1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37" y="4581128"/>
            <a:ext cx="2835834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Финансовое обеспечение реализации ИП:</a:t>
            </a:r>
          </a:p>
          <a:p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 более 85 % - межбюджетный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трансферт;</a:t>
            </a:r>
            <a:endParaRPr lang="ru-RU" sz="1000" dirty="0"/>
          </a:p>
          <a:p>
            <a:pPr lvl="0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менее 5 %; - местный бюджет 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 менее 3 % - население;</a:t>
            </a:r>
          </a:p>
          <a:p>
            <a:pPr lvl="0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 менее 7 % - иные источники (местный бюджет, население, юридические лица и индивидуальные предприниматели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699793" y="3398396"/>
            <a:ext cx="1440159" cy="1182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2"/>
          </p:cNvCxnSpPr>
          <p:nvPr/>
        </p:nvCxnSpPr>
        <p:spPr>
          <a:xfrm>
            <a:off x="4644008" y="3398396"/>
            <a:ext cx="0" cy="12546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20072" y="3435761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145382" y="1968070"/>
            <a:ext cx="2554410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Инициаторы проекта:</a:t>
            </a: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-     Инициативная группа – граждане не менее 5 человек, достигшие возраста 16 лет, проживающие на территории МО;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Органы ТОС;</a:t>
            </a:r>
          </a:p>
          <a:p>
            <a:pPr marL="171450" indent="-171450">
              <a:buFontTx/>
              <a:buChar char="-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Староста сельского населенного пункта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379" y="1844823"/>
            <a:ext cx="2498445" cy="202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00238"/>
      </p:ext>
    </p:extLst>
  </p:cSld>
  <p:clrMapOvr>
    <a:masterClrMapping/>
  </p:clrMapOvr>
</p:sld>
</file>

<file path=ppt/theme/theme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389</Words>
  <Application>Microsoft Office PowerPoint</Application>
  <PresentationFormat>Экран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1_Воздушный поток</vt:lpstr>
      <vt:lpstr>Участие в конкурсном отборе проводимом в рамках реализации мероприятий подпрограммы «Поддержка местных инициатив»  государственной программы Красноярского края «Содействие развитию местного самоуправления» </vt:lpstr>
      <vt:lpstr>Участие в конкурсном отборе проводимом в рамках реализации мероприятий подпрограммы «Поддержка местных инициатив»  государственной программы Красноярского края «Содействие развитию местного самоуправления»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 на реализацию муниципальных программ  и непрограммных расходов в 2022-2024 годах (тыс. рублей)</dc:title>
  <dc:creator>User3</dc:creator>
  <cp:lastModifiedBy>user</cp:lastModifiedBy>
  <cp:revision>128</cp:revision>
  <cp:lastPrinted>2023-11-14T10:14:22Z</cp:lastPrinted>
  <dcterms:created xsi:type="dcterms:W3CDTF">2022-11-03T08:19:43Z</dcterms:created>
  <dcterms:modified xsi:type="dcterms:W3CDTF">2023-11-14T10:15:33Z</dcterms:modified>
</cp:coreProperties>
</file>