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300" r:id="rId2"/>
    <p:sldId id="288" r:id="rId3"/>
    <p:sldId id="289" r:id="rId4"/>
    <p:sldId id="290" r:id="rId5"/>
    <p:sldId id="291" r:id="rId6"/>
    <p:sldId id="292" r:id="rId7"/>
    <p:sldId id="293" r:id="rId8"/>
    <p:sldId id="365" r:id="rId9"/>
    <p:sldId id="366" r:id="rId10"/>
    <p:sldId id="370" r:id="rId11"/>
    <p:sldId id="368" r:id="rId12"/>
    <p:sldId id="369" r:id="rId13"/>
    <p:sldId id="257" r:id="rId14"/>
    <p:sldId id="351" r:id="rId15"/>
    <p:sldId id="352" r:id="rId16"/>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Лист1!$B$1</c:f>
              <c:strCache>
                <c:ptCount val="1"/>
                <c:pt idx="0">
                  <c:v>Доходы </c:v>
                </c:pt>
              </c:strCache>
            </c:strRef>
          </c:tx>
          <c:spPr>
            <a:solidFill>
              <a:schemeClr val="accent1"/>
            </a:solidFill>
            <a:scene3d>
              <a:camera prst="orthographicFront"/>
              <a:lightRig rig="threePt" dir="t"/>
            </a:scene3d>
            <a:sp3d>
              <a:bevelT/>
            </a:sp3d>
          </c:spPr>
          <c:invertIfNegative val="0"/>
          <c:dLbls>
            <c:txPr>
              <a:bodyPr rot="-5400000" vert="horz"/>
              <a:lstStyle/>
              <a:p>
                <a:pPr>
                  <a:defRPr sz="800"/>
                </a:pPr>
                <a:endParaRPr lang="ru-RU"/>
              </a:p>
            </c:txPr>
            <c:dLblPos val="ctr"/>
            <c:showLegendKey val="0"/>
            <c:showVal val="1"/>
            <c:showCatName val="0"/>
            <c:showSerName val="0"/>
            <c:showPercent val="0"/>
            <c:showBubbleSize val="0"/>
            <c:showLeaderLines val="0"/>
          </c:dLbls>
          <c:cat>
            <c:strRef>
              <c:f>Лист1!$A$2:$A$11</c:f>
              <c:strCache>
                <c:ptCount val="10"/>
                <c:pt idx="0">
                  <c:v>2017
</c:v>
                </c:pt>
                <c:pt idx="1">
                  <c:v>2018
</c:v>
                </c:pt>
                <c:pt idx="2">
                  <c:v>2019
</c:v>
                </c:pt>
                <c:pt idx="3">
                  <c:v>2020</c:v>
                </c:pt>
                <c:pt idx="4">
                  <c:v>2021</c:v>
                </c:pt>
                <c:pt idx="5">
                  <c:v>2022</c:v>
                </c:pt>
                <c:pt idx="6">
                  <c:v>2023</c:v>
                </c:pt>
                <c:pt idx="7">
                  <c:v>2024</c:v>
                </c:pt>
                <c:pt idx="8">
                  <c:v>2025</c:v>
                </c:pt>
                <c:pt idx="9">
                  <c:v>2026</c:v>
                </c:pt>
              </c:strCache>
            </c:strRef>
          </c:cat>
          <c:val>
            <c:numRef>
              <c:f>Лист1!$B$2:$B$11</c:f>
              <c:numCache>
                <c:formatCode>#,##0.0</c:formatCode>
                <c:ptCount val="10"/>
                <c:pt idx="0">
                  <c:v>1904231.6</c:v>
                </c:pt>
                <c:pt idx="1">
                  <c:v>1918492.9</c:v>
                </c:pt>
                <c:pt idx="2">
                  <c:v>1943567</c:v>
                </c:pt>
                <c:pt idx="3">
                  <c:v>2642438.9</c:v>
                </c:pt>
                <c:pt idx="4">
                  <c:v>3301813.8</c:v>
                </c:pt>
                <c:pt idx="5">
                  <c:v>2590383.9</c:v>
                </c:pt>
                <c:pt idx="6">
                  <c:v>4077767.7</c:v>
                </c:pt>
                <c:pt idx="7">
                  <c:v>3878201.7</c:v>
                </c:pt>
                <c:pt idx="8">
                  <c:v>3812736.3</c:v>
                </c:pt>
                <c:pt idx="9">
                  <c:v>3876418.7</c:v>
                </c:pt>
              </c:numCache>
            </c:numRef>
          </c:val>
        </c:ser>
        <c:ser>
          <c:idx val="1"/>
          <c:order val="1"/>
          <c:tx>
            <c:strRef>
              <c:f>Лист1!$C$1</c:f>
              <c:strCache>
                <c:ptCount val="1"/>
                <c:pt idx="0">
                  <c:v>Расходы</c:v>
                </c:pt>
              </c:strCache>
            </c:strRef>
          </c:tx>
          <c:spPr>
            <a:solidFill>
              <a:srgbClr val="92D050"/>
            </a:solidFill>
            <a:scene3d>
              <a:camera prst="orthographicFront"/>
              <a:lightRig rig="threePt" dir="t"/>
            </a:scene3d>
            <a:sp3d>
              <a:bevelT/>
            </a:sp3d>
          </c:spPr>
          <c:invertIfNegative val="0"/>
          <c:dLbls>
            <c:txPr>
              <a:bodyPr rot="-5400000" vert="horz"/>
              <a:lstStyle/>
              <a:p>
                <a:pPr>
                  <a:defRPr sz="800"/>
                </a:pPr>
                <a:endParaRPr lang="ru-RU"/>
              </a:p>
            </c:txPr>
            <c:dLblPos val="ctr"/>
            <c:showLegendKey val="0"/>
            <c:showVal val="1"/>
            <c:showCatName val="0"/>
            <c:showSerName val="0"/>
            <c:showPercent val="0"/>
            <c:showBubbleSize val="0"/>
            <c:showLeaderLines val="0"/>
          </c:dLbls>
          <c:cat>
            <c:strRef>
              <c:f>Лист1!$A$2:$A$11</c:f>
              <c:strCache>
                <c:ptCount val="10"/>
                <c:pt idx="0">
                  <c:v>2017
</c:v>
                </c:pt>
                <c:pt idx="1">
                  <c:v>2018
</c:v>
                </c:pt>
                <c:pt idx="2">
                  <c:v>2019
</c:v>
                </c:pt>
                <c:pt idx="3">
                  <c:v>2020</c:v>
                </c:pt>
                <c:pt idx="4">
                  <c:v>2021</c:v>
                </c:pt>
                <c:pt idx="5">
                  <c:v>2022</c:v>
                </c:pt>
                <c:pt idx="6">
                  <c:v>2023</c:v>
                </c:pt>
                <c:pt idx="7">
                  <c:v>2024</c:v>
                </c:pt>
                <c:pt idx="8">
                  <c:v>2025</c:v>
                </c:pt>
                <c:pt idx="9">
                  <c:v>2026</c:v>
                </c:pt>
              </c:strCache>
            </c:strRef>
          </c:cat>
          <c:val>
            <c:numRef>
              <c:f>Лист1!$C$2:$C$11</c:f>
              <c:numCache>
                <c:formatCode>#,##0.0</c:formatCode>
                <c:ptCount val="10"/>
                <c:pt idx="0">
                  <c:v>2027687.7</c:v>
                </c:pt>
                <c:pt idx="1">
                  <c:v>2175015.7999999998</c:v>
                </c:pt>
                <c:pt idx="2">
                  <c:v>2000938.1</c:v>
                </c:pt>
                <c:pt idx="3">
                  <c:v>2304617.7999999998</c:v>
                </c:pt>
                <c:pt idx="4">
                  <c:v>2908379.9</c:v>
                </c:pt>
                <c:pt idx="5">
                  <c:v>4047247.9</c:v>
                </c:pt>
                <c:pt idx="6">
                  <c:v>3641775.7</c:v>
                </c:pt>
                <c:pt idx="7">
                  <c:v>4178976.5</c:v>
                </c:pt>
                <c:pt idx="8">
                  <c:v>3812736.3</c:v>
                </c:pt>
                <c:pt idx="9">
                  <c:v>3876418.7</c:v>
                </c:pt>
              </c:numCache>
            </c:numRef>
          </c:val>
        </c:ser>
        <c:ser>
          <c:idx val="2"/>
          <c:order val="2"/>
          <c:tx>
            <c:strRef>
              <c:f>Лист1!$D$1</c:f>
              <c:strCache>
                <c:ptCount val="1"/>
                <c:pt idx="0">
                  <c:v>Дефицит/Профицит</c:v>
                </c:pt>
              </c:strCache>
            </c:strRef>
          </c:tx>
          <c:spPr>
            <a:solidFill>
              <a:srgbClr val="FFFF00"/>
            </a:solidFill>
            <a:scene3d>
              <a:camera prst="orthographicFront"/>
              <a:lightRig rig="threePt" dir="t"/>
            </a:scene3d>
            <a:sp3d>
              <a:bevelT/>
            </a:sp3d>
          </c:spPr>
          <c:invertIfNegative val="0"/>
          <c:dLbls>
            <c:dLbl>
              <c:idx val="0"/>
              <c:layout>
                <c:manualLayout>
                  <c:x val="1.4492753623188406E-3"/>
                  <c:y val="3.2924158733889604E-2"/>
                </c:manualLayout>
              </c:layout>
              <c:dLblPos val="outEnd"/>
              <c:showLegendKey val="0"/>
              <c:showVal val="1"/>
              <c:showCatName val="0"/>
              <c:showSerName val="0"/>
              <c:showPercent val="0"/>
              <c:showBubbleSize val="0"/>
            </c:dLbl>
            <c:dLbl>
              <c:idx val="1"/>
              <c:layout>
                <c:manualLayout>
                  <c:x val="8.6956521739130436E-3"/>
                  <c:y val="-8.2369647823872759E-3"/>
                </c:manualLayout>
              </c:layout>
              <c:dLblPos val="outEnd"/>
              <c:showLegendKey val="0"/>
              <c:showVal val="1"/>
              <c:showCatName val="0"/>
              <c:showSerName val="0"/>
              <c:showPercent val="0"/>
              <c:showBubbleSize val="0"/>
            </c:dLbl>
            <c:dLbl>
              <c:idx val="2"/>
              <c:layout>
                <c:manualLayout>
                  <c:x val="7.246376811594203E-3"/>
                  <c:y val="8.7711051043992631E-3"/>
                </c:manualLayout>
              </c:layout>
              <c:dLblPos val="outEnd"/>
              <c:showLegendKey val="0"/>
              <c:showVal val="1"/>
              <c:showCatName val="0"/>
              <c:showSerName val="0"/>
              <c:showPercent val="0"/>
              <c:showBubbleSize val="0"/>
            </c:dLbl>
            <c:dLbl>
              <c:idx val="4"/>
              <c:layout>
                <c:manualLayout>
                  <c:x val="4.3478260869565218E-3"/>
                  <c:y val="2.5807184549692573E-2"/>
                </c:manualLayout>
              </c:layout>
              <c:dLblPos val="outEnd"/>
              <c:showLegendKey val="0"/>
              <c:showVal val="1"/>
              <c:showCatName val="0"/>
              <c:showSerName val="0"/>
              <c:showPercent val="0"/>
              <c:showBubbleSize val="0"/>
            </c:dLbl>
            <c:dLbl>
              <c:idx val="5"/>
              <c:layout>
                <c:manualLayout>
                  <c:x val="-1.4492753623188406E-3"/>
                  <c:y val="2.7240960551572845E-2"/>
                </c:manualLayout>
              </c:layout>
              <c:dLblPos val="outEnd"/>
              <c:showLegendKey val="0"/>
              <c:showVal val="1"/>
              <c:showCatName val="0"/>
              <c:showSerName val="0"/>
              <c:showPercent val="0"/>
              <c:showBubbleSize val="0"/>
            </c:dLbl>
            <c:dLbl>
              <c:idx val="7"/>
              <c:layout>
                <c:manualLayout>
                  <c:x val="-1.4492753623188406E-3"/>
                  <c:y val="-2.3804207309907157E-3"/>
                </c:manualLayout>
              </c:layout>
              <c:dLblPos val="outEnd"/>
              <c:showLegendKey val="0"/>
              <c:showVal val="1"/>
              <c:showCatName val="0"/>
              <c:showSerName val="0"/>
              <c:showPercent val="0"/>
              <c:showBubbleSize val="0"/>
            </c:dLbl>
            <c:txPr>
              <a:bodyPr/>
              <a:lstStyle/>
              <a:p>
                <a:pPr>
                  <a:defRPr sz="800"/>
                </a:pPr>
                <a:endParaRPr lang="ru-RU"/>
              </a:p>
            </c:txPr>
            <c:dLblPos val="ctr"/>
            <c:showLegendKey val="0"/>
            <c:showVal val="1"/>
            <c:showCatName val="0"/>
            <c:showSerName val="0"/>
            <c:showPercent val="0"/>
            <c:showBubbleSize val="0"/>
            <c:showLeaderLines val="0"/>
          </c:dLbls>
          <c:cat>
            <c:strRef>
              <c:f>Лист1!$A$2:$A$11</c:f>
              <c:strCache>
                <c:ptCount val="10"/>
                <c:pt idx="0">
                  <c:v>2017
</c:v>
                </c:pt>
                <c:pt idx="1">
                  <c:v>2018
</c:v>
                </c:pt>
                <c:pt idx="2">
                  <c:v>2019
</c:v>
                </c:pt>
                <c:pt idx="3">
                  <c:v>2020</c:v>
                </c:pt>
                <c:pt idx="4">
                  <c:v>2021</c:v>
                </c:pt>
                <c:pt idx="5">
                  <c:v>2022</c:v>
                </c:pt>
                <c:pt idx="6">
                  <c:v>2023</c:v>
                </c:pt>
                <c:pt idx="7">
                  <c:v>2024</c:v>
                </c:pt>
                <c:pt idx="8">
                  <c:v>2025</c:v>
                </c:pt>
                <c:pt idx="9">
                  <c:v>2026</c:v>
                </c:pt>
              </c:strCache>
            </c:strRef>
          </c:cat>
          <c:val>
            <c:numRef>
              <c:f>Лист1!$D$2:$D$11</c:f>
              <c:numCache>
                <c:formatCode>#,##0.0</c:formatCode>
                <c:ptCount val="10"/>
                <c:pt idx="0">
                  <c:v>-123456.09999999986</c:v>
                </c:pt>
                <c:pt idx="1">
                  <c:v>-256522.89999999991</c:v>
                </c:pt>
                <c:pt idx="2">
                  <c:v>-57371.100000000093</c:v>
                </c:pt>
                <c:pt idx="3">
                  <c:v>337821.10000000009</c:v>
                </c:pt>
                <c:pt idx="4">
                  <c:v>393433.89999999991</c:v>
                </c:pt>
                <c:pt idx="5">
                  <c:v>-1456864</c:v>
                </c:pt>
                <c:pt idx="6">
                  <c:v>435992</c:v>
                </c:pt>
                <c:pt idx="7">
                  <c:v>-300774.79999999981</c:v>
                </c:pt>
                <c:pt idx="8">
                  <c:v>0</c:v>
                </c:pt>
                <c:pt idx="9">
                  <c:v>0</c:v>
                </c:pt>
              </c:numCache>
            </c:numRef>
          </c:val>
        </c:ser>
        <c:dLbls>
          <c:showLegendKey val="0"/>
          <c:showVal val="0"/>
          <c:showCatName val="0"/>
          <c:showSerName val="0"/>
          <c:showPercent val="0"/>
          <c:showBubbleSize val="0"/>
        </c:dLbls>
        <c:gapWidth val="150"/>
        <c:axId val="183263232"/>
        <c:axId val="74510272"/>
      </c:barChart>
      <c:catAx>
        <c:axId val="183263232"/>
        <c:scaling>
          <c:orientation val="minMax"/>
        </c:scaling>
        <c:delete val="0"/>
        <c:axPos val="b"/>
        <c:numFmt formatCode="General" sourceLinked="1"/>
        <c:majorTickMark val="out"/>
        <c:minorTickMark val="none"/>
        <c:tickLblPos val="nextTo"/>
        <c:txPr>
          <a:bodyPr/>
          <a:lstStyle/>
          <a:p>
            <a:pPr>
              <a:defRPr sz="1400">
                <a:latin typeface="Times New Roman" pitchFamily="18" charset="0"/>
                <a:cs typeface="Times New Roman" pitchFamily="18" charset="0"/>
              </a:defRPr>
            </a:pPr>
            <a:endParaRPr lang="ru-RU"/>
          </a:p>
        </c:txPr>
        <c:crossAx val="74510272"/>
        <c:crosses val="autoZero"/>
        <c:auto val="1"/>
        <c:lblAlgn val="ctr"/>
        <c:lblOffset val="100"/>
        <c:noMultiLvlLbl val="0"/>
      </c:catAx>
      <c:valAx>
        <c:axId val="74510272"/>
        <c:scaling>
          <c:orientation val="minMax"/>
        </c:scaling>
        <c:delete val="0"/>
        <c:axPos val="l"/>
        <c:majorGridlines/>
        <c:numFmt formatCode="#,##0.0" sourceLinked="0"/>
        <c:majorTickMark val="out"/>
        <c:minorTickMark val="none"/>
        <c:tickLblPos val="nextTo"/>
        <c:txPr>
          <a:bodyPr/>
          <a:lstStyle/>
          <a:p>
            <a:pPr>
              <a:defRPr sz="1200">
                <a:latin typeface="Times New Roman" pitchFamily="18" charset="0"/>
                <a:cs typeface="Times New Roman" pitchFamily="18" charset="0"/>
              </a:defRPr>
            </a:pPr>
            <a:endParaRPr lang="ru-RU"/>
          </a:p>
        </c:txPr>
        <c:crossAx val="183263232"/>
        <c:crosses val="autoZero"/>
        <c:crossBetween val="between"/>
      </c:valAx>
    </c:plotArea>
    <c:legend>
      <c:legendPos val="r"/>
      <c:layout>
        <c:manualLayout>
          <c:xMode val="edge"/>
          <c:yMode val="edge"/>
          <c:x val="0.8332137395868997"/>
          <c:y val="0.28449543620480505"/>
          <c:w val="0.15809060823918747"/>
          <c:h val="0.31160594664472918"/>
        </c:manualLayout>
      </c:layout>
      <c:overlay val="0"/>
      <c:txPr>
        <a:bodyPr/>
        <a:lstStyle/>
        <a:p>
          <a:pPr>
            <a:defRPr sz="900">
              <a:latin typeface="Times New Roman" pitchFamily="18" charset="0"/>
              <a:cs typeface="Times New Roman" pitchFamily="18" charset="0"/>
            </a:defRPr>
          </a:pPr>
          <a:endParaRPr lang="ru-RU"/>
        </a:p>
      </c:txPr>
    </c:legend>
    <c:plotVisOnly val="1"/>
    <c:dispBlanksAs val="gap"/>
    <c:showDLblsOverMax val="0"/>
  </c:chart>
  <c:txPr>
    <a:bodyPr/>
    <a:lstStyle/>
    <a:p>
      <a:pPr>
        <a:defRPr sz="1800"/>
      </a:pPr>
      <a:endParaRPr lang="ru-R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AC0319-0614-43AC-8CAC-86A91D8EA606}" type="doc">
      <dgm:prSet loTypeId="urn:microsoft.com/office/officeart/2005/8/layout/target3" loCatId="relationship" qsTypeId="urn:microsoft.com/office/officeart/2005/8/quickstyle/3d5" qsCatId="3D" csTypeId="urn:microsoft.com/office/officeart/2005/8/colors/accent1_2" csCatId="accent1" phldr="1"/>
      <dgm:spPr/>
      <dgm:t>
        <a:bodyPr/>
        <a:lstStyle/>
        <a:p>
          <a:endParaRPr lang="ru-RU"/>
        </a:p>
      </dgm:t>
    </dgm:pt>
    <dgm:pt modelId="{2FFA0B7E-8275-4E9D-AEFD-72727D71D8C6}">
      <dgm:prSet custT="1"/>
      <dgm:spPr/>
      <dgm:t>
        <a:bodyPr/>
        <a:lstStyle/>
        <a:p>
          <a:pPr rtl="0"/>
          <a:r>
            <a:rPr lang="ru-RU" sz="1400" b="0" dirty="0" smtClean="0">
              <a:latin typeface="Times New Roman" pitchFamily="18" charset="0"/>
              <a:cs typeface="Times New Roman" pitchFamily="18" charset="0"/>
            </a:rPr>
            <a:t>Участие в реализации национальных целей и стратегических задач развития Российской Федерации, определенных Президентом Российской Федерации, с учетом приоритетного развития социальной сферы и экономики</a:t>
          </a:r>
          <a:endParaRPr lang="ru-RU" sz="1400" b="0" dirty="0">
            <a:latin typeface="Times New Roman" pitchFamily="18" charset="0"/>
            <a:cs typeface="Times New Roman" pitchFamily="18" charset="0"/>
          </a:endParaRPr>
        </a:p>
      </dgm:t>
    </dgm:pt>
    <dgm:pt modelId="{54FD5DFE-4673-457F-9C19-A8A026949B4D}" type="parTrans" cxnId="{C55D4A7D-7F55-4405-9E68-B496C9095B2A}">
      <dgm:prSet/>
      <dgm:spPr/>
      <dgm:t>
        <a:bodyPr/>
        <a:lstStyle/>
        <a:p>
          <a:endParaRPr lang="ru-RU"/>
        </a:p>
      </dgm:t>
    </dgm:pt>
    <dgm:pt modelId="{20D29941-409A-49C5-A62D-9E310BC9A39C}" type="sibTrans" cxnId="{C55D4A7D-7F55-4405-9E68-B496C9095B2A}">
      <dgm:prSet/>
      <dgm:spPr/>
      <dgm:t>
        <a:bodyPr/>
        <a:lstStyle/>
        <a:p>
          <a:endParaRPr lang="ru-RU"/>
        </a:p>
      </dgm:t>
    </dgm:pt>
    <dgm:pt modelId="{6AD6493C-5129-42FC-AA9C-0CCAF9C20076}" type="pres">
      <dgm:prSet presAssocID="{53AC0319-0614-43AC-8CAC-86A91D8EA606}" presName="Name0" presStyleCnt="0">
        <dgm:presLayoutVars>
          <dgm:chMax val="7"/>
          <dgm:dir/>
          <dgm:animLvl val="lvl"/>
          <dgm:resizeHandles val="exact"/>
        </dgm:presLayoutVars>
      </dgm:prSet>
      <dgm:spPr/>
      <dgm:t>
        <a:bodyPr/>
        <a:lstStyle/>
        <a:p>
          <a:endParaRPr lang="ru-RU"/>
        </a:p>
      </dgm:t>
    </dgm:pt>
    <dgm:pt modelId="{67959AD6-68C6-4F18-8DA6-376FA021E0F1}" type="pres">
      <dgm:prSet presAssocID="{2FFA0B7E-8275-4E9D-AEFD-72727D71D8C6}" presName="circle1" presStyleLbl="node1" presStyleIdx="0" presStyleCnt="1"/>
      <dgm:spPr/>
    </dgm:pt>
    <dgm:pt modelId="{3A056168-1B99-40A2-B7C6-F2EAEE919A0D}" type="pres">
      <dgm:prSet presAssocID="{2FFA0B7E-8275-4E9D-AEFD-72727D71D8C6}" presName="space" presStyleCnt="0"/>
      <dgm:spPr/>
    </dgm:pt>
    <dgm:pt modelId="{075A64AB-AC43-4642-8190-29D60142E4B1}" type="pres">
      <dgm:prSet presAssocID="{2FFA0B7E-8275-4E9D-AEFD-72727D71D8C6}" presName="rect1" presStyleLbl="alignAcc1" presStyleIdx="0" presStyleCnt="1" custLinFactNeighborX="-4077" custLinFactNeighborY="-5263"/>
      <dgm:spPr/>
      <dgm:t>
        <a:bodyPr/>
        <a:lstStyle/>
        <a:p>
          <a:endParaRPr lang="ru-RU"/>
        </a:p>
      </dgm:t>
    </dgm:pt>
    <dgm:pt modelId="{224C4F25-A57C-40A0-9F4E-871F73A1F045}" type="pres">
      <dgm:prSet presAssocID="{2FFA0B7E-8275-4E9D-AEFD-72727D71D8C6}" presName="rect1ParTxNoCh" presStyleLbl="alignAcc1" presStyleIdx="0" presStyleCnt="1">
        <dgm:presLayoutVars>
          <dgm:chMax val="1"/>
          <dgm:bulletEnabled val="1"/>
        </dgm:presLayoutVars>
      </dgm:prSet>
      <dgm:spPr/>
      <dgm:t>
        <a:bodyPr/>
        <a:lstStyle/>
        <a:p>
          <a:endParaRPr lang="ru-RU"/>
        </a:p>
      </dgm:t>
    </dgm:pt>
  </dgm:ptLst>
  <dgm:cxnLst>
    <dgm:cxn modelId="{889BBBEC-2E9C-4CD7-9908-CBB6556E9DE8}" type="presOf" srcId="{2FFA0B7E-8275-4E9D-AEFD-72727D71D8C6}" destId="{224C4F25-A57C-40A0-9F4E-871F73A1F045}" srcOrd="1" destOrd="0" presId="urn:microsoft.com/office/officeart/2005/8/layout/target3"/>
    <dgm:cxn modelId="{0015EE0A-6A58-48CD-BF2A-D5221740A167}" type="presOf" srcId="{53AC0319-0614-43AC-8CAC-86A91D8EA606}" destId="{6AD6493C-5129-42FC-AA9C-0CCAF9C20076}" srcOrd="0" destOrd="0" presId="urn:microsoft.com/office/officeart/2005/8/layout/target3"/>
    <dgm:cxn modelId="{53D10706-EB6D-4881-A696-DFDD1C98F55E}" type="presOf" srcId="{2FFA0B7E-8275-4E9D-AEFD-72727D71D8C6}" destId="{075A64AB-AC43-4642-8190-29D60142E4B1}" srcOrd="0" destOrd="0" presId="urn:microsoft.com/office/officeart/2005/8/layout/target3"/>
    <dgm:cxn modelId="{C55D4A7D-7F55-4405-9E68-B496C9095B2A}" srcId="{53AC0319-0614-43AC-8CAC-86A91D8EA606}" destId="{2FFA0B7E-8275-4E9D-AEFD-72727D71D8C6}" srcOrd="0" destOrd="0" parTransId="{54FD5DFE-4673-457F-9C19-A8A026949B4D}" sibTransId="{20D29941-409A-49C5-A62D-9E310BC9A39C}"/>
    <dgm:cxn modelId="{DD698313-DCE1-4064-871A-0C10CE20C657}" type="presParOf" srcId="{6AD6493C-5129-42FC-AA9C-0CCAF9C20076}" destId="{67959AD6-68C6-4F18-8DA6-376FA021E0F1}" srcOrd="0" destOrd="0" presId="urn:microsoft.com/office/officeart/2005/8/layout/target3"/>
    <dgm:cxn modelId="{00C2DD75-DE41-4F85-85D6-BEF89460D970}" type="presParOf" srcId="{6AD6493C-5129-42FC-AA9C-0CCAF9C20076}" destId="{3A056168-1B99-40A2-B7C6-F2EAEE919A0D}" srcOrd="1" destOrd="0" presId="urn:microsoft.com/office/officeart/2005/8/layout/target3"/>
    <dgm:cxn modelId="{BC373B4A-2389-49CD-B2C0-F4D4AE8C0FCC}" type="presParOf" srcId="{6AD6493C-5129-42FC-AA9C-0CCAF9C20076}" destId="{075A64AB-AC43-4642-8190-29D60142E4B1}" srcOrd="2" destOrd="0" presId="urn:microsoft.com/office/officeart/2005/8/layout/target3"/>
    <dgm:cxn modelId="{5BDB1D51-FD76-400E-B16E-23AC375D5C1E}" type="presParOf" srcId="{6AD6493C-5129-42FC-AA9C-0CCAF9C20076}" destId="{224C4F25-A57C-40A0-9F4E-871F73A1F045}" srcOrd="3"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B1529F-E585-4F9F-A7EC-8E82F9CF8F89}" type="doc">
      <dgm:prSet loTypeId="urn:microsoft.com/office/officeart/2005/8/layout/target3" loCatId="relationship" qsTypeId="urn:microsoft.com/office/officeart/2005/8/quickstyle/3d5" qsCatId="3D" csTypeId="urn:microsoft.com/office/officeart/2005/8/colors/accent1_2" csCatId="accent1" phldr="1"/>
      <dgm:spPr/>
      <dgm:t>
        <a:bodyPr/>
        <a:lstStyle/>
        <a:p>
          <a:endParaRPr lang="ru-RU"/>
        </a:p>
      </dgm:t>
    </dgm:pt>
    <dgm:pt modelId="{1D6B9A55-DF01-48AE-9D97-ECF39A142F05}">
      <dgm:prSet custT="1"/>
      <dgm:spPr/>
      <dgm:t>
        <a:bodyPr/>
        <a:lstStyle/>
        <a:p>
          <a:pPr rtl="0"/>
          <a:r>
            <a:rPr lang="ru-RU" sz="1400" b="0" dirty="0" smtClean="0">
              <a:latin typeface="Times New Roman" pitchFamily="18" charset="0"/>
              <a:cs typeface="Times New Roman" pitchFamily="18" charset="0"/>
            </a:rPr>
            <a:t>Продолжение реализации Плана мероприятий по росту доходов, оптимизации расходов и совершенствованию долговой политики северо-Енисейского района</a:t>
          </a:r>
        </a:p>
      </dgm:t>
    </dgm:pt>
    <dgm:pt modelId="{15F3F80C-6B44-4DAC-A87A-9A239F753F45}" type="parTrans" cxnId="{7FA3DB0B-223D-4AFF-8A89-A8048800537A}">
      <dgm:prSet/>
      <dgm:spPr/>
      <dgm:t>
        <a:bodyPr/>
        <a:lstStyle/>
        <a:p>
          <a:endParaRPr lang="ru-RU"/>
        </a:p>
      </dgm:t>
    </dgm:pt>
    <dgm:pt modelId="{606ACCF7-52BB-497A-8451-47E0C580E269}" type="sibTrans" cxnId="{7FA3DB0B-223D-4AFF-8A89-A8048800537A}">
      <dgm:prSet/>
      <dgm:spPr/>
      <dgm:t>
        <a:bodyPr/>
        <a:lstStyle/>
        <a:p>
          <a:endParaRPr lang="ru-RU"/>
        </a:p>
      </dgm:t>
    </dgm:pt>
    <dgm:pt modelId="{EBCFC0FB-AC76-4562-86D7-8A8184124A09}" type="pres">
      <dgm:prSet presAssocID="{78B1529F-E585-4F9F-A7EC-8E82F9CF8F89}" presName="Name0" presStyleCnt="0">
        <dgm:presLayoutVars>
          <dgm:chMax val="7"/>
          <dgm:dir/>
          <dgm:animLvl val="lvl"/>
          <dgm:resizeHandles val="exact"/>
        </dgm:presLayoutVars>
      </dgm:prSet>
      <dgm:spPr/>
      <dgm:t>
        <a:bodyPr/>
        <a:lstStyle/>
        <a:p>
          <a:endParaRPr lang="ru-RU"/>
        </a:p>
      </dgm:t>
    </dgm:pt>
    <dgm:pt modelId="{6A5B84DC-6ED3-461A-9779-42748396BC83}" type="pres">
      <dgm:prSet presAssocID="{1D6B9A55-DF01-48AE-9D97-ECF39A142F05}" presName="circle1" presStyleLbl="node1" presStyleIdx="0" presStyleCnt="1" custLinFactNeighborX="-1368" custLinFactNeighborY="-2453"/>
      <dgm:spPr/>
    </dgm:pt>
    <dgm:pt modelId="{ACC52EB2-55DF-479D-8AAE-87283F3786A8}" type="pres">
      <dgm:prSet presAssocID="{1D6B9A55-DF01-48AE-9D97-ECF39A142F05}" presName="space" presStyleCnt="0"/>
      <dgm:spPr/>
    </dgm:pt>
    <dgm:pt modelId="{69B39C88-5A86-4D7A-BB6C-26E54BDD549A}" type="pres">
      <dgm:prSet presAssocID="{1D6B9A55-DF01-48AE-9D97-ECF39A142F05}" presName="rect1" presStyleLbl="alignAcc1" presStyleIdx="0" presStyleCnt="1" custLinFactNeighborX="1594" custLinFactNeighborY="-2051"/>
      <dgm:spPr/>
      <dgm:t>
        <a:bodyPr/>
        <a:lstStyle/>
        <a:p>
          <a:endParaRPr lang="ru-RU"/>
        </a:p>
      </dgm:t>
    </dgm:pt>
    <dgm:pt modelId="{0C65240E-1879-4F97-A56A-B8FD6D8B0BB4}" type="pres">
      <dgm:prSet presAssocID="{1D6B9A55-DF01-48AE-9D97-ECF39A142F05}" presName="rect1ParTxNoCh" presStyleLbl="alignAcc1" presStyleIdx="0" presStyleCnt="1">
        <dgm:presLayoutVars>
          <dgm:chMax val="1"/>
          <dgm:bulletEnabled val="1"/>
        </dgm:presLayoutVars>
      </dgm:prSet>
      <dgm:spPr/>
      <dgm:t>
        <a:bodyPr/>
        <a:lstStyle/>
        <a:p>
          <a:endParaRPr lang="ru-RU"/>
        </a:p>
      </dgm:t>
    </dgm:pt>
  </dgm:ptLst>
  <dgm:cxnLst>
    <dgm:cxn modelId="{7FA3DB0B-223D-4AFF-8A89-A8048800537A}" srcId="{78B1529F-E585-4F9F-A7EC-8E82F9CF8F89}" destId="{1D6B9A55-DF01-48AE-9D97-ECF39A142F05}" srcOrd="0" destOrd="0" parTransId="{15F3F80C-6B44-4DAC-A87A-9A239F753F45}" sibTransId="{606ACCF7-52BB-497A-8451-47E0C580E269}"/>
    <dgm:cxn modelId="{F3E12BB6-EA90-45EF-9D67-91F44E6E2BA3}" type="presOf" srcId="{1D6B9A55-DF01-48AE-9D97-ECF39A142F05}" destId="{0C65240E-1879-4F97-A56A-B8FD6D8B0BB4}" srcOrd="1" destOrd="0" presId="urn:microsoft.com/office/officeart/2005/8/layout/target3"/>
    <dgm:cxn modelId="{0C652DD6-524D-460B-9ECD-1F0CBA8FBEA4}" type="presOf" srcId="{78B1529F-E585-4F9F-A7EC-8E82F9CF8F89}" destId="{EBCFC0FB-AC76-4562-86D7-8A8184124A09}" srcOrd="0" destOrd="0" presId="urn:microsoft.com/office/officeart/2005/8/layout/target3"/>
    <dgm:cxn modelId="{3A2E07C0-CD6E-49BA-9417-0F6F6F73C5C6}" type="presOf" srcId="{1D6B9A55-DF01-48AE-9D97-ECF39A142F05}" destId="{69B39C88-5A86-4D7A-BB6C-26E54BDD549A}" srcOrd="0" destOrd="0" presId="urn:microsoft.com/office/officeart/2005/8/layout/target3"/>
    <dgm:cxn modelId="{D7044950-3757-4E22-9955-FD315C45A437}" type="presParOf" srcId="{EBCFC0FB-AC76-4562-86D7-8A8184124A09}" destId="{6A5B84DC-6ED3-461A-9779-42748396BC83}" srcOrd="0" destOrd="0" presId="urn:microsoft.com/office/officeart/2005/8/layout/target3"/>
    <dgm:cxn modelId="{BF4ACF0F-37EC-4B6F-88C4-E15220535735}" type="presParOf" srcId="{EBCFC0FB-AC76-4562-86D7-8A8184124A09}" destId="{ACC52EB2-55DF-479D-8AAE-87283F3786A8}" srcOrd="1" destOrd="0" presId="urn:microsoft.com/office/officeart/2005/8/layout/target3"/>
    <dgm:cxn modelId="{0FEEF5E3-BAE7-466C-86A2-1B4E7E9A0923}" type="presParOf" srcId="{EBCFC0FB-AC76-4562-86D7-8A8184124A09}" destId="{69B39C88-5A86-4D7A-BB6C-26E54BDD549A}" srcOrd="2" destOrd="0" presId="urn:microsoft.com/office/officeart/2005/8/layout/target3"/>
    <dgm:cxn modelId="{A42336EB-10BA-4DA0-A061-64050C1BB1BC}" type="presParOf" srcId="{EBCFC0FB-AC76-4562-86D7-8A8184124A09}" destId="{0C65240E-1879-4F97-A56A-B8FD6D8B0BB4}" srcOrd="3" destOrd="0" presId="urn:microsoft.com/office/officeart/2005/8/layout/targe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22E5B5B-E5EB-4085-B04F-6EAC96CF1F18}" type="doc">
      <dgm:prSet loTypeId="urn:microsoft.com/office/officeart/2005/8/layout/target3" loCatId="relationship" qsTypeId="urn:microsoft.com/office/officeart/2005/8/quickstyle/3d5" qsCatId="3D" csTypeId="urn:microsoft.com/office/officeart/2005/8/colors/accent1_2" csCatId="accent1" phldr="1"/>
      <dgm:spPr/>
      <dgm:t>
        <a:bodyPr/>
        <a:lstStyle/>
        <a:p>
          <a:endParaRPr lang="ru-RU"/>
        </a:p>
      </dgm:t>
    </dgm:pt>
    <dgm:pt modelId="{7B24E5F6-66B8-40BA-B11F-D42C00F1E44A}">
      <dgm:prSet custT="1"/>
      <dgm:spPr/>
      <dgm:t>
        <a:bodyPr/>
        <a:lstStyle/>
        <a:p>
          <a:pPr rtl="0"/>
          <a:r>
            <a:rPr lang="ru-RU" sz="1400" dirty="0" smtClean="0">
              <a:latin typeface="Times New Roman" pitchFamily="18" charset="0"/>
              <a:cs typeface="Times New Roman" pitchFamily="18" charset="0"/>
            </a:rPr>
            <a:t>Взаимодействие с краевыми органами власти по сохранению устойчивого развития Северо-Енисейского района</a:t>
          </a:r>
          <a:endParaRPr lang="ru-RU" sz="1400" b="1" dirty="0" smtClean="0">
            <a:latin typeface="Times New Roman" pitchFamily="18" charset="0"/>
            <a:cs typeface="Times New Roman" pitchFamily="18" charset="0"/>
          </a:endParaRPr>
        </a:p>
      </dgm:t>
    </dgm:pt>
    <dgm:pt modelId="{8E010BFB-2CA3-4CDE-BF3D-1D21DE685304}" type="parTrans" cxnId="{DF1B1DC7-CEED-4D7F-A652-BBE701127A32}">
      <dgm:prSet/>
      <dgm:spPr/>
      <dgm:t>
        <a:bodyPr/>
        <a:lstStyle/>
        <a:p>
          <a:endParaRPr lang="ru-RU"/>
        </a:p>
      </dgm:t>
    </dgm:pt>
    <dgm:pt modelId="{48F83B77-A73A-4D16-B774-F3B695C7B665}" type="sibTrans" cxnId="{DF1B1DC7-CEED-4D7F-A652-BBE701127A32}">
      <dgm:prSet/>
      <dgm:spPr/>
      <dgm:t>
        <a:bodyPr/>
        <a:lstStyle/>
        <a:p>
          <a:endParaRPr lang="ru-RU"/>
        </a:p>
      </dgm:t>
    </dgm:pt>
    <dgm:pt modelId="{389F35E8-815A-4938-8791-FBCB1ADC25BA}" type="pres">
      <dgm:prSet presAssocID="{022E5B5B-E5EB-4085-B04F-6EAC96CF1F18}" presName="Name0" presStyleCnt="0">
        <dgm:presLayoutVars>
          <dgm:chMax val="7"/>
          <dgm:dir/>
          <dgm:animLvl val="lvl"/>
          <dgm:resizeHandles val="exact"/>
        </dgm:presLayoutVars>
      </dgm:prSet>
      <dgm:spPr/>
      <dgm:t>
        <a:bodyPr/>
        <a:lstStyle/>
        <a:p>
          <a:endParaRPr lang="ru-RU"/>
        </a:p>
      </dgm:t>
    </dgm:pt>
    <dgm:pt modelId="{63118B4B-CCA2-4FE3-8BF7-A3385929C06A}" type="pres">
      <dgm:prSet presAssocID="{7B24E5F6-66B8-40BA-B11F-D42C00F1E44A}" presName="circle1" presStyleLbl="node1" presStyleIdx="0" presStyleCnt="1"/>
      <dgm:spPr/>
    </dgm:pt>
    <dgm:pt modelId="{1D6367A8-618C-4CDF-BB7C-AB7AD2B6E956}" type="pres">
      <dgm:prSet presAssocID="{7B24E5F6-66B8-40BA-B11F-D42C00F1E44A}" presName="space" presStyleCnt="0"/>
      <dgm:spPr/>
    </dgm:pt>
    <dgm:pt modelId="{A6101D61-C7CF-474A-8031-C177B0EE437A}" type="pres">
      <dgm:prSet presAssocID="{7B24E5F6-66B8-40BA-B11F-D42C00F1E44A}" presName="rect1" presStyleLbl="alignAcc1" presStyleIdx="0" presStyleCnt="1" custLinFactNeighborX="478" custLinFactNeighborY="2015"/>
      <dgm:spPr/>
      <dgm:t>
        <a:bodyPr/>
        <a:lstStyle/>
        <a:p>
          <a:endParaRPr lang="ru-RU"/>
        </a:p>
      </dgm:t>
    </dgm:pt>
    <dgm:pt modelId="{FF485647-1E0E-423F-AB44-67C8AE322D0D}" type="pres">
      <dgm:prSet presAssocID="{7B24E5F6-66B8-40BA-B11F-D42C00F1E44A}" presName="rect1ParTxNoCh" presStyleLbl="alignAcc1" presStyleIdx="0" presStyleCnt="1">
        <dgm:presLayoutVars>
          <dgm:chMax val="1"/>
          <dgm:bulletEnabled val="1"/>
        </dgm:presLayoutVars>
      </dgm:prSet>
      <dgm:spPr/>
      <dgm:t>
        <a:bodyPr/>
        <a:lstStyle/>
        <a:p>
          <a:endParaRPr lang="ru-RU"/>
        </a:p>
      </dgm:t>
    </dgm:pt>
  </dgm:ptLst>
  <dgm:cxnLst>
    <dgm:cxn modelId="{0F91CC68-4544-4222-8EE8-701710AF429C}" type="presOf" srcId="{7B24E5F6-66B8-40BA-B11F-D42C00F1E44A}" destId="{FF485647-1E0E-423F-AB44-67C8AE322D0D}" srcOrd="1" destOrd="0" presId="urn:microsoft.com/office/officeart/2005/8/layout/target3"/>
    <dgm:cxn modelId="{85C21D78-ACDE-4952-B92D-3296738A40CB}" type="presOf" srcId="{022E5B5B-E5EB-4085-B04F-6EAC96CF1F18}" destId="{389F35E8-815A-4938-8791-FBCB1ADC25BA}" srcOrd="0" destOrd="0" presId="urn:microsoft.com/office/officeart/2005/8/layout/target3"/>
    <dgm:cxn modelId="{DF1B1DC7-CEED-4D7F-A652-BBE701127A32}" srcId="{022E5B5B-E5EB-4085-B04F-6EAC96CF1F18}" destId="{7B24E5F6-66B8-40BA-B11F-D42C00F1E44A}" srcOrd="0" destOrd="0" parTransId="{8E010BFB-2CA3-4CDE-BF3D-1D21DE685304}" sibTransId="{48F83B77-A73A-4D16-B774-F3B695C7B665}"/>
    <dgm:cxn modelId="{56842A74-4A8D-432A-A23C-2E2A208A2531}" type="presOf" srcId="{7B24E5F6-66B8-40BA-B11F-D42C00F1E44A}" destId="{A6101D61-C7CF-474A-8031-C177B0EE437A}" srcOrd="0" destOrd="0" presId="urn:microsoft.com/office/officeart/2005/8/layout/target3"/>
    <dgm:cxn modelId="{5C8E558F-4211-458E-AD6C-6FAE9604FF6F}" type="presParOf" srcId="{389F35E8-815A-4938-8791-FBCB1ADC25BA}" destId="{63118B4B-CCA2-4FE3-8BF7-A3385929C06A}" srcOrd="0" destOrd="0" presId="urn:microsoft.com/office/officeart/2005/8/layout/target3"/>
    <dgm:cxn modelId="{0EF6DA2C-CE8A-49A3-A537-F6042DB8DB9D}" type="presParOf" srcId="{389F35E8-815A-4938-8791-FBCB1ADC25BA}" destId="{1D6367A8-618C-4CDF-BB7C-AB7AD2B6E956}" srcOrd="1" destOrd="0" presId="urn:microsoft.com/office/officeart/2005/8/layout/target3"/>
    <dgm:cxn modelId="{D104E2D6-4F36-4C2F-BB9F-9981B61DA0DA}" type="presParOf" srcId="{389F35E8-815A-4938-8791-FBCB1ADC25BA}" destId="{A6101D61-C7CF-474A-8031-C177B0EE437A}" srcOrd="2" destOrd="0" presId="urn:microsoft.com/office/officeart/2005/8/layout/target3"/>
    <dgm:cxn modelId="{52C7CBD6-F467-445F-9A2B-EAC9D884AF7E}" type="presParOf" srcId="{389F35E8-815A-4938-8791-FBCB1ADC25BA}" destId="{FF485647-1E0E-423F-AB44-67C8AE322D0D}" srcOrd="3" destOrd="0" presId="urn:microsoft.com/office/officeart/2005/8/layout/target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BD13B98-474A-4A78-9617-B28CB8936E04}" type="doc">
      <dgm:prSet loTypeId="urn:microsoft.com/office/officeart/2005/8/layout/target3" loCatId="relationship" qsTypeId="urn:microsoft.com/office/officeart/2005/8/quickstyle/3d5" qsCatId="3D" csTypeId="urn:microsoft.com/office/officeart/2005/8/colors/accent1_2" csCatId="accent1" phldr="1"/>
      <dgm:spPr/>
      <dgm:t>
        <a:bodyPr/>
        <a:lstStyle/>
        <a:p>
          <a:endParaRPr lang="ru-RU"/>
        </a:p>
      </dgm:t>
    </dgm:pt>
    <dgm:pt modelId="{72AB3EC0-73E7-4383-8E5A-45A3A0DE0335}">
      <dgm:prSet custT="1"/>
      <dgm:spPr/>
      <dgm:t>
        <a:bodyPr/>
        <a:lstStyle/>
        <a:p>
          <a:pPr rtl="0"/>
          <a:r>
            <a:rPr lang="ru-RU" sz="1400" dirty="0" smtClean="0">
              <a:latin typeface="Times New Roman" pitchFamily="18" charset="0"/>
              <a:cs typeface="Times New Roman" pitchFamily="18" charset="0"/>
            </a:rPr>
            <a:t>Повышение эффективности бюджетных расходов, вовлечение в бюджетный процесс граждан, информационная открытость бюджетной информации</a:t>
          </a:r>
          <a:endParaRPr lang="ru-RU" sz="1400" b="1" dirty="0">
            <a:latin typeface="Times New Roman" pitchFamily="18" charset="0"/>
            <a:cs typeface="Times New Roman" pitchFamily="18" charset="0"/>
          </a:endParaRPr>
        </a:p>
      </dgm:t>
    </dgm:pt>
    <dgm:pt modelId="{56579E1B-2EFA-45A6-8849-19B7102C61C3}" type="parTrans" cxnId="{1DFCDDB3-BD78-46E7-A9AB-425BFF5FD9E5}">
      <dgm:prSet/>
      <dgm:spPr/>
      <dgm:t>
        <a:bodyPr/>
        <a:lstStyle/>
        <a:p>
          <a:endParaRPr lang="ru-RU"/>
        </a:p>
      </dgm:t>
    </dgm:pt>
    <dgm:pt modelId="{BBC6E80D-4FB9-442C-AD48-630118393D4F}" type="sibTrans" cxnId="{1DFCDDB3-BD78-46E7-A9AB-425BFF5FD9E5}">
      <dgm:prSet/>
      <dgm:spPr/>
      <dgm:t>
        <a:bodyPr/>
        <a:lstStyle/>
        <a:p>
          <a:endParaRPr lang="ru-RU"/>
        </a:p>
      </dgm:t>
    </dgm:pt>
    <dgm:pt modelId="{5DDC325E-073F-4430-9FC7-BE3DDCD30A1F}" type="pres">
      <dgm:prSet presAssocID="{DBD13B98-474A-4A78-9617-B28CB8936E04}" presName="Name0" presStyleCnt="0">
        <dgm:presLayoutVars>
          <dgm:chMax val="7"/>
          <dgm:dir/>
          <dgm:animLvl val="lvl"/>
          <dgm:resizeHandles val="exact"/>
        </dgm:presLayoutVars>
      </dgm:prSet>
      <dgm:spPr/>
      <dgm:t>
        <a:bodyPr/>
        <a:lstStyle/>
        <a:p>
          <a:endParaRPr lang="ru-RU"/>
        </a:p>
      </dgm:t>
    </dgm:pt>
    <dgm:pt modelId="{AB96A1C4-3BC7-4BBF-81BA-9E6FE871FADD}" type="pres">
      <dgm:prSet presAssocID="{72AB3EC0-73E7-4383-8E5A-45A3A0DE0335}" presName="circle1" presStyleLbl="node1" presStyleIdx="0" presStyleCnt="1"/>
      <dgm:spPr/>
    </dgm:pt>
    <dgm:pt modelId="{EC83B7FA-67B4-49A1-99ED-8F7E091F7375}" type="pres">
      <dgm:prSet presAssocID="{72AB3EC0-73E7-4383-8E5A-45A3A0DE0335}" presName="space" presStyleCnt="0"/>
      <dgm:spPr/>
    </dgm:pt>
    <dgm:pt modelId="{993E9295-F4D3-4AAF-8F85-BA2E32C8F0AE}" type="pres">
      <dgm:prSet presAssocID="{72AB3EC0-73E7-4383-8E5A-45A3A0DE0335}" presName="rect1" presStyleLbl="alignAcc1" presStyleIdx="0" presStyleCnt="1" custLinFactNeighborX="0"/>
      <dgm:spPr/>
      <dgm:t>
        <a:bodyPr/>
        <a:lstStyle/>
        <a:p>
          <a:endParaRPr lang="ru-RU"/>
        </a:p>
      </dgm:t>
    </dgm:pt>
    <dgm:pt modelId="{C59C2C78-C965-4221-92D8-31325F6CAE90}" type="pres">
      <dgm:prSet presAssocID="{72AB3EC0-73E7-4383-8E5A-45A3A0DE0335}" presName="rect1ParTxNoCh" presStyleLbl="alignAcc1" presStyleIdx="0" presStyleCnt="1">
        <dgm:presLayoutVars>
          <dgm:chMax val="1"/>
          <dgm:bulletEnabled val="1"/>
        </dgm:presLayoutVars>
      </dgm:prSet>
      <dgm:spPr/>
      <dgm:t>
        <a:bodyPr/>
        <a:lstStyle/>
        <a:p>
          <a:endParaRPr lang="ru-RU"/>
        </a:p>
      </dgm:t>
    </dgm:pt>
  </dgm:ptLst>
  <dgm:cxnLst>
    <dgm:cxn modelId="{1DFCDDB3-BD78-46E7-A9AB-425BFF5FD9E5}" srcId="{DBD13B98-474A-4A78-9617-B28CB8936E04}" destId="{72AB3EC0-73E7-4383-8E5A-45A3A0DE0335}" srcOrd="0" destOrd="0" parTransId="{56579E1B-2EFA-45A6-8849-19B7102C61C3}" sibTransId="{BBC6E80D-4FB9-442C-AD48-630118393D4F}"/>
    <dgm:cxn modelId="{BF0DBF99-6D3D-4A55-9C47-E836F67CCE16}" type="presOf" srcId="{72AB3EC0-73E7-4383-8E5A-45A3A0DE0335}" destId="{993E9295-F4D3-4AAF-8F85-BA2E32C8F0AE}" srcOrd="0" destOrd="0" presId="urn:microsoft.com/office/officeart/2005/8/layout/target3"/>
    <dgm:cxn modelId="{5521EDD2-7D3C-4C6E-A654-DB004FE0FBDB}" type="presOf" srcId="{72AB3EC0-73E7-4383-8E5A-45A3A0DE0335}" destId="{C59C2C78-C965-4221-92D8-31325F6CAE90}" srcOrd="1" destOrd="0" presId="urn:microsoft.com/office/officeart/2005/8/layout/target3"/>
    <dgm:cxn modelId="{68E5CFA0-B261-459C-A0FB-8E07AD25E448}" type="presOf" srcId="{DBD13B98-474A-4A78-9617-B28CB8936E04}" destId="{5DDC325E-073F-4430-9FC7-BE3DDCD30A1F}" srcOrd="0" destOrd="0" presId="urn:microsoft.com/office/officeart/2005/8/layout/target3"/>
    <dgm:cxn modelId="{1EFFD8F9-D845-404A-8703-50E1E00C23E3}" type="presParOf" srcId="{5DDC325E-073F-4430-9FC7-BE3DDCD30A1F}" destId="{AB96A1C4-3BC7-4BBF-81BA-9E6FE871FADD}" srcOrd="0" destOrd="0" presId="urn:microsoft.com/office/officeart/2005/8/layout/target3"/>
    <dgm:cxn modelId="{C8D13157-CD85-491D-8CE0-74DA99C0F393}" type="presParOf" srcId="{5DDC325E-073F-4430-9FC7-BE3DDCD30A1F}" destId="{EC83B7FA-67B4-49A1-99ED-8F7E091F7375}" srcOrd="1" destOrd="0" presId="urn:microsoft.com/office/officeart/2005/8/layout/target3"/>
    <dgm:cxn modelId="{6192046A-07F7-478F-BF80-864810E866DA}" type="presParOf" srcId="{5DDC325E-073F-4430-9FC7-BE3DDCD30A1F}" destId="{993E9295-F4D3-4AAF-8F85-BA2E32C8F0AE}" srcOrd="2" destOrd="0" presId="urn:microsoft.com/office/officeart/2005/8/layout/target3"/>
    <dgm:cxn modelId="{CB0DD6A1-BC37-4849-AEDA-43770828C9B2}" type="presParOf" srcId="{5DDC325E-073F-4430-9FC7-BE3DDCD30A1F}" destId="{C59C2C78-C965-4221-92D8-31325F6CAE90}" srcOrd="3" destOrd="0" presId="urn:microsoft.com/office/officeart/2005/8/layout/target3"/>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48CE9B-4170-4E37-8B96-3CBABFD54709}" type="doc">
      <dgm:prSet loTypeId="urn:microsoft.com/office/officeart/2005/8/layout/hProcess9" loCatId="process" qsTypeId="urn:microsoft.com/office/officeart/2009/2/quickstyle/3d8" qsCatId="3D" csTypeId="urn:microsoft.com/office/officeart/2005/8/colors/accent1_2" csCatId="accent1" phldr="1"/>
      <dgm:spPr/>
      <dgm:t>
        <a:bodyPr/>
        <a:lstStyle/>
        <a:p>
          <a:endParaRPr lang="ru-RU"/>
        </a:p>
      </dgm:t>
    </dgm:pt>
    <dgm:pt modelId="{530C320D-110E-402C-A309-4FD02189D865}">
      <dgm:prSet custT="1"/>
      <dgm:spPr/>
      <dgm:t>
        <a:bodyPr/>
        <a:lstStyle/>
        <a:p>
          <a:pPr rtl="0"/>
          <a:r>
            <a:rPr lang="ru-RU" sz="1600" b="1" dirty="0" smtClean="0"/>
            <a:t>Обеспечение сохранения устойчивости бюджета района и сбалансированного развития Северо-Енисейского района в условиях реализации ключевых задач, поставленных Президентом РФ в качестве национальных целей страны</a:t>
          </a:r>
        </a:p>
        <a:p>
          <a:pPr rtl="0"/>
          <a:endParaRPr lang="ru-RU" sz="1600" b="1" dirty="0"/>
        </a:p>
      </dgm:t>
    </dgm:pt>
    <dgm:pt modelId="{452175E6-9394-41F7-93D1-CEFE73EC6147}" type="parTrans" cxnId="{277F9204-0E7D-4E6D-A198-4361A145952D}">
      <dgm:prSet/>
      <dgm:spPr/>
      <dgm:t>
        <a:bodyPr/>
        <a:lstStyle/>
        <a:p>
          <a:endParaRPr lang="ru-RU"/>
        </a:p>
      </dgm:t>
    </dgm:pt>
    <dgm:pt modelId="{FB08471D-0729-41C1-9610-66FE5F36C094}" type="sibTrans" cxnId="{277F9204-0E7D-4E6D-A198-4361A145952D}">
      <dgm:prSet/>
      <dgm:spPr/>
      <dgm:t>
        <a:bodyPr/>
        <a:lstStyle/>
        <a:p>
          <a:endParaRPr lang="ru-RU"/>
        </a:p>
      </dgm:t>
    </dgm:pt>
    <dgm:pt modelId="{1CF49228-C47E-4ADC-B3C6-EF50C32D3659}" type="pres">
      <dgm:prSet presAssocID="{8148CE9B-4170-4E37-8B96-3CBABFD54709}" presName="CompostProcess" presStyleCnt="0">
        <dgm:presLayoutVars>
          <dgm:dir/>
          <dgm:resizeHandles val="exact"/>
        </dgm:presLayoutVars>
      </dgm:prSet>
      <dgm:spPr/>
      <dgm:t>
        <a:bodyPr/>
        <a:lstStyle/>
        <a:p>
          <a:endParaRPr lang="ru-RU"/>
        </a:p>
      </dgm:t>
    </dgm:pt>
    <dgm:pt modelId="{C437DF6A-C669-4D7E-8CEA-E0964380CA65}" type="pres">
      <dgm:prSet presAssocID="{8148CE9B-4170-4E37-8B96-3CBABFD54709}" presName="arrow" presStyleLbl="bgShp" presStyleIdx="0" presStyleCnt="1"/>
      <dgm:spPr/>
    </dgm:pt>
    <dgm:pt modelId="{DA3851C6-A598-48E6-8021-43485FFC6FB7}" type="pres">
      <dgm:prSet presAssocID="{8148CE9B-4170-4E37-8B96-3CBABFD54709}" presName="linearProcess" presStyleCnt="0"/>
      <dgm:spPr/>
    </dgm:pt>
    <dgm:pt modelId="{BAF2D1E9-BF75-4C59-92A8-E08AFC054E44}" type="pres">
      <dgm:prSet presAssocID="{530C320D-110E-402C-A309-4FD02189D865}" presName="textNode" presStyleLbl="node1" presStyleIdx="0" presStyleCnt="1" custLinFactNeighborX="-4288" custLinFactNeighborY="-244">
        <dgm:presLayoutVars>
          <dgm:bulletEnabled val="1"/>
        </dgm:presLayoutVars>
      </dgm:prSet>
      <dgm:spPr/>
      <dgm:t>
        <a:bodyPr/>
        <a:lstStyle/>
        <a:p>
          <a:endParaRPr lang="ru-RU"/>
        </a:p>
      </dgm:t>
    </dgm:pt>
  </dgm:ptLst>
  <dgm:cxnLst>
    <dgm:cxn modelId="{9FA57985-F2E7-4752-9046-01BB53AE5FB3}" type="presOf" srcId="{8148CE9B-4170-4E37-8B96-3CBABFD54709}" destId="{1CF49228-C47E-4ADC-B3C6-EF50C32D3659}" srcOrd="0" destOrd="0" presId="urn:microsoft.com/office/officeart/2005/8/layout/hProcess9"/>
    <dgm:cxn modelId="{444FCE6E-D220-41A6-BFBD-8C9E1DD5F456}" type="presOf" srcId="{530C320D-110E-402C-A309-4FD02189D865}" destId="{BAF2D1E9-BF75-4C59-92A8-E08AFC054E44}" srcOrd="0" destOrd="0" presId="urn:microsoft.com/office/officeart/2005/8/layout/hProcess9"/>
    <dgm:cxn modelId="{277F9204-0E7D-4E6D-A198-4361A145952D}" srcId="{8148CE9B-4170-4E37-8B96-3CBABFD54709}" destId="{530C320D-110E-402C-A309-4FD02189D865}" srcOrd="0" destOrd="0" parTransId="{452175E6-9394-41F7-93D1-CEFE73EC6147}" sibTransId="{FB08471D-0729-41C1-9610-66FE5F36C094}"/>
    <dgm:cxn modelId="{9499A518-A992-4372-90E9-75DE2A8B2331}" type="presParOf" srcId="{1CF49228-C47E-4ADC-B3C6-EF50C32D3659}" destId="{C437DF6A-C669-4D7E-8CEA-E0964380CA65}" srcOrd="0" destOrd="0" presId="urn:microsoft.com/office/officeart/2005/8/layout/hProcess9"/>
    <dgm:cxn modelId="{3AFE0655-3D71-42EF-965D-F0A75A6C0F5A}" type="presParOf" srcId="{1CF49228-C47E-4ADC-B3C6-EF50C32D3659}" destId="{DA3851C6-A598-48E6-8021-43485FFC6FB7}" srcOrd="1" destOrd="0" presId="urn:microsoft.com/office/officeart/2005/8/layout/hProcess9"/>
    <dgm:cxn modelId="{E86C6AD4-8987-4A2F-93CA-68BD5539A104}" type="presParOf" srcId="{DA3851C6-A598-48E6-8021-43485FFC6FB7}" destId="{BAF2D1E9-BF75-4C59-92A8-E08AFC054E44}" srcOrd="0" destOrd="0" presId="urn:microsoft.com/office/officeart/2005/8/layout/hProcess9"/>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606DD53-F75F-4D9A-B166-CD4888255EFB}"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ru-RU"/>
        </a:p>
      </dgm:t>
    </dgm:pt>
    <dgm:pt modelId="{A7295E49-E165-4E36-8B5A-8F29A9394A36}">
      <dgm:prSet phldrT="[Текст]" custT="1"/>
      <dgm:spPr>
        <a:solidFill>
          <a:srgbClr val="92D050"/>
        </a:solidFill>
      </dgm:spPr>
      <dgm:t>
        <a:bodyPr/>
        <a:lstStyle/>
        <a:p>
          <a:r>
            <a:rPr lang="ru-RU" sz="1200" dirty="0" smtClean="0">
              <a:solidFill>
                <a:schemeClr val="tx1"/>
              </a:solidFill>
              <a:latin typeface="Times New Roman" pitchFamily="18" charset="0"/>
              <a:cs typeface="Times New Roman" pitchFamily="18" charset="0"/>
            </a:rPr>
            <a:t>Утверждение бюджетной отчетности</a:t>
          </a:r>
          <a:endParaRPr lang="ru-RU" sz="1200" dirty="0">
            <a:solidFill>
              <a:schemeClr val="tx1"/>
            </a:solidFill>
            <a:latin typeface="Times New Roman" pitchFamily="18" charset="0"/>
            <a:cs typeface="Times New Roman" pitchFamily="18" charset="0"/>
          </a:endParaRPr>
        </a:p>
      </dgm:t>
    </dgm:pt>
    <dgm:pt modelId="{45E54834-7F30-44BF-9B67-4FECDAB8BA4B}" type="parTrans" cxnId="{B3AC2720-D029-4DE8-83E6-B0F67428B70F}">
      <dgm:prSet/>
      <dgm:spPr/>
      <dgm:t>
        <a:bodyPr/>
        <a:lstStyle/>
        <a:p>
          <a:endParaRPr lang="ru-RU"/>
        </a:p>
      </dgm:t>
    </dgm:pt>
    <dgm:pt modelId="{826D9E7A-361F-4660-8E16-7FF60A788979}" type="sibTrans" cxnId="{B3AC2720-D029-4DE8-83E6-B0F67428B70F}">
      <dgm:prSet/>
      <dgm:spPr/>
      <dgm:t>
        <a:bodyPr/>
        <a:lstStyle/>
        <a:p>
          <a:endParaRPr lang="ru-RU"/>
        </a:p>
      </dgm:t>
    </dgm:pt>
    <dgm:pt modelId="{6A6B99C7-E08C-4308-8FED-527F570613B8}">
      <dgm:prSet phldrT="[Текст]" custT="1"/>
      <dgm:spPr>
        <a:solidFill>
          <a:srgbClr val="FFC000"/>
        </a:solidFill>
        <a:ln>
          <a:solidFill>
            <a:schemeClr val="accent1"/>
          </a:solidFill>
        </a:ln>
      </dgm:spPr>
      <dgm:t>
        <a:bodyPr/>
        <a:lstStyle/>
        <a:p>
          <a:r>
            <a:rPr lang="ru-RU" sz="1200" dirty="0" smtClean="0">
              <a:solidFill>
                <a:schemeClr val="tx1"/>
              </a:solidFill>
              <a:latin typeface="Times New Roman" pitchFamily="18" charset="0"/>
              <a:cs typeface="Times New Roman" pitchFamily="18" charset="0"/>
            </a:rPr>
            <a:t>Исполнение бюджета</a:t>
          </a:r>
          <a:endParaRPr lang="ru-RU" sz="1200" dirty="0">
            <a:solidFill>
              <a:schemeClr val="tx1"/>
            </a:solidFill>
            <a:latin typeface="Times New Roman" pitchFamily="18" charset="0"/>
            <a:cs typeface="Times New Roman" pitchFamily="18" charset="0"/>
          </a:endParaRPr>
        </a:p>
      </dgm:t>
    </dgm:pt>
    <dgm:pt modelId="{63A14FB4-3D2D-412D-822E-FB6FDF9B7CCB}" type="parTrans" cxnId="{06EB4E9A-F275-4D48-934A-9CE3DD66665E}">
      <dgm:prSet/>
      <dgm:spPr/>
      <dgm:t>
        <a:bodyPr/>
        <a:lstStyle/>
        <a:p>
          <a:endParaRPr lang="ru-RU"/>
        </a:p>
      </dgm:t>
    </dgm:pt>
    <dgm:pt modelId="{F985BD24-8C22-4F0B-8555-02841C154A32}" type="sibTrans" cxnId="{06EB4E9A-F275-4D48-934A-9CE3DD66665E}">
      <dgm:prSet/>
      <dgm:spPr/>
      <dgm:t>
        <a:bodyPr/>
        <a:lstStyle/>
        <a:p>
          <a:endParaRPr lang="ru-RU"/>
        </a:p>
      </dgm:t>
    </dgm:pt>
    <dgm:pt modelId="{C7A3CD07-7610-4C24-9F9D-093A8AECC76B}">
      <dgm:prSet phldrT="[Текст]" custT="1"/>
      <dgm:spPr>
        <a:solidFill>
          <a:srgbClr val="FFFF00"/>
        </a:solidFill>
        <a:ln>
          <a:solidFill>
            <a:schemeClr val="tx2"/>
          </a:solidFill>
        </a:ln>
      </dgm:spPr>
      <dgm:t>
        <a:bodyPr/>
        <a:lstStyle/>
        <a:p>
          <a:r>
            <a:rPr lang="ru-RU" sz="1200" dirty="0" smtClean="0">
              <a:solidFill>
                <a:schemeClr val="tx1"/>
              </a:solidFill>
              <a:latin typeface="Times New Roman" pitchFamily="18" charset="0"/>
              <a:cs typeface="Times New Roman" pitchFamily="18" charset="0"/>
            </a:rPr>
            <a:t>Рассмотрение и утверждение бюджета</a:t>
          </a:r>
          <a:endParaRPr lang="ru-RU" sz="1200" dirty="0">
            <a:solidFill>
              <a:schemeClr val="tx1"/>
            </a:solidFill>
            <a:latin typeface="Times New Roman" pitchFamily="18" charset="0"/>
            <a:cs typeface="Times New Roman" pitchFamily="18" charset="0"/>
          </a:endParaRPr>
        </a:p>
      </dgm:t>
    </dgm:pt>
    <dgm:pt modelId="{B739576B-A7E8-4E39-B81A-A3DEE1ADC919}" type="parTrans" cxnId="{FD5527F0-79E3-4E92-9A65-B5FDC92DB651}">
      <dgm:prSet/>
      <dgm:spPr/>
      <dgm:t>
        <a:bodyPr/>
        <a:lstStyle/>
        <a:p>
          <a:endParaRPr lang="ru-RU"/>
        </a:p>
      </dgm:t>
    </dgm:pt>
    <dgm:pt modelId="{20550985-C4B7-4EC4-923E-6F23EAACC252}" type="sibTrans" cxnId="{FD5527F0-79E3-4E92-9A65-B5FDC92DB651}">
      <dgm:prSet/>
      <dgm:spPr/>
      <dgm:t>
        <a:bodyPr/>
        <a:lstStyle/>
        <a:p>
          <a:endParaRPr lang="ru-RU"/>
        </a:p>
      </dgm:t>
    </dgm:pt>
    <dgm:pt modelId="{4DB22936-0829-45E9-89BE-608B5C84D7EC}">
      <dgm:prSet phldrT="[Текст]" custT="1"/>
      <dgm:spPr>
        <a:solidFill>
          <a:schemeClr val="accent2">
            <a:lumMod val="40000"/>
            <a:lumOff val="60000"/>
          </a:schemeClr>
        </a:solidFill>
        <a:ln>
          <a:solidFill>
            <a:schemeClr val="accent1"/>
          </a:solidFill>
        </a:ln>
      </dgm:spPr>
      <dgm:t>
        <a:bodyPr/>
        <a:lstStyle/>
        <a:p>
          <a:r>
            <a:rPr lang="ru-RU" sz="1200" dirty="0" smtClean="0">
              <a:solidFill>
                <a:schemeClr val="tx1"/>
              </a:solidFill>
              <a:latin typeface="Times New Roman" pitchFamily="18" charset="0"/>
              <a:cs typeface="Times New Roman" pitchFamily="18" charset="0"/>
            </a:rPr>
            <a:t>Составление проекта бюджета</a:t>
          </a:r>
          <a:endParaRPr lang="ru-RU" sz="1200" dirty="0">
            <a:solidFill>
              <a:schemeClr val="tx1"/>
            </a:solidFill>
            <a:latin typeface="Times New Roman" pitchFamily="18" charset="0"/>
            <a:cs typeface="Times New Roman" pitchFamily="18" charset="0"/>
          </a:endParaRPr>
        </a:p>
      </dgm:t>
    </dgm:pt>
    <dgm:pt modelId="{61CD9C9A-5652-4604-8DD0-2C9F6B928AB6}" type="parTrans" cxnId="{7A5185E3-9A96-463F-9DCC-77BEF0EEC3A6}">
      <dgm:prSet/>
      <dgm:spPr/>
      <dgm:t>
        <a:bodyPr/>
        <a:lstStyle/>
        <a:p>
          <a:endParaRPr lang="ru-RU"/>
        </a:p>
      </dgm:t>
    </dgm:pt>
    <dgm:pt modelId="{DECE9541-AF5F-492F-A277-15AAC75ABE1E}" type="sibTrans" cxnId="{7A5185E3-9A96-463F-9DCC-77BEF0EEC3A6}">
      <dgm:prSet/>
      <dgm:spPr/>
      <dgm:t>
        <a:bodyPr/>
        <a:lstStyle/>
        <a:p>
          <a:endParaRPr lang="ru-RU"/>
        </a:p>
      </dgm:t>
    </dgm:pt>
    <dgm:pt modelId="{60A069B0-019D-495C-BE41-9B6B4029BE4C}">
      <dgm:prSet custT="1"/>
      <dgm:spPr>
        <a:solidFill>
          <a:schemeClr val="tx2">
            <a:lumMod val="40000"/>
            <a:lumOff val="60000"/>
          </a:schemeClr>
        </a:solidFill>
        <a:ln>
          <a:solidFill>
            <a:schemeClr val="accent1"/>
          </a:solidFill>
        </a:ln>
      </dgm:spPr>
      <dgm:t>
        <a:bodyPr/>
        <a:lstStyle/>
        <a:p>
          <a:r>
            <a:rPr lang="ru-RU" sz="1200" dirty="0" smtClean="0">
              <a:solidFill>
                <a:schemeClr val="tx1"/>
              </a:solidFill>
              <a:latin typeface="Times New Roman" pitchFamily="18" charset="0"/>
              <a:cs typeface="Times New Roman" pitchFamily="18" charset="0"/>
            </a:rPr>
            <a:t>Контроль за исполнением бюджета</a:t>
          </a:r>
          <a:endParaRPr lang="ru-RU" sz="1200" dirty="0">
            <a:solidFill>
              <a:schemeClr val="tx1"/>
            </a:solidFill>
            <a:latin typeface="Times New Roman" pitchFamily="18" charset="0"/>
            <a:cs typeface="Times New Roman" pitchFamily="18" charset="0"/>
          </a:endParaRPr>
        </a:p>
      </dgm:t>
    </dgm:pt>
    <dgm:pt modelId="{8D361FAC-41E8-43DA-8EE8-3ACFE6DB7E6C}" type="parTrans" cxnId="{97C98AD4-C4B6-48DE-B1C7-42B7E07A6A1C}">
      <dgm:prSet/>
      <dgm:spPr/>
      <dgm:t>
        <a:bodyPr/>
        <a:lstStyle/>
        <a:p>
          <a:endParaRPr lang="ru-RU"/>
        </a:p>
      </dgm:t>
    </dgm:pt>
    <dgm:pt modelId="{D2B6AB22-3B3A-4402-BB9E-FF746E4E6A83}" type="sibTrans" cxnId="{97C98AD4-C4B6-48DE-B1C7-42B7E07A6A1C}">
      <dgm:prSet/>
      <dgm:spPr/>
      <dgm:t>
        <a:bodyPr/>
        <a:lstStyle/>
        <a:p>
          <a:endParaRPr lang="ru-RU"/>
        </a:p>
      </dgm:t>
    </dgm:pt>
    <dgm:pt modelId="{1D46BFF9-C37D-4D65-8641-FAD035A01C17}" type="pres">
      <dgm:prSet presAssocID="{C606DD53-F75F-4D9A-B166-CD4888255EFB}" presName="Name0" presStyleCnt="0">
        <dgm:presLayoutVars>
          <dgm:chMax val="7"/>
          <dgm:resizeHandles val="exact"/>
        </dgm:presLayoutVars>
      </dgm:prSet>
      <dgm:spPr/>
      <dgm:t>
        <a:bodyPr/>
        <a:lstStyle/>
        <a:p>
          <a:endParaRPr lang="ru-RU"/>
        </a:p>
      </dgm:t>
    </dgm:pt>
    <dgm:pt modelId="{A6FD564E-1314-4C1F-8836-D952AB86789F}" type="pres">
      <dgm:prSet presAssocID="{C606DD53-F75F-4D9A-B166-CD4888255EFB}" presName="comp1" presStyleCnt="0"/>
      <dgm:spPr/>
    </dgm:pt>
    <dgm:pt modelId="{E4D5FBD1-8001-49FD-8AF6-FD68E6D510BA}" type="pres">
      <dgm:prSet presAssocID="{C606DD53-F75F-4D9A-B166-CD4888255EFB}" presName="circle1" presStyleLbl="node1" presStyleIdx="0" presStyleCnt="5"/>
      <dgm:spPr/>
      <dgm:t>
        <a:bodyPr/>
        <a:lstStyle/>
        <a:p>
          <a:endParaRPr lang="ru-RU"/>
        </a:p>
      </dgm:t>
    </dgm:pt>
    <dgm:pt modelId="{5173B3A2-96A5-42C8-B94B-A0B0EB7D16F1}" type="pres">
      <dgm:prSet presAssocID="{C606DD53-F75F-4D9A-B166-CD4888255EFB}" presName="c1text" presStyleLbl="node1" presStyleIdx="0" presStyleCnt="5">
        <dgm:presLayoutVars>
          <dgm:bulletEnabled val="1"/>
        </dgm:presLayoutVars>
      </dgm:prSet>
      <dgm:spPr/>
      <dgm:t>
        <a:bodyPr/>
        <a:lstStyle/>
        <a:p>
          <a:endParaRPr lang="ru-RU"/>
        </a:p>
      </dgm:t>
    </dgm:pt>
    <dgm:pt modelId="{1A30F12A-233B-47CB-9186-6AC4361602B7}" type="pres">
      <dgm:prSet presAssocID="{C606DD53-F75F-4D9A-B166-CD4888255EFB}" presName="comp2" presStyleCnt="0"/>
      <dgm:spPr/>
    </dgm:pt>
    <dgm:pt modelId="{8CB834A4-6928-4980-86E6-FC063E4BFB28}" type="pres">
      <dgm:prSet presAssocID="{C606DD53-F75F-4D9A-B166-CD4888255EFB}" presName="circle2" presStyleLbl="node1" presStyleIdx="1" presStyleCnt="5"/>
      <dgm:spPr/>
      <dgm:t>
        <a:bodyPr/>
        <a:lstStyle/>
        <a:p>
          <a:endParaRPr lang="ru-RU"/>
        </a:p>
      </dgm:t>
    </dgm:pt>
    <dgm:pt modelId="{84403930-0EC1-488D-8B29-B503CF9C14A4}" type="pres">
      <dgm:prSet presAssocID="{C606DD53-F75F-4D9A-B166-CD4888255EFB}" presName="c2text" presStyleLbl="node1" presStyleIdx="1" presStyleCnt="5">
        <dgm:presLayoutVars>
          <dgm:bulletEnabled val="1"/>
        </dgm:presLayoutVars>
      </dgm:prSet>
      <dgm:spPr/>
      <dgm:t>
        <a:bodyPr/>
        <a:lstStyle/>
        <a:p>
          <a:endParaRPr lang="ru-RU"/>
        </a:p>
      </dgm:t>
    </dgm:pt>
    <dgm:pt modelId="{E51F92BF-C7E8-4E52-AE11-363D9A92089D}" type="pres">
      <dgm:prSet presAssocID="{C606DD53-F75F-4D9A-B166-CD4888255EFB}" presName="comp3" presStyleCnt="0"/>
      <dgm:spPr/>
    </dgm:pt>
    <dgm:pt modelId="{AEC25A93-4DF1-4144-8104-719BA694C930}" type="pres">
      <dgm:prSet presAssocID="{C606DD53-F75F-4D9A-B166-CD4888255EFB}" presName="circle3" presStyleLbl="node1" presStyleIdx="2" presStyleCnt="5"/>
      <dgm:spPr/>
      <dgm:t>
        <a:bodyPr/>
        <a:lstStyle/>
        <a:p>
          <a:endParaRPr lang="ru-RU"/>
        </a:p>
      </dgm:t>
    </dgm:pt>
    <dgm:pt modelId="{1FA7AFCB-7F4A-473A-8731-70C0AEAD215A}" type="pres">
      <dgm:prSet presAssocID="{C606DD53-F75F-4D9A-B166-CD4888255EFB}" presName="c3text" presStyleLbl="node1" presStyleIdx="2" presStyleCnt="5">
        <dgm:presLayoutVars>
          <dgm:bulletEnabled val="1"/>
        </dgm:presLayoutVars>
      </dgm:prSet>
      <dgm:spPr/>
      <dgm:t>
        <a:bodyPr/>
        <a:lstStyle/>
        <a:p>
          <a:endParaRPr lang="ru-RU"/>
        </a:p>
      </dgm:t>
    </dgm:pt>
    <dgm:pt modelId="{059BF23E-A167-482A-BEA1-43078BC14D3A}" type="pres">
      <dgm:prSet presAssocID="{C606DD53-F75F-4D9A-B166-CD4888255EFB}" presName="comp4" presStyleCnt="0"/>
      <dgm:spPr/>
    </dgm:pt>
    <dgm:pt modelId="{709CBD2F-2C16-41F3-9714-1138833021D1}" type="pres">
      <dgm:prSet presAssocID="{C606DD53-F75F-4D9A-B166-CD4888255EFB}" presName="circle4" presStyleLbl="node1" presStyleIdx="3" presStyleCnt="5"/>
      <dgm:spPr/>
      <dgm:t>
        <a:bodyPr/>
        <a:lstStyle/>
        <a:p>
          <a:endParaRPr lang="ru-RU"/>
        </a:p>
      </dgm:t>
    </dgm:pt>
    <dgm:pt modelId="{8E662E44-7680-46D9-B316-F781DDDBD76F}" type="pres">
      <dgm:prSet presAssocID="{C606DD53-F75F-4D9A-B166-CD4888255EFB}" presName="c4text" presStyleLbl="node1" presStyleIdx="3" presStyleCnt="5">
        <dgm:presLayoutVars>
          <dgm:bulletEnabled val="1"/>
        </dgm:presLayoutVars>
      </dgm:prSet>
      <dgm:spPr/>
      <dgm:t>
        <a:bodyPr/>
        <a:lstStyle/>
        <a:p>
          <a:endParaRPr lang="ru-RU"/>
        </a:p>
      </dgm:t>
    </dgm:pt>
    <dgm:pt modelId="{7901F729-0B30-4966-90B4-1D09C2F10691}" type="pres">
      <dgm:prSet presAssocID="{C606DD53-F75F-4D9A-B166-CD4888255EFB}" presName="comp5" presStyleCnt="0"/>
      <dgm:spPr/>
    </dgm:pt>
    <dgm:pt modelId="{22086EFB-F141-4B99-B4C8-6766D268A775}" type="pres">
      <dgm:prSet presAssocID="{C606DD53-F75F-4D9A-B166-CD4888255EFB}" presName="circle5" presStyleLbl="node1" presStyleIdx="4" presStyleCnt="5"/>
      <dgm:spPr/>
      <dgm:t>
        <a:bodyPr/>
        <a:lstStyle/>
        <a:p>
          <a:endParaRPr lang="ru-RU"/>
        </a:p>
      </dgm:t>
    </dgm:pt>
    <dgm:pt modelId="{DB3C87B2-EC3E-4807-80D3-8D53D5AC0616}" type="pres">
      <dgm:prSet presAssocID="{C606DD53-F75F-4D9A-B166-CD4888255EFB}" presName="c5text" presStyleLbl="node1" presStyleIdx="4" presStyleCnt="5">
        <dgm:presLayoutVars>
          <dgm:bulletEnabled val="1"/>
        </dgm:presLayoutVars>
      </dgm:prSet>
      <dgm:spPr/>
      <dgm:t>
        <a:bodyPr/>
        <a:lstStyle/>
        <a:p>
          <a:endParaRPr lang="ru-RU"/>
        </a:p>
      </dgm:t>
    </dgm:pt>
  </dgm:ptLst>
  <dgm:cxnLst>
    <dgm:cxn modelId="{97C98AD4-C4B6-48DE-B1C7-42B7E07A6A1C}" srcId="{C606DD53-F75F-4D9A-B166-CD4888255EFB}" destId="{60A069B0-019D-495C-BE41-9B6B4029BE4C}" srcOrd="0" destOrd="0" parTransId="{8D361FAC-41E8-43DA-8EE8-3ACFE6DB7E6C}" sibTransId="{D2B6AB22-3B3A-4402-BB9E-FF746E4E6A83}"/>
    <dgm:cxn modelId="{F10E23BD-64B3-4C02-AE79-50C9B2B0D7F4}" type="presOf" srcId="{C7A3CD07-7610-4C24-9F9D-093A8AECC76B}" destId="{709CBD2F-2C16-41F3-9714-1138833021D1}" srcOrd="0" destOrd="0" presId="urn:microsoft.com/office/officeart/2005/8/layout/venn2"/>
    <dgm:cxn modelId="{C805391C-9650-4A53-A8AA-7ABAAB93D4CB}" type="presOf" srcId="{4DB22936-0829-45E9-89BE-608B5C84D7EC}" destId="{22086EFB-F141-4B99-B4C8-6766D268A775}" srcOrd="0" destOrd="0" presId="urn:microsoft.com/office/officeart/2005/8/layout/venn2"/>
    <dgm:cxn modelId="{96FF70C8-CCE6-406E-979C-C2AEE26502D2}" type="presOf" srcId="{6A6B99C7-E08C-4308-8FED-527F570613B8}" destId="{AEC25A93-4DF1-4144-8104-719BA694C930}" srcOrd="0" destOrd="0" presId="urn:microsoft.com/office/officeart/2005/8/layout/venn2"/>
    <dgm:cxn modelId="{E7273533-2014-4339-B2AF-539A49F08802}" type="presOf" srcId="{A7295E49-E165-4E36-8B5A-8F29A9394A36}" destId="{84403930-0EC1-488D-8B29-B503CF9C14A4}" srcOrd="1" destOrd="0" presId="urn:microsoft.com/office/officeart/2005/8/layout/venn2"/>
    <dgm:cxn modelId="{FD5527F0-79E3-4E92-9A65-B5FDC92DB651}" srcId="{C606DD53-F75F-4D9A-B166-CD4888255EFB}" destId="{C7A3CD07-7610-4C24-9F9D-093A8AECC76B}" srcOrd="3" destOrd="0" parTransId="{B739576B-A7E8-4E39-B81A-A3DEE1ADC919}" sibTransId="{20550985-C4B7-4EC4-923E-6F23EAACC252}"/>
    <dgm:cxn modelId="{B3AC2720-D029-4DE8-83E6-B0F67428B70F}" srcId="{C606DD53-F75F-4D9A-B166-CD4888255EFB}" destId="{A7295E49-E165-4E36-8B5A-8F29A9394A36}" srcOrd="1" destOrd="0" parTransId="{45E54834-7F30-44BF-9B67-4FECDAB8BA4B}" sibTransId="{826D9E7A-361F-4660-8E16-7FF60A788979}"/>
    <dgm:cxn modelId="{36E91CE4-C210-47CC-B8D8-91B05B9ED3A3}" type="presOf" srcId="{A7295E49-E165-4E36-8B5A-8F29A9394A36}" destId="{8CB834A4-6928-4980-86E6-FC063E4BFB28}" srcOrd="0" destOrd="0" presId="urn:microsoft.com/office/officeart/2005/8/layout/venn2"/>
    <dgm:cxn modelId="{06EB4E9A-F275-4D48-934A-9CE3DD66665E}" srcId="{C606DD53-F75F-4D9A-B166-CD4888255EFB}" destId="{6A6B99C7-E08C-4308-8FED-527F570613B8}" srcOrd="2" destOrd="0" parTransId="{63A14FB4-3D2D-412D-822E-FB6FDF9B7CCB}" sibTransId="{F985BD24-8C22-4F0B-8555-02841C154A32}"/>
    <dgm:cxn modelId="{305A466F-9AD0-4B13-BBCB-D5134CEF73C5}" type="presOf" srcId="{60A069B0-019D-495C-BE41-9B6B4029BE4C}" destId="{E4D5FBD1-8001-49FD-8AF6-FD68E6D510BA}" srcOrd="0" destOrd="0" presId="urn:microsoft.com/office/officeart/2005/8/layout/venn2"/>
    <dgm:cxn modelId="{964E1C4B-3B4D-4D24-90E4-B90BF765D649}" type="presOf" srcId="{6A6B99C7-E08C-4308-8FED-527F570613B8}" destId="{1FA7AFCB-7F4A-473A-8731-70C0AEAD215A}" srcOrd="1" destOrd="0" presId="urn:microsoft.com/office/officeart/2005/8/layout/venn2"/>
    <dgm:cxn modelId="{6FFB0CF4-69C1-476B-AB5E-2A335825A37C}" type="presOf" srcId="{60A069B0-019D-495C-BE41-9B6B4029BE4C}" destId="{5173B3A2-96A5-42C8-B94B-A0B0EB7D16F1}" srcOrd="1" destOrd="0" presId="urn:microsoft.com/office/officeart/2005/8/layout/venn2"/>
    <dgm:cxn modelId="{0EBD69CC-9F22-4C65-9E40-AC671D6A787F}" type="presOf" srcId="{4DB22936-0829-45E9-89BE-608B5C84D7EC}" destId="{DB3C87B2-EC3E-4807-80D3-8D53D5AC0616}" srcOrd="1" destOrd="0" presId="urn:microsoft.com/office/officeart/2005/8/layout/venn2"/>
    <dgm:cxn modelId="{E1BEA0C4-0B5B-4007-95AA-D36E8E1CFB46}" type="presOf" srcId="{C7A3CD07-7610-4C24-9F9D-093A8AECC76B}" destId="{8E662E44-7680-46D9-B316-F781DDDBD76F}" srcOrd="1" destOrd="0" presId="urn:microsoft.com/office/officeart/2005/8/layout/venn2"/>
    <dgm:cxn modelId="{7A5185E3-9A96-463F-9DCC-77BEF0EEC3A6}" srcId="{C606DD53-F75F-4D9A-B166-CD4888255EFB}" destId="{4DB22936-0829-45E9-89BE-608B5C84D7EC}" srcOrd="4" destOrd="0" parTransId="{61CD9C9A-5652-4604-8DD0-2C9F6B928AB6}" sibTransId="{DECE9541-AF5F-492F-A277-15AAC75ABE1E}"/>
    <dgm:cxn modelId="{46612D2C-FCC6-4488-891D-D7C047839064}" type="presOf" srcId="{C606DD53-F75F-4D9A-B166-CD4888255EFB}" destId="{1D46BFF9-C37D-4D65-8641-FAD035A01C17}" srcOrd="0" destOrd="0" presId="urn:microsoft.com/office/officeart/2005/8/layout/venn2"/>
    <dgm:cxn modelId="{A80F4A5C-B881-46F6-BCB9-ED662D80C335}" type="presParOf" srcId="{1D46BFF9-C37D-4D65-8641-FAD035A01C17}" destId="{A6FD564E-1314-4C1F-8836-D952AB86789F}" srcOrd="0" destOrd="0" presId="urn:microsoft.com/office/officeart/2005/8/layout/venn2"/>
    <dgm:cxn modelId="{94CF94AA-81CE-4265-B14B-F1FC9D8EBCBF}" type="presParOf" srcId="{A6FD564E-1314-4C1F-8836-D952AB86789F}" destId="{E4D5FBD1-8001-49FD-8AF6-FD68E6D510BA}" srcOrd="0" destOrd="0" presId="urn:microsoft.com/office/officeart/2005/8/layout/venn2"/>
    <dgm:cxn modelId="{28BC7BB2-F8D5-43DC-8030-5D5F33C760DD}" type="presParOf" srcId="{A6FD564E-1314-4C1F-8836-D952AB86789F}" destId="{5173B3A2-96A5-42C8-B94B-A0B0EB7D16F1}" srcOrd="1" destOrd="0" presId="urn:microsoft.com/office/officeart/2005/8/layout/venn2"/>
    <dgm:cxn modelId="{7C8A6556-F241-46BD-B463-1DF50E4D7F9D}" type="presParOf" srcId="{1D46BFF9-C37D-4D65-8641-FAD035A01C17}" destId="{1A30F12A-233B-47CB-9186-6AC4361602B7}" srcOrd="1" destOrd="0" presId="urn:microsoft.com/office/officeart/2005/8/layout/venn2"/>
    <dgm:cxn modelId="{13C98ED4-48B8-4F47-8CAE-5B19E5F6CFC8}" type="presParOf" srcId="{1A30F12A-233B-47CB-9186-6AC4361602B7}" destId="{8CB834A4-6928-4980-86E6-FC063E4BFB28}" srcOrd="0" destOrd="0" presId="urn:microsoft.com/office/officeart/2005/8/layout/venn2"/>
    <dgm:cxn modelId="{5BDA46BC-AB5C-4D18-8157-A2172B529F88}" type="presParOf" srcId="{1A30F12A-233B-47CB-9186-6AC4361602B7}" destId="{84403930-0EC1-488D-8B29-B503CF9C14A4}" srcOrd="1" destOrd="0" presId="urn:microsoft.com/office/officeart/2005/8/layout/venn2"/>
    <dgm:cxn modelId="{2B832CC9-E6A9-4D91-85B3-9E8F3EF7D071}" type="presParOf" srcId="{1D46BFF9-C37D-4D65-8641-FAD035A01C17}" destId="{E51F92BF-C7E8-4E52-AE11-363D9A92089D}" srcOrd="2" destOrd="0" presId="urn:microsoft.com/office/officeart/2005/8/layout/venn2"/>
    <dgm:cxn modelId="{7E5049FC-5CC2-4484-9D01-8760C0A21F7A}" type="presParOf" srcId="{E51F92BF-C7E8-4E52-AE11-363D9A92089D}" destId="{AEC25A93-4DF1-4144-8104-719BA694C930}" srcOrd="0" destOrd="0" presId="urn:microsoft.com/office/officeart/2005/8/layout/venn2"/>
    <dgm:cxn modelId="{FD0B96F2-5F21-4A80-81AA-F4225AC3B898}" type="presParOf" srcId="{E51F92BF-C7E8-4E52-AE11-363D9A92089D}" destId="{1FA7AFCB-7F4A-473A-8731-70C0AEAD215A}" srcOrd="1" destOrd="0" presId="urn:microsoft.com/office/officeart/2005/8/layout/venn2"/>
    <dgm:cxn modelId="{CAD2E5E7-5160-487B-8BE9-99103C586952}" type="presParOf" srcId="{1D46BFF9-C37D-4D65-8641-FAD035A01C17}" destId="{059BF23E-A167-482A-BEA1-43078BC14D3A}" srcOrd="3" destOrd="0" presId="urn:microsoft.com/office/officeart/2005/8/layout/venn2"/>
    <dgm:cxn modelId="{0CE71E08-33C3-420F-8AA7-382C9CFE9C80}" type="presParOf" srcId="{059BF23E-A167-482A-BEA1-43078BC14D3A}" destId="{709CBD2F-2C16-41F3-9714-1138833021D1}" srcOrd="0" destOrd="0" presId="urn:microsoft.com/office/officeart/2005/8/layout/venn2"/>
    <dgm:cxn modelId="{A496D981-30AA-4907-A20F-DBEBCABF0781}" type="presParOf" srcId="{059BF23E-A167-482A-BEA1-43078BC14D3A}" destId="{8E662E44-7680-46D9-B316-F781DDDBD76F}" srcOrd="1" destOrd="0" presId="urn:microsoft.com/office/officeart/2005/8/layout/venn2"/>
    <dgm:cxn modelId="{EFD9F987-7618-4BA7-9BB7-049A5EDAE738}" type="presParOf" srcId="{1D46BFF9-C37D-4D65-8641-FAD035A01C17}" destId="{7901F729-0B30-4966-90B4-1D09C2F10691}" srcOrd="4" destOrd="0" presId="urn:microsoft.com/office/officeart/2005/8/layout/venn2"/>
    <dgm:cxn modelId="{9DA694C9-6584-45C0-BC9D-5BD9F84657C5}" type="presParOf" srcId="{7901F729-0B30-4966-90B4-1D09C2F10691}" destId="{22086EFB-F141-4B99-B4C8-6766D268A775}" srcOrd="0" destOrd="0" presId="urn:microsoft.com/office/officeart/2005/8/layout/venn2"/>
    <dgm:cxn modelId="{CBB4A9B0-BF80-4089-AB35-C63F50316847}" type="presParOf" srcId="{7901F729-0B30-4966-90B4-1D09C2F10691}" destId="{DB3C87B2-EC3E-4807-80D3-8D53D5AC0616}"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59AD6-68C6-4F18-8DA6-376FA021E0F1}">
      <dsp:nvSpPr>
        <dsp:cNvPr id="0" name=""/>
        <dsp:cNvSpPr/>
      </dsp:nvSpPr>
      <dsp:spPr>
        <a:xfrm>
          <a:off x="0" y="0"/>
          <a:ext cx="1328571" cy="1328571"/>
        </a:xfrm>
        <a:prstGeom prst="pie">
          <a:avLst>
            <a:gd name="adj1" fmla="val 5400000"/>
            <a:gd name="adj2" fmla="val 1620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075A64AB-AC43-4642-8190-29D60142E4B1}">
      <dsp:nvSpPr>
        <dsp:cNvPr id="0" name=""/>
        <dsp:cNvSpPr/>
      </dsp:nvSpPr>
      <dsp:spPr>
        <a:xfrm>
          <a:off x="512133" y="0"/>
          <a:ext cx="3731970" cy="1328571"/>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ru-RU" sz="1400" b="0" kern="1200" dirty="0" smtClean="0">
              <a:latin typeface="Times New Roman" pitchFamily="18" charset="0"/>
              <a:cs typeface="Times New Roman" pitchFamily="18" charset="0"/>
            </a:rPr>
            <a:t>Участие в реализации национальных целей и стратегических задач развития Российской Федерации, определенных Президентом Российской Федерации, с учетом приоритетного развития социальной сферы и экономики</a:t>
          </a:r>
          <a:endParaRPr lang="ru-RU" sz="1400" b="0" kern="1200" dirty="0">
            <a:latin typeface="Times New Roman" pitchFamily="18" charset="0"/>
            <a:cs typeface="Times New Roman" pitchFamily="18" charset="0"/>
          </a:endParaRPr>
        </a:p>
      </dsp:txBody>
      <dsp:txXfrm>
        <a:off x="512133" y="0"/>
        <a:ext cx="3731970" cy="13285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5B84DC-6ED3-461A-9779-42748396BC83}">
      <dsp:nvSpPr>
        <dsp:cNvPr id="0" name=""/>
        <dsp:cNvSpPr/>
      </dsp:nvSpPr>
      <dsp:spPr>
        <a:xfrm>
          <a:off x="-20786" y="-37273"/>
          <a:ext cx="1519517" cy="1519517"/>
        </a:xfrm>
        <a:prstGeom prst="pie">
          <a:avLst>
            <a:gd name="adj1" fmla="val 5400000"/>
            <a:gd name="adj2" fmla="val 1620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69B39C88-5A86-4D7A-BB6C-26E54BDD549A}">
      <dsp:nvSpPr>
        <dsp:cNvPr id="0" name=""/>
        <dsp:cNvSpPr/>
      </dsp:nvSpPr>
      <dsp:spPr>
        <a:xfrm>
          <a:off x="759758" y="0"/>
          <a:ext cx="3467920" cy="1519517"/>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ru-RU" sz="1400" b="0" kern="1200" dirty="0" smtClean="0">
              <a:latin typeface="Times New Roman" pitchFamily="18" charset="0"/>
              <a:cs typeface="Times New Roman" pitchFamily="18" charset="0"/>
            </a:rPr>
            <a:t>Продолжение реализации Плана мероприятий по росту доходов, оптимизации расходов и совершенствованию долговой политики северо-Енисейского района</a:t>
          </a:r>
        </a:p>
      </dsp:txBody>
      <dsp:txXfrm>
        <a:off x="759758" y="0"/>
        <a:ext cx="3467920" cy="15195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118B4B-CCA2-4FE3-8BF7-A3385929C06A}">
      <dsp:nvSpPr>
        <dsp:cNvPr id="0" name=""/>
        <dsp:cNvSpPr/>
      </dsp:nvSpPr>
      <dsp:spPr>
        <a:xfrm>
          <a:off x="0" y="0"/>
          <a:ext cx="1398494" cy="1398494"/>
        </a:xfrm>
        <a:prstGeom prst="pie">
          <a:avLst>
            <a:gd name="adj1" fmla="val 5400000"/>
            <a:gd name="adj2" fmla="val 1620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A6101D61-C7CF-474A-8031-C177B0EE437A}">
      <dsp:nvSpPr>
        <dsp:cNvPr id="0" name=""/>
        <dsp:cNvSpPr/>
      </dsp:nvSpPr>
      <dsp:spPr>
        <a:xfrm>
          <a:off x="699247" y="0"/>
          <a:ext cx="3545322" cy="139849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ru-RU" sz="1400" kern="1200" dirty="0" smtClean="0">
              <a:latin typeface="Times New Roman" pitchFamily="18" charset="0"/>
              <a:cs typeface="Times New Roman" pitchFamily="18" charset="0"/>
            </a:rPr>
            <a:t>Взаимодействие с краевыми органами власти по сохранению устойчивого развития Северо-Енисейского района</a:t>
          </a:r>
          <a:endParaRPr lang="ru-RU" sz="1400" b="1" kern="1200" dirty="0" smtClean="0">
            <a:latin typeface="Times New Roman" pitchFamily="18" charset="0"/>
            <a:cs typeface="Times New Roman" pitchFamily="18" charset="0"/>
          </a:endParaRPr>
        </a:p>
      </dsp:txBody>
      <dsp:txXfrm>
        <a:off x="699247" y="0"/>
        <a:ext cx="3545322" cy="13984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96A1C4-3BC7-4BBF-81BA-9E6FE871FADD}">
      <dsp:nvSpPr>
        <dsp:cNvPr id="0" name=""/>
        <dsp:cNvSpPr/>
      </dsp:nvSpPr>
      <dsp:spPr>
        <a:xfrm>
          <a:off x="0" y="0"/>
          <a:ext cx="1421804" cy="1421804"/>
        </a:xfrm>
        <a:prstGeom prst="pie">
          <a:avLst>
            <a:gd name="adj1" fmla="val 5400000"/>
            <a:gd name="adj2" fmla="val 16200000"/>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993E9295-F4D3-4AAF-8F85-BA2E32C8F0AE}">
      <dsp:nvSpPr>
        <dsp:cNvPr id="0" name=""/>
        <dsp:cNvSpPr/>
      </dsp:nvSpPr>
      <dsp:spPr>
        <a:xfrm>
          <a:off x="710902" y="0"/>
          <a:ext cx="3533517" cy="142180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ru-RU" sz="1400" kern="1200" dirty="0" smtClean="0">
              <a:latin typeface="Times New Roman" pitchFamily="18" charset="0"/>
              <a:cs typeface="Times New Roman" pitchFamily="18" charset="0"/>
            </a:rPr>
            <a:t>Повышение эффективности бюджетных расходов, вовлечение в бюджетный процесс граждан, информационная открытость бюджетной информации</a:t>
          </a:r>
          <a:endParaRPr lang="ru-RU" sz="1400" b="1" kern="1200" dirty="0">
            <a:latin typeface="Times New Roman" pitchFamily="18" charset="0"/>
            <a:cs typeface="Times New Roman" pitchFamily="18" charset="0"/>
          </a:endParaRPr>
        </a:p>
      </dsp:txBody>
      <dsp:txXfrm>
        <a:off x="710902" y="0"/>
        <a:ext cx="3533517" cy="14218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7DF6A-C669-4D7E-8CEA-E0964380CA65}">
      <dsp:nvSpPr>
        <dsp:cNvPr id="0" name=""/>
        <dsp:cNvSpPr/>
      </dsp:nvSpPr>
      <dsp:spPr>
        <a:xfrm>
          <a:off x="414162" y="0"/>
          <a:ext cx="4693840" cy="4789518"/>
        </a:xfrm>
        <a:prstGeom prst="rightArrow">
          <a:avLst/>
        </a:prstGeom>
        <a:solidFill>
          <a:schemeClr val="accent1">
            <a:tint val="4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BAF2D1E9-BF75-4C59-92A8-E08AFC054E44}">
      <dsp:nvSpPr>
        <dsp:cNvPr id="0" name=""/>
        <dsp:cNvSpPr/>
      </dsp:nvSpPr>
      <dsp:spPr>
        <a:xfrm>
          <a:off x="418994" y="1432180"/>
          <a:ext cx="4314191" cy="1915807"/>
        </a:xfrm>
        <a:prstGeom prst="roundRect">
          <a:avLst/>
        </a:prstGeom>
        <a:solidFill>
          <a:schemeClr val="accent1">
            <a:hueOff val="0"/>
            <a:satOff val="0"/>
            <a:lumOff val="0"/>
            <a:alphaOff val="0"/>
          </a:schemeClr>
        </a:solidFill>
        <a:ln>
          <a:noFill/>
        </a:ln>
        <a:effectLst>
          <a:outerShdw blurRad="40005" dist="22984" dir="5400000" rotWithShape="0">
            <a:srgbClr val="000000">
              <a:alpha val="45000"/>
            </a:srgbClr>
          </a:outerShdw>
        </a:effectLst>
        <a:scene3d>
          <a:camera prst="orthographicFront">
            <a:rot lat="0" lon="0" rev="0"/>
          </a:camera>
          <a:lightRig rig="balanced" dir="tr"/>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b="1" kern="1200" dirty="0" smtClean="0"/>
            <a:t>Обеспечение сохранения устойчивости бюджета района и сбалансированного развития Северо-Енисейского района в условиях реализации ключевых задач, поставленных Президентом РФ в качестве национальных целей страны</a:t>
          </a:r>
        </a:p>
        <a:p>
          <a:pPr lvl="0" algn="ctr" defTabSz="711200" rtl="0">
            <a:lnSpc>
              <a:spcPct val="90000"/>
            </a:lnSpc>
            <a:spcBef>
              <a:spcPct val="0"/>
            </a:spcBef>
            <a:spcAft>
              <a:spcPct val="35000"/>
            </a:spcAft>
          </a:pPr>
          <a:endParaRPr lang="ru-RU" sz="1600" b="1" kern="1200" dirty="0"/>
        </a:p>
      </dsp:txBody>
      <dsp:txXfrm>
        <a:off x="512516" y="1525702"/>
        <a:ext cx="4127147" cy="172876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D5FBD1-8001-49FD-8AF6-FD68E6D510BA}">
      <dsp:nvSpPr>
        <dsp:cNvPr id="0" name=""/>
        <dsp:cNvSpPr/>
      </dsp:nvSpPr>
      <dsp:spPr>
        <a:xfrm>
          <a:off x="180019" y="0"/>
          <a:ext cx="5616624" cy="5616624"/>
        </a:xfrm>
        <a:prstGeom prst="ellipse">
          <a:avLst/>
        </a:prstGeom>
        <a:solidFill>
          <a:schemeClr val="tx2">
            <a:lumMod val="40000"/>
            <a:lumOff val="60000"/>
          </a:schemeClr>
        </a:solidFill>
        <a:ln w="15875"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ru-RU" sz="1200" kern="1200" dirty="0" smtClean="0">
              <a:solidFill>
                <a:schemeClr val="tx1"/>
              </a:solidFill>
              <a:latin typeface="Times New Roman" pitchFamily="18" charset="0"/>
              <a:cs typeface="Times New Roman" pitchFamily="18" charset="0"/>
            </a:rPr>
            <a:t>Контроль за исполнением бюджета</a:t>
          </a:r>
          <a:endParaRPr lang="ru-RU" sz="1200" kern="1200" dirty="0">
            <a:solidFill>
              <a:schemeClr val="tx1"/>
            </a:solidFill>
            <a:latin typeface="Times New Roman" pitchFamily="18" charset="0"/>
            <a:cs typeface="Times New Roman" pitchFamily="18" charset="0"/>
          </a:endParaRPr>
        </a:p>
      </dsp:txBody>
      <dsp:txXfrm>
        <a:off x="1935214" y="280831"/>
        <a:ext cx="2106234" cy="561662"/>
      </dsp:txXfrm>
    </dsp:sp>
    <dsp:sp modelId="{8CB834A4-6928-4980-86E6-FC063E4BFB28}">
      <dsp:nvSpPr>
        <dsp:cNvPr id="0" name=""/>
        <dsp:cNvSpPr/>
      </dsp:nvSpPr>
      <dsp:spPr>
        <a:xfrm>
          <a:off x="601266" y="842493"/>
          <a:ext cx="4774130" cy="4774130"/>
        </a:xfrm>
        <a:prstGeom prst="ellipse">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ru-RU" sz="1200" kern="1200" dirty="0" smtClean="0">
              <a:solidFill>
                <a:schemeClr val="tx1"/>
              </a:solidFill>
              <a:latin typeface="Times New Roman" pitchFamily="18" charset="0"/>
              <a:cs typeface="Times New Roman" pitchFamily="18" charset="0"/>
            </a:rPr>
            <a:t>Утверждение бюджетной отчетности</a:t>
          </a:r>
          <a:endParaRPr lang="ru-RU" sz="1200" kern="1200" dirty="0">
            <a:solidFill>
              <a:schemeClr val="tx1"/>
            </a:solidFill>
            <a:latin typeface="Times New Roman" pitchFamily="18" charset="0"/>
            <a:cs typeface="Times New Roman" pitchFamily="18" charset="0"/>
          </a:endParaRPr>
        </a:p>
      </dsp:txBody>
      <dsp:txXfrm>
        <a:off x="1958910" y="1117006"/>
        <a:ext cx="2058843" cy="549024"/>
      </dsp:txXfrm>
    </dsp:sp>
    <dsp:sp modelId="{AEC25A93-4DF1-4144-8104-719BA694C930}">
      <dsp:nvSpPr>
        <dsp:cNvPr id="0" name=""/>
        <dsp:cNvSpPr/>
      </dsp:nvSpPr>
      <dsp:spPr>
        <a:xfrm>
          <a:off x="1022513" y="1684987"/>
          <a:ext cx="3931636" cy="3931636"/>
        </a:xfrm>
        <a:prstGeom prst="ellipse">
          <a:avLst/>
        </a:prstGeom>
        <a:solidFill>
          <a:srgbClr val="FFC000"/>
        </a:solidFill>
        <a:ln w="15875"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ru-RU" sz="1200" kern="1200" dirty="0" smtClean="0">
              <a:solidFill>
                <a:schemeClr val="tx1"/>
              </a:solidFill>
              <a:latin typeface="Times New Roman" pitchFamily="18" charset="0"/>
              <a:cs typeface="Times New Roman" pitchFamily="18" charset="0"/>
            </a:rPr>
            <a:t>Исполнение бюджета</a:t>
          </a:r>
          <a:endParaRPr lang="ru-RU" sz="1200" kern="1200" dirty="0">
            <a:solidFill>
              <a:schemeClr val="tx1"/>
            </a:solidFill>
            <a:latin typeface="Times New Roman" pitchFamily="18" charset="0"/>
            <a:cs typeface="Times New Roman" pitchFamily="18" charset="0"/>
          </a:endParaRPr>
        </a:p>
      </dsp:txBody>
      <dsp:txXfrm>
        <a:off x="1971020" y="1956270"/>
        <a:ext cx="2034622" cy="542565"/>
      </dsp:txXfrm>
    </dsp:sp>
    <dsp:sp modelId="{709CBD2F-2C16-41F3-9714-1138833021D1}">
      <dsp:nvSpPr>
        <dsp:cNvPr id="0" name=""/>
        <dsp:cNvSpPr/>
      </dsp:nvSpPr>
      <dsp:spPr>
        <a:xfrm>
          <a:off x="1443760" y="2527480"/>
          <a:ext cx="3089143" cy="3089143"/>
        </a:xfrm>
        <a:prstGeom prst="ellipse">
          <a:avLst/>
        </a:prstGeom>
        <a:solidFill>
          <a:srgbClr val="FFFF00"/>
        </a:solidFill>
        <a:ln w="15875" cap="flat" cmpd="sng" algn="ctr">
          <a:solidFill>
            <a:schemeClr val="tx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ru-RU" sz="1200" kern="1200" dirty="0" smtClean="0">
              <a:solidFill>
                <a:schemeClr val="tx1"/>
              </a:solidFill>
              <a:latin typeface="Times New Roman" pitchFamily="18" charset="0"/>
              <a:cs typeface="Times New Roman" pitchFamily="18" charset="0"/>
            </a:rPr>
            <a:t>Рассмотрение и утверждение бюджета</a:t>
          </a:r>
          <a:endParaRPr lang="ru-RU" sz="1200" kern="1200" dirty="0">
            <a:solidFill>
              <a:schemeClr val="tx1"/>
            </a:solidFill>
            <a:latin typeface="Times New Roman" pitchFamily="18" charset="0"/>
            <a:cs typeface="Times New Roman" pitchFamily="18" charset="0"/>
          </a:endParaRPr>
        </a:p>
      </dsp:txBody>
      <dsp:txXfrm>
        <a:off x="2154263" y="2805503"/>
        <a:ext cx="1668137" cy="556045"/>
      </dsp:txXfrm>
    </dsp:sp>
    <dsp:sp modelId="{22086EFB-F141-4B99-B4C8-6766D268A775}">
      <dsp:nvSpPr>
        <dsp:cNvPr id="0" name=""/>
        <dsp:cNvSpPr/>
      </dsp:nvSpPr>
      <dsp:spPr>
        <a:xfrm>
          <a:off x="1865007" y="3369974"/>
          <a:ext cx="2246649" cy="2246649"/>
        </a:xfrm>
        <a:prstGeom prst="ellipse">
          <a:avLst/>
        </a:prstGeom>
        <a:solidFill>
          <a:schemeClr val="accent2">
            <a:lumMod val="40000"/>
            <a:lumOff val="60000"/>
          </a:schemeClr>
        </a:solidFill>
        <a:ln w="15875"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ru-RU" sz="1200" kern="1200" dirty="0" smtClean="0">
              <a:solidFill>
                <a:schemeClr val="tx1"/>
              </a:solidFill>
              <a:latin typeface="Times New Roman" pitchFamily="18" charset="0"/>
              <a:cs typeface="Times New Roman" pitchFamily="18" charset="0"/>
            </a:rPr>
            <a:t>Составление проекта бюджета</a:t>
          </a:r>
          <a:endParaRPr lang="ru-RU" sz="1200" kern="1200" dirty="0">
            <a:solidFill>
              <a:schemeClr val="tx1"/>
            </a:solidFill>
            <a:latin typeface="Times New Roman" pitchFamily="18" charset="0"/>
            <a:cs typeface="Times New Roman" pitchFamily="18" charset="0"/>
          </a:endParaRPr>
        </a:p>
      </dsp:txBody>
      <dsp:txXfrm>
        <a:off x="2194021" y="3931636"/>
        <a:ext cx="1588621" cy="1123324"/>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21CBDB4D-C707-46C3-83FA-C80AE4C07A3D}" type="datetimeFigureOut">
              <a:rPr lang="ru-RU" smtClean="0"/>
              <a:t>06.12.2023</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C91072B4-468F-4A87-8AF7-B7F9C04B8AF5}" type="slidenum">
              <a:rPr lang="ru-RU" smtClean="0"/>
              <a:t>‹#›</a:t>
            </a:fld>
            <a:endParaRPr lang="ru-RU"/>
          </a:p>
        </p:txBody>
      </p:sp>
    </p:spTree>
    <p:extLst>
      <p:ext uri="{BB962C8B-B14F-4D97-AF65-F5344CB8AC3E}">
        <p14:creationId xmlns:p14="http://schemas.microsoft.com/office/powerpoint/2010/main" val="848237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19163" y="744538"/>
            <a:ext cx="4962525" cy="3722687"/>
          </a:xfrm>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E777308A-AE8E-4630-9BD9-682B9E7850D3}" type="slidenum">
              <a:rPr lang="ru-RU" smtClean="0"/>
              <a:pPr>
                <a:defRPr/>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txBox="1">
            <a:spLocks noGrp="1" noChangeArrowheads="1"/>
          </p:cNvSpPr>
          <p:nvPr/>
        </p:nvSpPr>
        <p:spPr bwMode="auto">
          <a:xfrm>
            <a:off x="3849915" y="9429735"/>
            <a:ext cx="2946674" cy="496179"/>
          </a:xfrm>
          <a:prstGeom prst="rect">
            <a:avLst/>
          </a:prstGeom>
          <a:noFill/>
          <a:ln w="9525">
            <a:noFill/>
            <a:miter lim="800000"/>
            <a:headEnd/>
            <a:tailEnd/>
          </a:ln>
        </p:spPr>
        <p:txBody>
          <a:bodyPr lIns="91364" tIns="45682" rIns="91364" bIns="45682" anchor="b"/>
          <a:lstStyle/>
          <a:p>
            <a:pPr algn="r"/>
            <a:fld id="{78371691-B745-4B2D-B94C-B70B1C3D47AF}" type="slidenum">
              <a:rPr lang="ru-RU" sz="1200">
                <a:solidFill>
                  <a:prstClr val="black"/>
                </a:solidFill>
              </a:rPr>
              <a:pPr algn="r"/>
              <a:t>9</a:t>
            </a:fld>
            <a:endParaRPr lang="ru-RU" sz="1200" dirty="0">
              <a:solidFill>
                <a:prstClr val="black"/>
              </a:solidFill>
            </a:endParaRPr>
          </a:p>
        </p:txBody>
      </p:sp>
      <p:sp>
        <p:nvSpPr>
          <p:cNvPr id="160771" name="Rectangle 2"/>
          <p:cNvSpPr>
            <a:spLocks noGrp="1" noRot="1" noChangeAspect="1" noChangeArrowheads="1" noTextEdit="1"/>
          </p:cNvSpPr>
          <p:nvPr>
            <p:ph type="sldImg"/>
          </p:nvPr>
        </p:nvSpPr>
        <p:spPr>
          <a:xfrm>
            <a:off x="922338" y="744538"/>
            <a:ext cx="4960937" cy="3721100"/>
          </a:xfrm>
          <a:ln/>
        </p:spPr>
      </p:sp>
      <p:sp>
        <p:nvSpPr>
          <p:cNvPr id="16077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1- 5.1, </a:t>
            </a:r>
            <a:r>
              <a:rPr lang="ru-RU" baseline="0" dirty="0" smtClean="0"/>
              <a:t> 2 – 6.9, </a:t>
            </a:r>
            <a:r>
              <a:rPr lang="ru-RU" dirty="0" smtClean="0"/>
              <a:t> </a:t>
            </a:r>
            <a:r>
              <a:rPr lang="ru-RU" baseline="0" dirty="0" smtClean="0"/>
              <a:t>3 – 6.34,</a:t>
            </a:r>
            <a:r>
              <a:rPr lang="ru-RU" dirty="0" smtClean="0"/>
              <a:t> </a:t>
            </a:r>
            <a:r>
              <a:rPr lang="ru-RU" baseline="0" dirty="0" smtClean="0"/>
              <a:t>4 – 33.19;  5 – 33.33, </a:t>
            </a:r>
            <a:r>
              <a:rPr lang="ru-RU" dirty="0" smtClean="0"/>
              <a:t>6 – 33.9; </a:t>
            </a:r>
            <a:r>
              <a:rPr lang="ru-RU" baseline="0" dirty="0" smtClean="0"/>
              <a:t>  </a:t>
            </a:r>
            <a:r>
              <a:rPr lang="ru-RU" dirty="0" smtClean="0"/>
              <a:t>7 -  8.8.1</a:t>
            </a:r>
            <a:r>
              <a:rPr lang="ru-RU" baseline="0" dirty="0" smtClean="0"/>
              <a:t> </a:t>
            </a:r>
            <a:endParaRPr lang="ru-RU" dirty="0"/>
          </a:p>
        </p:txBody>
      </p:sp>
      <p:sp>
        <p:nvSpPr>
          <p:cNvPr id="4" name="Номер слайда 3"/>
          <p:cNvSpPr>
            <a:spLocks noGrp="1"/>
          </p:cNvSpPr>
          <p:nvPr>
            <p:ph type="sldNum" sz="quarter" idx="10"/>
          </p:nvPr>
        </p:nvSpPr>
        <p:spPr/>
        <p:txBody>
          <a:bodyPr/>
          <a:lstStyle/>
          <a:p>
            <a:fld id="{0AEE794D-BA21-4D23-87ED-11D33FCE09DD}" type="slidenum">
              <a:rPr lang="ru-RU" smtClean="0"/>
              <a:pPr/>
              <a:t>11</a:t>
            </a:fld>
            <a:endParaRPr lang="ru-RU" dirty="0"/>
          </a:p>
        </p:txBody>
      </p:sp>
    </p:spTree>
    <p:extLst>
      <p:ext uri="{BB962C8B-B14F-4D97-AF65-F5344CB8AC3E}">
        <p14:creationId xmlns:p14="http://schemas.microsoft.com/office/powerpoint/2010/main" val="4094123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8 – 11.1,  9-22.7, 10-22.38, 11-23.5, </a:t>
            </a:r>
            <a:r>
              <a:rPr lang="ru-RU" baseline="0" dirty="0" smtClean="0"/>
              <a:t>13 – 12.10</a:t>
            </a:r>
            <a:endParaRPr lang="ru-RU" dirty="0"/>
          </a:p>
        </p:txBody>
      </p:sp>
      <p:sp>
        <p:nvSpPr>
          <p:cNvPr id="4" name="Номер слайда 3"/>
          <p:cNvSpPr>
            <a:spLocks noGrp="1"/>
          </p:cNvSpPr>
          <p:nvPr>
            <p:ph type="sldNum" sz="quarter" idx="10"/>
          </p:nvPr>
        </p:nvSpPr>
        <p:spPr/>
        <p:txBody>
          <a:bodyPr/>
          <a:lstStyle/>
          <a:p>
            <a:fld id="{0AEE794D-BA21-4D23-87ED-11D33FCE09DD}" type="slidenum">
              <a:rPr lang="ru-RU" smtClean="0">
                <a:solidFill>
                  <a:prstClr val="black"/>
                </a:solidFill>
              </a:rPr>
              <a:pPr/>
              <a:t>12</a:t>
            </a:fld>
            <a:endParaRPr lang="ru-RU" dirty="0">
              <a:solidFill>
                <a:prstClr val="black"/>
              </a:solidFill>
            </a:endParaRPr>
          </a:p>
        </p:txBody>
      </p:sp>
    </p:spTree>
    <p:extLst>
      <p:ext uri="{BB962C8B-B14F-4D97-AF65-F5344CB8AC3E}">
        <p14:creationId xmlns:p14="http://schemas.microsoft.com/office/powerpoint/2010/main" val="1440873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06.12.2023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06.12.2023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06.12.2023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06.12.2023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06.12.2023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06.12.2023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06.12.2023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06.12.2023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06.12.2023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06.12.2023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EAF463A-BC7C-46EE-9F1E-7F377CCA4891}" type="datetimeFigureOut">
              <a:rPr lang="en-US" smtClean="0">
                <a:solidFill>
                  <a:prstClr val="black">
                    <a:tint val="75000"/>
                  </a:prstClr>
                </a:solidFill>
              </a:rPr>
              <a:pPr/>
              <a:t>12/6/2023</a:t>
            </a:fld>
            <a:endParaRPr lang="en-US" dirty="0">
              <a:solidFill>
                <a:prstClr val="black">
                  <a:tint val="75000"/>
                </a:prstClr>
              </a:solidFill>
            </a:endParaRP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A483448D-3A78-4528-A469-B745A65DA480}"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2" Type="http://schemas.openxmlformats.org/officeDocument/2006/relationships/image" Target="../media/image8.jpeg"/><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Layout" Target="../diagrams/layout5.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diagramData" Target="../diagrams/data5.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27334" y="4846756"/>
            <a:ext cx="3616666" cy="1169551"/>
          </a:xfrm>
          <a:prstGeom prst="rect">
            <a:avLst/>
          </a:prstGeom>
        </p:spPr>
        <p:txBody>
          <a:bodyPr wrap="square">
            <a:spAutoFit/>
          </a:bodyPr>
          <a:lstStyle/>
          <a:p>
            <a:pPr algn="just"/>
            <a:r>
              <a:rPr lang="ru-RU" sz="1400" b="1" dirty="0">
                <a:latin typeface="Times New Roman" pitchFamily="18" charset="0"/>
                <a:cs typeface="Times New Roman" pitchFamily="18" charset="0"/>
              </a:rPr>
              <a:t>Бюджет для граждан по проекту решения Северо-Енисейского районного Совета депутатов «О бюджете Северо-Енисейского района на </a:t>
            </a:r>
            <a:r>
              <a:rPr lang="ru-RU" sz="1400" b="1" dirty="0" smtClean="0">
                <a:latin typeface="Times New Roman" pitchFamily="18" charset="0"/>
                <a:cs typeface="Times New Roman" pitchFamily="18" charset="0"/>
              </a:rPr>
              <a:t>2024 </a:t>
            </a:r>
            <a:r>
              <a:rPr lang="ru-RU" sz="1400" b="1" dirty="0">
                <a:latin typeface="Times New Roman" pitchFamily="18" charset="0"/>
                <a:cs typeface="Times New Roman" pitchFamily="18" charset="0"/>
              </a:rPr>
              <a:t>год и плановый период </a:t>
            </a:r>
            <a:r>
              <a:rPr lang="ru-RU" sz="1400" b="1" dirty="0" smtClean="0">
                <a:latin typeface="Times New Roman" pitchFamily="18" charset="0"/>
                <a:cs typeface="Times New Roman" pitchFamily="18" charset="0"/>
              </a:rPr>
              <a:t>2025-2026 </a:t>
            </a:r>
            <a:r>
              <a:rPr lang="ru-RU" sz="1400" b="1" dirty="0">
                <a:latin typeface="Times New Roman" pitchFamily="18" charset="0"/>
                <a:cs typeface="Times New Roman" pitchFamily="18" charset="0"/>
              </a:rPr>
              <a:t>годов»</a:t>
            </a:r>
            <a:endParaRPr lang="ru-RU" sz="14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1"/>
            <a:ext cx="3635896" cy="4005063"/>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3" y="1"/>
            <a:ext cx="5508104" cy="4005063"/>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3" y="4005064"/>
            <a:ext cx="5508104" cy="2852936"/>
          </a:xfrm>
          <a:prstGeom prst="rect">
            <a:avLst/>
          </a:prstGeom>
        </p:spPr>
      </p:pic>
    </p:spTree>
    <p:extLst>
      <p:ext uri="{BB962C8B-B14F-4D97-AF65-F5344CB8AC3E}">
        <p14:creationId xmlns:p14="http://schemas.microsoft.com/office/powerpoint/2010/main" val="666998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кругленный прямоугольник 7"/>
          <p:cNvSpPr/>
          <p:nvPr/>
        </p:nvSpPr>
        <p:spPr>
          <a:xfrm>
            <a:off x="116326" y="160505"/>
            <a:ext cx="8891487" cy="676207"/>
          </a:xfrm>
          <a:prstGeom prst="roundRect">
            <a:avLst/>
          </a:prstGeom>
          <a:no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prstClr val="black"/>
                </a:solidFill>
                <a:latin typeface="Times New Roman" panose="02020603050405020304" pitchFamily="18" charset="0"/>
              </a:rPr>
              <a:t>ОСНОВНЫЕ ПОКАЗАТЕЛИ СЕВЕРО-ЕНИСЕЙСКОГО РАЙОНА</a:t>
            </a:r>
            <a:r>
              <a:rPr lang="ru-RU" sz="2000" dirty="0" smtClean="0">
                <a:solidFill>
                  <a:prstClr val="white"/>
                </a:solidFill>
                <a:latin typeface="Times New Roman" panose="02020603050405020304" pitchFamily="18" charset="0"/>
              </a:rPr>
              <a:t> </a:t>
            </a:r>
            <a:endParaRPr lang="ru-RU" sz="2000" dirty="0">
              <a:solidFill>
                <a:prstClr val="white"/>
              </a:solidFill>
              <a:latin typeface="Times New Roman" panose="02020603050405020304" pitchFamily="18" charset="0"/>
            </a:endParaRPr>
          </a:p>
        </p:txBody>
      </p:sp>
      <p:sp>
        <p:nvSpPr>
          <p:cNvPr id="9" name="Скругленный прямоугольник 8"/>
          <p:cNvSpPr/>
          <p:nvPr/>
        </p:nvSpPr>
        <p:spPr>
          <a:xfrm>
            <a:off x="4860033" y="934608"/>
            <a:ext cx="4147781" cy="216024"/>
          </a:xfrm>
          <a:prstGeom prst="roundRect">
            <a:avLst/>
          </a:prstGeom>
          <a:no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prstClr val="black"/>
                </a:solidFill>
                <a:latin typeface="Times New Roman" pitchFamily="18" charset="0"/>
                <a:cs typeface="Times New Roman" pitchFamily="18" charset="0"/>
              </a:rPr>
              <a:t>Площадь – 4 724,2 га</a:t>
            </a:r>
            <a:endParaRPr lang="ru-RU" sz="1600" dirty="0">
              <a:solidFill>
                <a:prstClr val="black"/>
              </a:solidFill>
              <a:latin typeface="Times New Roman" pitchFamily="18" charset="0"/>
              <a:cs typeface="Times New Roman" pitchFamily="18" charset="0"/>
            </a:endParaRPr>
          </a:p>
        </p:txBody>
      </p:sp>
      <p:sp>
        <p:nvSpPr>
          <p:cNvPr id="10" name="Скругленный прямоугольник 9"/>
          <p:cNvSpPr/>
          <p:nvPr/>
        </p:nvSpPr>
        <p:spPr>
          <a:xfrm>
            <a:off x="4891475" y="1268760"/>
            <a:ext cx="4147781" cy="2016224"/>
          </a:xfrm>
          <a:prstGeom prst="roundRect">
            <a:avLst/>
          </a:prstGeom>
          <a:no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prstClr val="black"/>
                </a:solidFill>
                <a:latin typeface="Times New Roman" pitchFamily="18" charset="0"/>
                <a:cs typeface="Times New Roman" pitchFamily="18" charset="0"/>
              </a:rPr>
              <a:t>Численность постоянного населения, на начало периода </a:t>
            </a:r>
          </a:p>
          <a:p>
            <a:pPr algn="ctr"/>
            <a:r>
              <a:rPr lang="ru-RU" sz="1400" dirty="0" smtClean="0">
                <a:solidFill>
                  <a:prstClr val="black"/>
                </a:solidFill>
                <a:latin typeface="Times New Roman" pitchFamily="18" charset="0"/>
                <a:cs typeface="Times New Roman" pitchFamily="18" charset="0"/>
              </a:rPr>
              <a:t>   2021 </a:t>
            </a:r>
            <a:r>
              <a:rPr lang="ru-RU" sz="1400" dirty="0">
                <a:solidFill>
                  <a:prstClr val="black"/>
                </a:solidFill>
                <a:latin typeface="Times New Roman" pitchFamily="18" charset="0"/>
                <a:cs typeface="Times New Roman" pitchFamily="18" charset="0"/>
              </a:rPr>
              <a:t>год </a:t>
            </a:r>
            <a:r>
              <a:rPr lang="ru-RU" sz="1400" dirty="0" smtClean="0">
                <a:solidFill>
                  <a:prstClr val="black"/>
                </a:solidFill>
                <a:latin typeface="Times New Roman" pitchFamily="18" charset="0"/>
                <a:cs typeface="Times New Roman" pitchFamily="18" charset="0"/>
              </a:rPr>
              <a:t>отчет     – 10 119 чел.</a:t>
            </a:r>
          </a:p>
          <a:p>
            <a:pPr algn="ctr"/>
            <a:r>
              <a:rPr lang="ru-RU" sz="1400" dirty="0" smtClean="0">
                <a:solidFill>
                  <a:prstClr val="black"/>
                </a:solidFill>
                <a:latin typeface="Times New Roman" pitchFamily="18" charset="0"/>
                <a:cs typeface="Times New Roman" pitchFamily="18" charset="0"/>
              </a:rPr>
              <a:t>  2022 год отчет     – 8 653 чел.</a:t>
            </a:r>
          </a:p>
          <a:p>
            <a:pPr algn="ctr"/>
            <a:r>
              <a:rPr lang="ru-RU" sz="1400" dirty="0" smtClean="0">
                <a:solidFill>
                  <a:prstClr val="black"/>
                </a:solidFill>
                <a:latin typeface="Times New Roman" pitchFamily="18" charset="0"/>
                <a:cs typeface="Times New Roman" pitchFamily="18" charset="0"/>
              </a:rPr>
              <a:t>  2023 год оценка  –  8 492 чел.</a:t>
            </a:r>
          </a:p>
          <a:p>
            <a:pPr algn="ctr"/>
            <a:r>
              <a:rPr lang="ru-RU" sz="1400" dirty="0" smtClean="0">
                <a:solidFill>
                  <a:prstClr val="black"/>
                </a:solidFill>
                <a:latin typeface="Times New Roman" pitchFamily="18" charset="0"/>
                <a:cs typeface="Times New Roman" pitchFamily="18" charset="0"/>
              </a:rPr>
              <a:t>  2024 год прогноз  – 8 335чел</a:t>
            </a:r>
            <a:r>
              <a:rPr lang="ru-RU" sz="1400" dirty="0">
                <a:solidFill>
                  <a:prstClr val="black"/>
                </a:solidFill>
                <a:latin typeface="Times New Roman" pitchFamily="18" charset="0"/>
                <a:cs typeface="Times New Roman" pitchFamily="18" charset="0"/>
              </a:rPr>
              <a:t>. </a:t>
            </a:r>
            <a:endParaRPr lang="ru-RU" sz="1400" dirty="0" smtClean="0">
              <a:solidFill>
                <a:prstClr val="black"/>
              </a:solidFill>
              <a:latin typeface="Times New Roman" pitchFamily="18" charset="0"/>
              <a:cs typeface="Times New Roman" pitchFamily="18" charset="0"/>
            </a:endParaRPr>
          </a:p>
          <a:p>
            <a:pPr algn="ctr"/>
            <a:r>
              <a:rPr lang="ru-RU" sz="1400" dirty="0" smtClean="0">
                <a:solidFill>
                  <a:prstClr val="black"/>
                </a:solidFill>
                <a:latin typeface="Times New Roman" pitchFamily="18" charset="0"/>
                <a:cs typeface="Times New Roman" pitchFamily="18" charset="0"/>
              </a:rPr>
              <a:t>  2025 год прогноз – 8 181 чел. </a:t>
            </a:r>
          </a:p>
          <a:p>
            <a:pPr algn="ctr"/>
            <a:r>
              <a:rPr lang="ru-RU" sz="1400" dirty="0" smtClean="0">
                <a:solidFill>
                  <a:prstClr val="black"/>
                </a:solidFill>
                <a:latin typeface="Times New Roman" pitchFamily="18" charset="0"/>
                <a:cs typeface="Times New Roman" pitchFamily="18" charset="0"/>
              </a:rPr>
              <a:t>   2026 </a:t>
            </a:r>
            <a:r>
              <a:rPr lang="ru-RU" sz="1400" dirty="0">
                <a:solidFill>
                  <a:prstClr val="black"/>
                </a:solidFill>
                <a:latin typeface="Times New Roman" pitchFamily="18" charset="0"/>
                <a:cs typeface="Times New Roman" pitchFamily="18" charset="0"/>
              </a:rPr>
              <a:t>год прогноз  </a:t>
            </a:r>
            <a:r>
              <a:rPr lang="ru-RU" sz="1400" dirty="0" smtClean="0">
                <a:solidFill>
                  <a:prstClr val="black"/>
                </a:solidFill>
                <a:latin typeface="Times New Roman" pitchFamily="18" charset="0"/>
                <a:cs typeface="Times New Roman" pitchFamily="18" charset="0"/>
              </a:rPr>
              <a:t>– 8 028 чел.</a:t>
            </a:r>
          </a:p>
          <a:p>
            <a:pPr algn="ctr"/>
            <a:endParaRPr lang="ru-RU" sz="1400" dirty="0">
              <a:solidFill>
                <a:prstClr val="black"/>
              </a:solidFill>
              <a:latin typeface="Times New Roman" pitchFamily="18" charset="0"/>
              <a:cs typeface="Times New Roman" pitchFamily="18" charset="0"/>
            </a:endParaRPr>
          </a:p>
        </p:txBody>
      </p:sp>
      <p:sp>
        <p:nvSpPr>
          <p:cNvPr id="11" name="Скругленный прямоугольник 10"/>
          <p:cNvSpPr/>
          <p:nvPr/>
        </p:nvSpPr>
        <p:spPr>
          <a:xfrm>
            <a:off x="4840126" y="5085184"/>
            <a:ext cx="4147781" cy="1728192"/>
          </a:xfrm>
          <a:prstGeom prst="roundRect">
            <a:avLst/>
          </a:prstGeom>
          <a:no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prstClr val="black"/>
                </a:solidFill>
                <a:latin typeface="Times New Roman" pitchFamily="18" charset="0"/>
                <a:cs typeface="Times New Roman" pitchFamily="18" charset="0"/>
              </a:rPr>
              <a:t>Среднедушевой денежный доход (за месяц)</a:t>
            </a:r>
          </a:p>
          <a:p>
            <a:pPr algn="ctr"/>
            <a:r>
              <a:rPr lang="ru-RU" sz="1400" dirty="0" smtClean="0">
                <a:solidFill>
                  <a:prstClr val="black"/>
                </a:solidFill>
                <a:latin typeface="Times New Roman" pitchFamily="18" charset="0"/>
                <a:cs typeface="Times New Roman" pitchFamily="18" charset="0"/>
              </a:rPr>
              <a:t>    2021 год отчет    – 75 066,70 руб.</a:t>
            </a:r>
          </a:p>
          <a:p>
            <a:pPr algn="ctr"/>
            <a:r>
              <a:rPr lang="ru-RU" sz="1400" dirty="0" smtClean="0">
                <a:solidFill>
                  <a:prstClr val="black"/>
                </a:solidFill>
                <a:latin typeface="Times New Roman" pitchFamily="18" charset="0"/>
                <a:cs typeface="Times New Roman" pitchFamily="18" charset="0"/>
              </a:rPr>
              <a:t>   2022 год отчет   – 77 836,40 руб.   </a:t>
            </a:r>
          </a:p>
          <a:p>
            <a:pPr algn="ctr"/>
            <a:r>
              <a:rPr lang="ru-RU" sz="1400" dirty="0" smtClean="0">
                <a:solidFill>
                  <a:prstClr val="black"/>
                </a:solidFill>
                <a:latin typeface="Times New Roman" pitchFamily="18" charset="0"/>
                <a:cs typeface="Times New Roman" pitchFamily="18" charset="0"/>
              </a:rPr>
              <a:t>    2023 год оценка – 86 398,40 руб</a:t>
            </a:r>
            <a:r>
              <a:rPr lang="ru-RU" sz="1400" dirty="0">
                <a:solidFill>
                  <a:prstClr val="black"/>
                </a:solidFill>
                <a:latin typeface="Times New Roman" pitchFamily="18" charset="0"/>
                <a:cs typeface="Times New Roman" pitchFamily="18" charset="0"/>
              </a:rPr>
              <a:t>. </a:t>
            </a:r>
            <a:endParaRPr lang="ru-RU" sz="1400" dirty="0" smtClean="0">
              <a:solidFill>
                <a:prstClr val="black"/>
              </a:solidFill>
              <a:latin typeface="Times New Roman" pitchFamily="18" charset="0"/>
              <a:cs typeface="Times New Roman" pitchFamily="18" charset="0"/>
            </a:endParaRPr>
          </a:p>
          <a:p>
            <a:pPr algn="ctr"/>
            <a:r>
              <a:rPr lang="ru-RU" sz="1400" dirty="0" smtClean="0">
                <a:solidFill>
                  <a:prstClr val="black"/>
                </a:solidFill>
                <a:latin typeface="Times New Roman" pitchFamily="18" charset="0"/>
                <a:cs typeface="Times New Roman" pitchFamily="18" charset="0"/>
              </a:rPr>
              <a:t>      2024 </a:t>
            </a:r>
            <a:r>
              <a:rPr lang="ru-RU" sz="1400" dirty="0">
                <a:solidFill>
                  <a:prstClr val="black"/>
                </a:solidFill>
                <a:latin typeface="Times New Roman" pitchFamily="18" charset="0"/>
                <a:cs typeface="Times New Roman" pitchFamily="18" charset="0"/>
              </a:rPr>
              <a:t>год </a:t>
            </a:r>
            <a:r>
              <a:rPr lang="ru-RU" sz="1400" dirty="0" smtClean="0">
                <a:solidFill>
                  <a:prstClr val="black"/>
                </a:solidFill>
                <a:latin typeface="Times New Roman" pitchFamily="18" charset="0"/>
                <a:cs typeface="Times New Roman" pitchFamily="18" charset="0"/>
              </a:rPr>
              <a:t>прогноз – 93 396,70 руб</a:t>
            </a:r>
            <a:r>
              <a:rPr lang="ru-RU" sz="1400" dirty="0">
                <a:solidFill>
                  <a:prstClr val="black"/>
                </a:solidFill>
                <a:latin typeface="Times New Roman" pitchFamily="18" charset="0"/>
                <a:cs typeface="Times New Roman" pitchFamily="18" charset="0"/>
              </a:rPr>
              <a:t>.</a:t>
            </a:r>
          </a:p>
          <a:p>
            <a:pPr algn="ctr"/>
            <a:r>
              <a:rPr lang="ru-RU" sz="1400" dirty="0" smtClean="0">
                <a:solidFill>
                  <a:prstClr val="black"/>
                </a:solidFill>
                <a:latin typeface="Times New Roman" pitchFamily="18" charset="0"/>
                <a:cs typeface="Times New Roman" pitchFamily="18" charset="0"/>
              </a:rPr>
              <a:t>       2025 год прогноз – 99 934,50 руб.</a:t>
            </a:r>
          </a:p>
          <a:p>
            <a:pPr algn="ctr"/>
            <a:r>
              <a:rPr lang="ru-RU" sz="1400" dirty="0" smtClean="0">
                <a:solidFill>
                  <a:prstClr val="black"/>
                </a:solidFill>
                <a:latin typeface="Times New Roman" pitchFamily="18" charset="0"/>
                <a:cs typeface="Times New Roman" pitchFamily="18" charset="0"/>
              </a:rPr>
              <a:t>       2026 </a:t>
            </a:r>
            <a:r>
              <a:rPr lang="ru-RU" sz="1400" dirty="0">
                <a:solidFill>
                  <a:prstClr val="black"/>
                </a:solidFill>
                <a:latin typeface="Times New Roman" pitchFamily="18" charset="0"/>
                <a:cs typeface="Times New Roman" pitchFamily="18" charset="0"/>
              </a:rPr>
              <a:t>год прогноз – </a:t>
            </a:r>
            <a:r>
              <a:rPr lang="ru-RU" sz="1400" dirty="0" smtClean="0">
                <a:solidFill>
                  <a:prstClr val="black"/>
                </a:solidFill>
                <a:latin typeface="Times New Roman" pitchFamily="18" charset="0"/>
                <a:cs typeface="Times New Roman" pitchFamily="18" charset="0"/>
              </a:rPr>
              <a:t>106 530,2 </a:t>
            </a:r>
            <a:r>
              <a:rPr lang="ru-RU" sz="1400" dirty="0">
                <a:solidFill>
                  <a:prstClr val="black"/>
                </a:solidFill>
                <a:latin typeface="Times New Roman" pitchFamily="18" charset="0"/>
                <a:cs typeface="Times New Roman" pitchFamily="18" charset="0"/>
              </a:rPr>
              <a:t>руб.  </a:t>
            </a:r>
          </a:p>
        </p:txBody>
      </p:sp>
      <p:sp>
        <p:nvSpPr>
          <p:cNvPr id="12" name="Скругленный прямоугольник 11"/>
          <p:cNvSpPr/>
          <p:nvPr/>
        </p:nvSpPr>
        <p:spPr>
          <a:xfrm>
            <a:off x="116327" y="5733256"/>
            <a:ext cx="4527681" cy="908720"/>
          </a:xfrm>
          <a:prstGeom prst="roundRect">
            <a:avLst/>
          </a:prstGeom>
          <a:no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prstClr val="black"/>
                </a:solidFill>
                <a:latin typeface="Times New Roman" pitchFamily="18" charset="0"/>
                <a:cs typeface="Times New Roman" pitchFamily="18" charset="0"/>
              </a:rPr>
              <a:t>Муниципальные учреждения – 33:</a:t>
            </a:r>
          </a:p>
          <a:p>
            <a:pPr algn="ctr"/>
            <a:r>
              <a:rPr lang="ru-RU" sz="1400" dirty="0" smtClean="0">
                <a:solidFill>
                  <a:prstClr val="black"/>
                </a:solidFill>
                <a:latin typeface="Times New Roman" pitchFamily="18" charset="0"/>
                <a:cs typeface="Times New Roman" pitchFamily="18" charset="0"/>
              </a:rPr>
              <a:t>органы  местного самоуправления - 3, органы администрации района – 5, </a:t>
            </a:r>
          </a:p>
          <a:p>
            <a:pPr algn="ctr"/>
            <a:r>
              <a:rPr lang="ru-RU" sz="1400" dirty="0" smtClean="0">
                <a:solidFill>
                  <a:prstClr val="black"/>
                </a:solidFill>
                <a:latin typeface="Times New Roman" pitchFamily="18" charset="0"/>
                <a:cs typeface="Times New Roman" pitchFamily="18" charset="0"/>
              </a:rPr>
              <a:t>казенные – 5, бюджетные - 20</a:t>
            </a:r>
            <a:endParaRPr lang="ru-RU" sz="1400" dirty="0">
              <a:solidFill>
                <a:prstClr val="black"/>
              </a:solidFill>
              <a:latin typeface="Times New Roman" pitchFamily="18" charset="0"/>
              <a:cs typeface="Times New Roman" pitchFamily="18" charset="0"/>
            </a:endParaRPr>
          </a:p>
        </p:txBody>
      </p:sp>
      <p:sp>
        <p:nvSpPr>
          <p:cNvPr id="13" name="Скругленный прямоугольник 12"/>
          <p:cNvSpPr/>
          <p:nvPr/>
        </p:nvSpPr>
        <p:spPr>
          <a:xfrm>
            <a:off x="4891476" y="3356992"/>
            <a:ext cx="4116338" cy="1656184"/>
          </a:xfrm>
          <a:prstGeom prst="roundRect">
            <a:avLst/>
          </a:prstGeom>
          <a:no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dirty="0" smtClean="0">
              <a:solidFill>
                <a:prstClr val="black"/>
              </a:solidFill>
            </a:endParaRPr>
          </a:p>
          <a:p>
            <a:endParaRPr lang="ru-RU" dirty="0" smtClean="0">
              <a:solidFill>
                <a:prstClr val="black"/>
              </a:solidFill>
            </a:endParaRPr>
          </a:p>
          <a:p>
            <a:pPr algn="ctr"/>
            <a:r>
              <a:rPr lang="ru-RU" sz="1400" dirty="0" smtClean="0">
                <a:solidFill>
                  <a:prstClr val="black"/>
                </a:solidFill>
                <a:latin typeface="Times New Roman" pitchFamily="18" charset="0"/>
                <a:cs typeface="Times New Roman" pitchFamily="18" charset="0"/>
              </a:rPr>
              <a:t>Объемы добычи золота</a:t>
            </a:r>
          </a:p>
          <a:p>
            <a:pPr algn="ctr"/>
            <a:r>
              <a:rPr lang="ru-RU" sz="1400" dirty="0" smtClean="0">
                <a:solidFill>
                  <a:prstClr val="black"/>
                </a:solidFill>
                <a:latin typeface="Times New Roman" pitchFamily="18" charset="0"/>
                <a:cs typeface="Times New Roman" pitchFamily="18" charset="0"/>
              </a:rPr>
              <a:t> 2021 год отчет – 53 674,0 кг</a:t>
            </a:r>
          </a:p>
          <a:p>
            <a:pPr algn="ctr"/>
            <a:r>
              <a:rPr lang="ru-RU" sz="1400" dirty="0" smtClean="0">
                <a:solidFill>
                  <a:prstClr val="black"/>
                </a:solidFill>
                <a:latin typeface="Times New Roman" pitchFamily="18" charset="0"/>
                <a:cs typeface="Times New Roman" pitchFamily="18" charset="0"/>
              </a:rPr>
              <a:t> 2022 год отчет – 50 082,1 кг</a:t>
            </a:r>
          </a:p>
          <a:p>
            <a:pPr algn="ctr"/>
            <a:r>
              <a:rPr lang="ru-RU" sz="1400" dirty="0" smtClean="0">
                <a:solidFill>
                  <a:prstClr val="black"/>
                </a:solidFill>
                <a:latin typeface="Times New Roman" pitchFamily="18" charset="0"/>
                <a:cs typeface="Times New Roman" pitchFamily="18" charset="0"/>
              </a:rPr>
              <a:t>   2023 год оценка – 64 780,0 кг</a:t>
            </a:r>
          </a:p>
          <a:p>
            <a:pPr algn="ctr"/>
            <a:r>
              <a:rPr lang="ru-RU" sz="1400" dirty="0" smtClean="0">
                <a:solidFill>
                  <a:prstClr val="black"/>
                </a:solidFill>
                <a:latin typeface="Times New Roman" pitchFamily="18" charset="0"/>
                <a:cs typeface="Times New Roman" pitchFamily="18" charset="0"/>
              </a:rPr>
              <a:t>     2024 год прогноз – 68 007,0 кг</a:t>
            </a:r>
          </a:p>
          <a:p>
            <a:pPr algn="ctr"/>
            <a:r>
              <a:rPr lang="ru-RU" sz="1400" dirty="0" smtClean="0">
                <a:solidFill>
                  <a:prstClr val="black"/>
                </a:solidFill>
                <a:latin typeface="Times New Roman" pitchFamily="18" charset="0"/>
                <a:cs typeface="Times New Roman" pitchFamily="18" charset="0"/>
              </a:rPr>
              <a:t>     2025 </a:t>
            </a:r>
            <a:r>
              <a:rPr lang="ru-RU" sz="1400" dirty="0">
                <a:solidFill>
                  <a:prstClr val="black"/>
                </a:solidFill>
                <a:latin typeface="Times New Roman" pitchFamily="18" charset="0"/>
                <a:cs typeface="Times New Roman" pitchFamily="18" charset="0"/>
              </a:rPr>
              <a:t>год </a:t>
            </a:r>
            <a:r>
              <a:rPr lang="ru-RU" sz="1400" dirty="0" smtClean="0">
                <a:solidFill>
                  <a:prstClr val="black"/>
                </a:solidFill>
                <a:latin typeface="Times New Roman" pitchFamily="18" charset="0"/>
                <a:cs typeface="Times New Roman" pitchFamily="18" charset="0"/>
              </a:rPr>
              <a:t>прогноз – 65 983,2 кг</a:t>
            </a:r>
          </a:p>
          <a:p>
            <a:pPr algn="ctr"/>
            <a:r>
              <a:rPr lang="ru-RU" sz="1400" dirty="0" smtClean="0">
                <a:solidFill>
                  <a:prstClr val="black"/>
                </a:solidFill>
                <a:latin typeface="Times New Roman" pitchFamily="18" charset="0"/>
                <a:cs typeface="Times New Roman" pitchFamily="18" charset="0"/>
              </a:rPr>
              <a:t>     2026 </a:t>
            </a:r>
            <a:r>
              <a:rPr lang="ru-RU" sz="1400" dirty="0">
                <a:solidFill>
                  <a:prstClr val="black"/>
                </a:solidFill>
                <a:latin typeface="Times New Roman" pitchFamily="18" charset="0"/>
                <a:cs typeface="Times New Roman" pitchFamily="18" charset="0"/>
              </a:rPr>
              <a:t>год прогноз – 66 050,8 </a:t>
            </a:r>
            <a:r>
              <a:rPr lang="ru-RU" sz="1400" dirty="0" smtClean="0">
                <a:solidFill>
                  <a:prstClr val="black"/>
                </a:solidFill>
                <a:latin typeface="Times New Roman" pitchFamily="18" charset="0"/>
                <a:cs typeface="Times New Roman" pitchFamily="18" charset="0"/>
              </a:rPr>
              <a:t>кг</a:t>
            </a:r>
            <a:endParaRPr lang="ru-RU" sz="1400" dirty="0">
              <a:solidFill>
                <a:prstClr val="black"/>
              </a:solidFill>
              <a:latin typeface="Times New Roman" pitchFamily="18" charset="0"/>
              <a:cs typeface="Times New Roman" pitchFamily="18" charset="0"/>
            </a:endParaRPr>
          </a:p>
          <a:p>
            <a:pPr algn="ctr"/>
            <a:endParaRPr lang="ru-RU" sz="1400" dirty="0" smtClean="0">
              <a:solidFill>
                <a:prstClr val="black"/>
              </a:solidFill>
              <a:latin typeface="Times New Roman" pitchFamily="18" charset="0"/>
              <a:cs typeface="Times New Roman" pitchFamily="18" charset="0"/>
            </a:endParaRPr>
          </a:p>
          <a:p>
            <a:endParaRPr lang="ru-RU" dirty="0" smtClean="0">
              <a:solidFill>
                <a:prstClr val="black"/>
              </a:solidFill>
            </a:endParaRPr>
          </a:p>
          <a:p>
            <a:endParaRPr lang="ru-RU" dirty="0">
              <a:solidFill>
                <a:prstClr val="black"/>
              </a:solidFill>
            </a:endParaRPr>
          </a:p>
        </p:txBody>
      </p:sp>
      <p:pic>
        <p:nvPicPr>
          <p:cNvPr id="15" name="Рисунок 14" descr="сквер.jpg"/>
          <p:cNvPicPr>
            <a:picLocks noChangeAspect="1"/>
          </p:cNvPicPr>
          <p:nvPr/>
        </p:nvPicPr>
        <p:blipFill>
          <a:blip r:embed="rId2" cstate="print"/>
          <a:stretch>
            <a:fillRect/>
          </a:stretch>
        </p:blipFill>
        <p:spPr>
          <a:xfrm>
            <a:off x="51026" y="908720"/>
            <a:ext cx="4786314" cy="4734858"/>
          </a:xfrm>
          <a:prstGeom prst="rect">
            <a:avLst/>
          </a:prstGeom>
        </p:spPr>
      </p:pic>
    </p:spTree>
    <p:extLst>
      <p:ext uri="{BB962C8B-B14F-4D97-AF65-F5344CB8AC3E}">
        <p14:creationId xmlns:p14="http://schemas.microsoft.com/office/powerpoint/2010/main" val="1934933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одзаголовок 3"/>
          <p:cNvSpPr txBox="1">
            <a:spLocks/>
          </p:cNvSpPr>
          <p:nvPr/>
        </p:nvSpPr>
        <p:spPr>
          <a:xfrm>
            <a:off x="687017" y="18661"/>
            <a:ext cx="8198002" cy="1600199"/>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spcBef>
                <a:spcPts val="0"/>
              </a:spcBef>
              <a:buNone/>
            </a:pPr>
            <a:r>
              <a:rPr lang="ru-RU" sz="2500" dirty="0" smtClean="0">
                <a:solidFill>
                  <a:schemeClr val="tx1"/>
                </a:solidFill>
                <a:latin typeface="Times New Roman" panose="02020603050405020304" pitchFamily="18" charset="0"/>
                <a:cs typeface="Times New Roman" panose="02020603050405020304" pitchFamily="18" charset="0"/>
              </a:rPr>
              <a:t>Основные показатели прогноза </a:t>
            </a:r>
          </a:p>
          <a:p>
            <a:pPr marL="0" indent="0" algn="ctr">
              <a:spcBef>
                <a:spcPts val="0"/>
              </a:spcBef>
              <a:buNone/>
            </a:pPr>
            <a:r>
              <a:rPr lang="ru-RU" sz="2500" dirty="0" smtClean="0">
                <a:solidFill>
                  <a:schemeClr val="tx1"/>
                </a:solidFill>
                <a:latin typeface="Times New Roman" panose="02020603050405020304" pitchFamily="18" charset="0"/>
                <a:cs typeface="Times New Roman" panose="02020603050405020304" pitchFamily="18" charset="0"/>
              </a:rPr>
              <a:t>социально-экономического развития </a:t>
            </a:r>
          </a:p>
          <a:p>
            <a:pPr marL="0" indent="0" algn="ctr">
              <a:spcBef>
                <a:spcPts val="0"/>
              </a:spcBef>
              <a:buNone/>
            </a:pPr>
            <a:r>
              <a:rPr lang="ru-RU" sz="2500" dirty="0" smtClean="0">
                <a:solidFill>
                  <a:schemeClr val="tx1"/>
                </a:solidFill>
                <a:latin typeface="Times New Roman" panose="02020603050405020304" pitchFamily="18" charset="0"/>
                <a:cs typeface="Times New Roman" panose="02020603050405020304" pitchFamily="18" charset="0"/>
              </a:rPr>
              <a:t>Северо-Енисейского района</a:t>
            </a:r>
            <a:endParaRPr lang="ru-RU" sz="2500" dirty="0">
              <a:solidFill>
                <a:schemeClr val="tx1"/>
              </a:solidFill>
              <a:latin typeface="Times New Roman" panose="02020603050405020304" pitchFamily="18" charset="0"/>
              <a:cs typeface="Times New Roman" panose="02020603050405020304" pitchFamily="18" charset="0"/>
            </a:endParaRPr>
          </a:p>
        </p:txBody>
      </p:sp>
      <p:sp>
        <p:nvSpPr>
          <p:cNvPr id="11" name="Объект 4"/>
          <p:cNvSpPr txBox="1">
            <a:spLocks/>
          </p:cNvSpPr>
          <p:nvPr/>
        </p:nvSpPr>
        <p:spPr>
          <a:xfrm>
            <a:off x="3970537" y="3280916"/>
            <a:ext cx="4995850" cy="2736304"/>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Font typeface="Symbol" pitchFamily="18" charset="2"/>
              <a:buNone/>
            </a:pPr>
            <a:endParaRPr lang="ru-RU" sz="1600" i="1" dirty="0">
              <a:solidFill>
                <a:schemeClr val="tx1"/>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610541158"/>
              </p:ext>
            </p:extLst>
          </p:nvPr>
        </p:nvGraphicFramePr>
        <p:xfrm>
          <a:off x="75454" y="1340769"/>
          <a:ext cx="8809564" cy="4793304"/>
        </p:xfrm>
        <a:graphic>
          <a:graphicData uri="http://schemas.openxmlformats.org/drawingml/2006/table">
            <a:tbl>
              <a:tblPr firstRow="1" bandRow="1">
                <a:tableStyleId>{5C22544A-7EE6-4342-B048-85BDC9FD1C3A}</a:tableStyleId>
              </a:tblPr>
              <a:tblGrid>
                <a:gridCol w="372252"/>
                <a:gridCol w="3820506"/>
                <a:gridCol w="979322"/>
                <a:gridCol w="909371"/>
                <a:gridCol w="909371"/>
                <a:gridCol w="909371"/>
                <a:gridCol w="909371"/>
              </a:tblGrid>
              <a:tr h="684781">
                <a:tc>
                  <a:txBody>
                    <a:bodyPr/>
                    <a:lstStyle/>
                    <a:p>
                      <a:pPr algn="ctr"/>
                      <a:r>
                        <a:rPr lang="ru-RU" sz="1400" dirty="0" smtClean="0">
                          <a:solidFill>
                            <a:schemeClr val="tx1"/>
                          </a:solidFill>
                          <a:latin typeface="Times New Roman" panose="02020603050405020304" pitchFamily="18" charset="0"/>
                          <a:cs typeface="Times New Roman" panose="02020603050405020304" pitchFamily="18" charset="0"/>
                        </a:rPr>
                        <a:t>№</a:t>
                      </a:r>
                      <a:r>
                        <a:rPr lang="ru-RU" sz="1400" baseline="0" dirty="0" smtClean="0">
                          <a:solidFill>
                            <a:schemeClr val="tx1"/>
                          </a:solidFill>
                          <a:latin typeface="Times New Roman" panose="02020603050405020304" pitchFamily="18" charset="0"/>
                          <a:cs typeface="Times New Roman" panose="02020603050405020304" pitchFamily="18" charset="0"/>
                        </a:rPr>
                        <a:t> п/п</a:t>
                      </a:r>
                      <a:endParaRPr lang="ru-RU" sz="14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anose="02020603050405020304" pitchFamily="18" charset="0"/>
                          <a:cs typeface="Times New Roman" panose="02020603050405020304" pitchFamily="18" charset="0"/>
                        </a:rPr>
                        <a:t>Наименование  показателя</a:t>
                      </a:r>
                      <a:endParaRPr lang="ru-RU" sz="14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anose="02020603050405020304" pitchFamily="18" charset="0"/>
                          <a:cs typeface="Times New Roman" panose="02020603050405020304" pitchFamily="18" charset="0"/>
                        </a:rPr>
                        <a:t>2022</a:t>
                      </a:r>
                    </a:p>
                    <a:p>
                      <a:pPr algn="ctr"/>
                      <a:r>
                        <a:rPr lang="ru-RU" sz="1400" dirty="0" smtClean="0">
                          <a:solidFill>
                            <a:schemeClr val="tx1"/>
                          </a:solidFill>
                          <a:latin typeface="Times New Roman" panose="02020603050405020304" pitchFamily="18" charset="0"/>
                          <a:cs typeface="Times New Roman" panose="02020603050405020304" pitchFamily="18" charset="0"/>
                        </a:rPr>
                        <a:t>отчет</a:t>
                      </a:r>
                      <a:endParaRPr lang="ru-RU" sz="14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anose="02020603050405020304" pitchFamily="18" charset="0"/>
                          <a:cs typeface="Times New Roman" panose="02020603050405020304" pitchFamily="18" charset="0"/>
                        </a:rPr>
                        <a:t>2023 оценка</a:t>
                      </a:r>
                      <a:endParaRPr lang="ru-RU" sz="14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anose="02020603050405020304" pitchFamily="18" charset="0"/>
                          <a:cs typeface="Times New Roman" panose="02020603050405020304" pitchFamily="18" charset="0"/>
                        </a:rPr>
                        <a:t>2024</a:t>
                      </a:r>
                    </a:p>
                    <a:p>
                      <a:pPr algn="ctr"/>
                      <a:r>
                        <a:rPr lang="ru-RU" sz="1400" dirty="0" smtClean="0">
                          <a:solidFill>
                            <a:schemeClr val="tx1"/>
                          </a:solidFill>
                          <a:latin typeface="Times New Roman" panose="02020603050405020304" pitchFamily="18" charset="0"/>
                          <a:cs typeface="Times New Roman" panose="02020603050405020304" pitchFamily="18" charset="0"/>
                        </a:rPr>
                        <a:t>прогноз</a:t>
                      </a:r>
                      <a:endParaRPr lang="ru-RU" sz="14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anose="02020603050405020304" pitchFamily="18" charset="0"/>
                          <a:cs typeface="Times New Roman" panose="02020603050405020304" pitchFamily="18" charset="0"/>
                        </a:rPr>
                        <a:t>2025</a:t>
                      </a:r>
                    </a:p>
                    <a:p>
                      <a:pPr algn="ctr"/>
                      <a:r>
                        <a:rPr lang="ru-RU" sz="1400" dirty="0" smtClean="0">
                          <a:solidFill>
                            <a:schemeClr val="tx1"/>
                          </a:solidFill>
                          <a:latin typeface="Times New Roman" panose="02020603050405020304" pitchFamily="18" charset="0"/>
                          <a:cs typeface="Times New Roman" panose="02020603050405020304" pitchFamily="18" charset="0"/>
                        </a:rPr>
                        <a:t>прогноз</a:t>
                      </a:r>
                      <a:endParaRPr lang="ru-RU" sz="14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ru-RU" sz="1400" dirty="0" smtClean="0">
                        <a:solidFill>
                          <a:schemeClr val="tx1"/>
                        </a:solidFill>
                        <a:latin typeface="Times New Roman" panose="02020603050405020304" pitchFamily="18" charset="0"/>
                        <a:cs typeface="Times New Roman" panose="02020603050405020304" pitchFamily="18" charset="0"/>
                      </a:endParaRPr>
                    </a:p>
                    <a:p>
                      <a:pPr algn="ctr"/>
                      <a:r>
                        <a:rPr lang="ru-RU" sz="1400" dirty="0" smtClean="0">
                          <a:solidFill>
                            <a:schemeClr val="tx1"/>
                          </a:solidFill>
                          <a:latin typeface="Times New Roman" panose="02020603050405020304" pitchFamily="18" charset="0"/>
                          <a:cs typeface="Times New Roman" panose="02020603050405020304" pitchFamily="18" charset="0"/>
                        </a:rPr>
                        <a:t>2026</a:t>
                      </a:r>
                    </a:p>
                    <a:p>
                      <a:pPr algn="ctr"/>
                      <a:r>
                        <a:rPr lang="ru-RU" sz="1400" dirty="0" smtClean="0">
                          <a:solidFill>
                            <a:schemeClr val="tx1"/>
                          </a:solidFill>
                          <a:latin typeface="Times New Roman" panose="02020603050405020304" pitchFamily="18" charset="0"/>
                          <a:cs typeface="Times New Roman" panose="02020603050405020304" pitchFamily="18" charset="0"/>
                        </a:rPr>
                        <a:t>прогноз</a:t>
                      </a:r>
                    </a:p>
                    <a:p>
                      <a:pPr algn="ctr"/>
                      <a:endParaRPr lang="ru-RU" sz="14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457491">
                <a:tc>
                  <a:txBody>
                    <a:bodyPr/>
                    <a:lstStyle/>
                    <a:p>
                      <a:pPr algn="ctr"/>
                      <a:r>
                        <a:rPr lang="ru-RU" sz="1300" dirty="0" smtClean="0">
                          <a:latin typeface="Times New Roman" panose="02020603050405020304" pitchFamily="18" charset="0"/>
                          <a:cs typeface="Times New Roman" panose="02020603050405020304" pitchFamily="18" charset="0"/>
                        </a:rPr>
                        <a:t>1</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a:r>
                        <a:rPr lang="ru-RU" sz="1200" dirty="0" smtClean="0">
                          <a:latin typeface="Times New Roman" panose="02020603050405020304" pitchFamily="18" charset="0"/>
                          <a:cs typeface="Times New Roman" panose="02020603050405020304" pitchFamily="18" charset="0"/>
                        </a:rPr>
                        <a:t>Численность постоянного населения , в среднем за период, чел.</a:t>
                      </a:r>
                      <a:endParaRPr lang="ru-RU" sz="12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8 573</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8 414</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8 258</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8 105</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7951</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427988">
                <a:tc>
                  <a:txBody>
                    <a:bodyPr/>
                    <a:lstStyle/>
                    <a:p>
                      <a:pPr algn="ctr"/>
                      <a:r>
                        <a:rPr lang="ru-RU" sz="1300" dirty="0" smtClean="0">
                          <a:latin typeface="Times New Roman" panose="02020603050405020304" pitchFamily="18" charset="0"/>
                          <a:cs typeface="Times New Roman" panose="02020603050405020304" pitchFamily="18" charset="0"/>
                        </a:rPr>
                        <a:t>2</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a:r>
                        <a:rPr lang="ru-RU" sz="1200" dirty="0" smtClean="0">
                          <a:latin typeface="Times New Roman" panose="02020603050405020304" pitchFamily="18" charset="0"/>
                          <a:cs typeface="Times New Roman" panose="02020603050405020304" pitchFamily="18" charset="0"/>
                        </a:rPr>
                        <a:t>Численность трудовых ресурсов, в среднем за период</a:t>
                      </a:r>
                      <a:r>
                        <a:rPr lang="ru-RU" sz="1200" baseline="0" dirty="0" smtClean="0">
                          <a:latin typeface="Times New Roman" panose="02020603050405020304" pitchFamily="18" charset="0"/>
                          <a:cs typeface="Times New Roman" panose="02020603050405020304" pitchFamily="18" charset="0"/>
                        </a:rPr>
                        <a:t>, тыс. чел.</a:t>
                      </a:r>
                      <a:endParaRPr lang="ru-RU" sz="12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16,908</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16,927</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16,944</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16,962</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16,979</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599183">
                <a:tc>
                  <a:txBody>
                    <a:bodyPr/>
                    <a:lstStyle/>
                    <a:p>
                      <a:pPr algn="ctr"/>
                      <a:r>
                        <a:rPr lang="ru-RU" sz="1300" dirty="0" smtClean="0">
                          <a:latin typeface="Times New Roman" panose="02020603050405020304" pitchFamily="18" charset="0"/>
                          <a:cs typeface="Times New Roman" panose="02020603050405020304" pitchFamily="18" charset="0"/>
                        </a:rPr>
                        <a:t>3</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a:r>
                        <a:rPr lang="ru-RU" sz="1200" dirty="0" smtClean="0">
                          <a:latin typeface="Times New Roman" panose="02020603050405020304" pitchFamily="18" charset="0"/>
                          <a:cs typeface="Times New Roman" panose="02020603050405020304" pitchFamily="18" charset="0"/>
                        </a:rPr>
                        <a:t>Уровень зарегистрированной безработицы (к трудоспособному населению в трудоспособном</a:t>
                      </a:r>
                      <a:r>
                        <a:rPr lang="ru-RU" sz="1200" baseline="0" dirty="0" smtClean="0">
                          <a:latin typeface="Times New Roman" panose="02020603050405020304" pitchFamily="18" charset="0"/>
                          <a:cs typeface="Times New Roman" panose="02020603050405020304" pitchFamily="18" charset="0"/>
                        </a:rPr>
                        <a:t> возрасте</a:t>
                      </a:r>
                      <a:r>
                        <a:rPr lang="ru-RU" sz="1200" dirty="0" smtClean="0">
                          <a:latin typeface="Times New Roman" panose="02020603050405020304" pitchFamily="18" charset="0"/>
                          <a:cs typeface="Times New Roman" panose="02020603050405020304" pitchFamily="18" charset="0"/>
                        </a:rPr>
                        <a:t>), на конец периода, %</a:t>
                      </a:r>
                      <a:endParaRPr lang="ru-RU" sz="12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0,40</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0,70</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0,70</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0,70</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0,70</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599183">
                <a:tc>
                  <a:txBody>
                    <a:bodyPr/>
                    <a:lstStyle/>
                    <a:p>
                      <a:pPr algn="ctr"/>
                      <a:r>
                        <a:rPr lang="ru-RU" sz="1300" dirty="0" smtClean="0">
                          <a:latin typeface="Times New Roman" panose="02020603050405020304" pitchFamily="18" charset="0"/>
                          <a:cs typeface="Times New Roman" panose="02020603050405020304" pitchFamily="18" charset="0"/>
                        </a:rPr>
                        <a:t>4</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a:r>
                        <a:rPr lang="ru-RU" sz="1200" dirty="0" smtClean="0">
                          <a:latin typeface="Times New Roman" panose="02020603050405020304" pitchFamily="18" charset="0"/>
                          <a:cs typeface="Times New Roman" panose="02020603050405020304" pitchFamily="18" charset="0"/>
                        </a:rPr>
                        <a:t>Фонд заработной платы работников списочного, не списочного </a:t>
                      </a:r>
                      <a:r>
                        <a:rPr lang="ru-RU" sz="1200" baseline="0" dirty="0" smtClean="0">
                          <a:latin typeface="Times New Roman" panose="02020603050405020304" pitchFamily="18" charset="0"/>
                          <a:cs typeface="Times New Roman" panose="02020603050405020304" pitchFamily="18" charset="0"/>
                        </a:rPr>
                        <a:t>состава организаций и внешних совместителей по полному кругу организаций, млн.  руб.</a:t>
                      </a:r>
                      <a:endParaRPr lang="ru-RU" sz="12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21 977,3</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24 422,3</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26 585,4</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28 619,0</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30 690,9</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464853">
                <a:tc>
                  <a:txBody>
                    <a:bodyPr/>
                    <a:lstStyle/>
                    <a:p>
                      <a:pPr algn="ctr"/>
                      <a:r>
                        <a:rPr lang="ru-RU" sz="1300" dirty="0" smtClean="0">
                          <a:latin typeface="Times New Roman" panose="02020603050405020304" pitchFamily="18" charset="0"/>
                          <a:cs typeface="Times New Roman" panose="02020603050405020304" pitchFamily="18" charset="0"/>
                        </a:rPr>
                        <a:t>5</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a:r>
                        <a:rPr lang="ru-RU" sz="1200" dirty="0" smtClean="0">
                          <a:latin typeface="Times New Roman" panose="02020603050405020304" pitchFamily="18" charset="0"/>
                          <a:cs typeface="Times New Roman" panose="02020603050405020304" pitchFamily="18" charset="0"/>
                        </a:rPr>
                        <a:t>Среднемесячная заработная плата</a:t>
                      </a:r>
                      <a:r>
                        <a:rPr lang="ru-RU" sz="1200" baseline="0" dirty="0" smtClean="0">
                          <a:latin typeface="Times New Roman" panose="02020603050405020304" pitchFamily="18" charset="0"/>
                          <a:cs typeface="Times New Roman" panose="02020603050405020304" pitchFamily="18" charset="0"/>
                        </a:rPr>
                        <a:t> по полному кругу организаций, </a:t>
                      </a:r>
                      <a:r>
                        <a:rPr lang="ru-RU" sz="1200" dirty="0" smtClean="0">
                          <a:latin typeface="Times New Roman" panose="02020603050405020304" pitchFamily="18" charset="0"/>
                          <a:cs typeface="Times New Roman" panose="02020603050405020304" pitchFamily="18" charset="0"/>
                        </a:rPr>
                        <a:t>руб.</a:t>
                      </a:r>
                      <a:endParaRPr lang="ru-RU" sz="12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114 465,3</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127 056,5</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138 172,2</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148 583,5</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159 181,9</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942986">
                <a:tc>
                  <a:txBody>
                    <a:bodyPr/>
                    <a:lstStyle/>
                    <a:p>
                      <a:pPr algn="ctr"/>
                      <a:r>
                        <a:rPr lang="ru-RU" sz="1200" dirty="0" smtClean="0">
                          <a:latin typeface="Times New Roman" panose="02020603050405020304" pitchFamily="18" charset="0"/>
                          <a:cs typeface="Times New Roman" panose="02020603050405020304" pitchFamily="18" charset="0"/>
                        </a:rPr>
                        <a:t>6</a:t>
                      </a:r>
                      <a:endParaRPr lang="ru-RU" sz="12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just" defTabSz="914400" rtl="0" eaLnBrk="0" fontAlgn="t"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Объем отгруженных товаров собственного производства, выполненных работ и услуг собственными  силами организаций  по хозяйственным видам деятельности, млн. руб.</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200" dirty="0" smtClean="0">
                          <a:solidFill>
                            <a:schemeClr val="tx1"/>
                          </a:solidFill>
                          <a:latin typeface="Times New Roman" pitchFamily="18" charset="0"/>
                          <a:cs typeface="Times New Roman" pitchFamily="18" charset="0"/>
                        </a:rPr>
                        <a:t>185 524,6</a:t>
                      </a:r>
                      <a:endParaRPr lang="ru-RU" sz="12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200" dirty="0" smtClean="0">
                          <a:solidFill>
                            <a:schemeClr val="tx1"/>
                          </a:solidFill>
                          <a:latin typeface="Times New Roman" pitchFamily="18" charset="0"/>
                          <a:cs typeface="Times New Roman" pitchFamily="18" charset="0"/>
                        </a:rPr>
                        <a:t>265 936,5</a:t>
                      </a:r>
                      <a:endParaRPr lang="ru-RU" sz="12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200" dirty="0" smtClean="0">
                          <a:solidFill>
                            <a:schemeClr val="tx1"/>
                          </a:solidFill>
                          <a:latin typeface="Times New Roman" pitchFamily="18" charset="0"/>
                          <a:cs typeface="Times New Roman" pitchFamily="18" charset="0"/>
                        </a:rPr>
                        <a:t>274 978,3</a:t>
                      </a:r>
                      <a:endParaRPr lang="ru-RU" sz="12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200" dirty="0" smtClean="0">
                          <a:solidFill>
                            <a:schemeClr val="tx1"/>
                          </a:solidFill>
                          <a:latin typeface="Times New Roman" pitchFamily="18" charset="0"/>
                          <a:cs typeface="Times New Roman" pitchFamily="18" charset="0"/>
                        </a:rPr>
                        <a:t>284 052,6</a:t>
                      </a:r>
                      <a:endParaRPr lang="ru-RU" sz="12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200" dirty="0" smtClean="0">
                          <a:solidFill>
                            <a:schemeClr val="tx1"/>
                          </a:solidFill>
                          <a:latin typeface="Times New Roman" pitchFamily="18" charset="0"/>
                          <a:cs typeface="Times New Roman" pitchFamily="18" charset="0"/>
                        </a:rPr>
                        <a:t>293 142,3</a:t>
                      </a:r>
                      <a:endParaRPr lang="ru-RU" sz="12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bl>
          </a:graphicData>
        </a:graphic>
      </p:graphicFrame>
    </p:spTree>
    <p:extLst>
      <p:ext uri="{BB962C8B-B14F-4D97-AF65-F5344CB8AC3E}">
        <p14:creationId xmlns:p14="http://schemas.microsoft.com/office/powerpoint/2010/main" val="14481863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одзаголовок 3"/>
          <p:cNvSpPr txBox="1">
            <a:spLocks/>
          </p:cNvSpPr>
          <p:nvPr/>
        </p:nvSpPr>
        <p:spPr>
          <a:xfrm>
            <a:off x="304800" y="0"/>
            <a:ext cx="8839200" cy="1981199"/>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spcBef>
                <a:spcPts val="0"/>
              </a:spcBef>
              <a:buClr>
                <a:srgbClr val="4F81BD"/>
              </a:buClr>
              <a:buFont typeface="Symbol" pitchFamily="18" charset="2"/>
              <a:buNone/>
            </a:pPr>
            <a:r>
              <a:rPr lang="ru-RU" sz="2500" dirty="0" smtClean="0">
                <a:solidFill>
                  <a:prstClr val="black"/>
                </a:solidFill>
                <a:latin typeface="Times New Roman" pitchFamily="18" charset="0"/>
                <a:cs typeface="Times New Roman" pitchFamily="18" charset="0"/>
              </a:rPr>
              <a:t>Основные показатели прогноза </a:t>
            </a:r>
          </a:p>
          <a:p>
            <a:pPr marL="0" indent="0" algn="ctr">
              <a:spcBef>
                <a:spcPts val="0"/>
              </a:spcBef>
              <a:buClr>
                <a:srgbClr val="4F81BD"/>
              </a:buClr>
              <a:buFont typeface="Symbol" pitchFamily="18" charset="2"/>
              <a:buNone/>
            </a:pPr>
            <a:r>
              <a:rPr lang="ru-RU" sz="2500" dirty="0" smtClean="0">
                <a:solidFill>
                  <a:prstClr val="black"/>
                </a:solidFill>
                <a:latin typeface="Times New Roman" pitchFamily="18" charset="0"/>
                <a:cs typeface="Times New Roman" pitchFamily="18" charset="0"/>
              </a:rPr>
              <a:t>социально-экономического развития </a:t>
            </a:r>
          </a:p>
          <a:p>
            <a:pPr marL="0" indent="0" algn="ctr">
              <a:spcBef>
                <a:spcPts val="0"/>
              </a:spcBef>
              <a:buClr>
                <a:srgbClr val="4F81BD"/>
              </a:buClr>
              <a:buFont typeface="Symbol" pitchFamily="18" charset="2"/>
              <a:buNone/>
            </a:pPr>
            <a:r>
              <a:rPr lang="ru-RU" sz="2500" dirty="0" smtClean="0">
                <a:solidFill>
                  <a:prstClr val="black"/>
                </a:solidFill>
                <a:latin typeface="Times New Roman" pitchFamily="18" charset="0"/>
                <a:cs typeface="Times New Roman" pitchFamily="18" charset="0"/>
              </a:rPr>
              <a:t>Северо-Енисейского района (продолжение)</a:t>
            </a:r>
            <a:endParaRPr lang="ru-RU" sz="2500" dirty="0">
              <a:solidFill>
                <a:prstClr val="black"/>
              </a:solidFill>
              <a:latin typeface="Times New Roman" pitchFamily="18" charset="0"/>
              <a:cs typeface="Times New Roman" pitchFamily="18" charset="0"/>
            </a:endParaRPr>
          </a:p>
        </p:txBody>
      </p:sp>
      <p:sp>
        <p:nvSpPr>
          <p:cNvPr id="11" name="Объект 4"/>
          <p:cNvSpPr txBox="1">
            <a:spLocks/>
          </p:cNvSpPr>
          <p:nvPr/>
        </p:nvSpPr>
        <p:spPr>
          <a:xfrm>
            <a:off x="3970537" y="3280916"/>
            <a:ext cx="4995850" cy="2736304"/>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ctr">
              <a:buClr>
                <a:srgbClr val="4F81BD"/>
              </a:buClr>
              <a:buFont typeface="Symbol" pitchFamily="18" charset="2"/>
              <a:buNone/>
            </a:pPr>
            <a:endParaRPr lang="ru-RU" sz="1600" i="1" dirty="0">
              <a:solidFill>
                <a:prstClr val="black"/>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3025266183"/>
              </p:ext>
            </p:extLst>
          </p:nvPr>
        </p:nvGraphicFramePr>
        <p:xfrm>
          <a:off x="107504" y="1224110"/>
          <a:ext cx="8964488" cy="4764791"/>
        </p:xfrm>
        <a:graphic>
          <a:graphicData uri="http://schemas.openxmlformats.org/drawingml/2006/table">
            <a:tbl>
              <a:tblPr firstRow="1" bandRow="1">
                <a:tableStyleId>{5C22544A-7EE6-4342-B048-85BDC9FD1C3A}</a:tableStyleId>
              </a:tblPr>
              <a:tblGrid>
                <a:gridCol w="384877"/>
                <a:gridCol w="3899091"/>
                <a:gridCol w="936104"/>
                <a:gridCol w="864096"/>
                <a:gridCol w="936104"/>
                <a:gridCol w="936104"/>
                <a:gridCol w="1008112"/>
              </a:tblGrid>
              <a:tr h="771144">
                <a:tc>
                  <a:txBody>
                    <a:bodyPr/>
                    <a:lstStyle/>
                    <a:p>
                      <a:pPr algn="ctr"/>
                      <a:r>
                        <a:rPr lang="ru-RU" sz="1400" dirty="0" smtClean="0">
                          <a:solidFill>
                            <a:schemeClr val="tx1"/>
                          </a:solidFill>
                          <a:latin typeface="Times New Roman" pitchFamily="18" charset="0"/>
                          <a:cs typeface="Times New Roman" pitchFamily="18" charset="0"/>
                        </a:rPr>
                        <a:t>№</a:t>
                      </a:r>
                      <a:r>
                        <a:rPr lang="ru-RU" sz="1400" baseline="0" dirty="0" smtClean="0">
                          <a:solidFill>
                            <a:schemeClr val="tx1"/>
                          </a:solidFill>
                          <a:latin typeface="Times New Roman" pitchFamily="18" charset="0"/>
                          <a:cs typeface="Times New Roman" pitchFamily="18" charset="0"/>
                        </a:rPr>
                        <a:t> п/п</a:t>
                      </a:r>
                      <a:endParaRPr lang="ru-RU" sz="14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itchFamily="18" charset="0"/>
                          <a:cs typeface="Times New Roman" pitchFamily="18" charset="0"/>
                        </a:rPr>
                        <a:t>Наименование  показателя</a:t>
                      </a:r>
                      <a:endParaRPr lang="ru-RU" sz="14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itchFamily="18" charset="0"/>
                          <a:cs typeface="Times New Roman" pitchFamily="18" charset="0"/>
                        </a:rPr>
                        <a:t>2022 отчет</a:t>
                      </a:r>
                      <a:endParaRPr lang="ru-RU" sz="14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itchFamily="18" charset="0"/>
                          <a:cs typeface="Times New Roman" pitchFamily="18" charset="0"/>
                        </a:rPr>
                        <a:t>2023 оценка</a:t>
                      </a:r>
                      <a:endParaRPr lang="ru-RU" sz="14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itchFamily="18" charset="0"/>
                          <a:cs typeface="Times New Roman" pitchFamily="18" charset="0"/>
                        </a:rPr>
                        <a:t>2024 прогноз</a:t>
                      </a:r>
                      <a:endParaRPr lang="ru-RU" sz="14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itchFamily="18" charset="0"/>
                          <a:cs typeface="Times New Roman" pitchFamily="18" charset="0"/>
                        </a:rPr>
                        <a:t>2025</a:t>
                      </a:r>
                    </a:p>
                    <a:p>
                      <a:pPr algn="ctr"/>
                      <a:r>
                        <a:rPr lang="ru-RU" sz="1400" dirty="0" smtClean="0">
                          <a:solidFill>
                            <a:schemeClr val="tx1"/>
                          </a:solidFill>
                          <a:latin typeface="Times New Roman" pitchFamily="18" charset="0"/>
                          <a:cs typeface="Times New Roman" pitchFamily="18" charset="0"/>
                        </a:rPr>
                        <a:t>прогноз</a:t>
                      </a:r>
                      <a:endParaRPr lang="ru-RU" sz="14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400" dirty="0" smtClean="0">
                          <a:solidFill>
                            <a:schemeClr val="tx1"/>
                          </a:solidFill>
                          <a:latin typeface="Times New Roman" pitchFamily="18" charset="0"/>
                          <a:cs typeface="Times New Roman" pitchFamily="18" charset="0"/>
                        </a:rPr>
                        <a:t>2026 прогноз</a:t>
                      </a:r>
                      <a:endParaRPr lang="ru-RU" sz="14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951083">
                <a:tc>
                  <a:txBody>
                    <a:bodyPr/>
                    <a:lstStyle/>
                    <a:p>
                      <a:pPr algn="just"/>
                      <a:r>
                        <a:rPr lang="ru-RU" sz="1300" dirty="0" smtClean="0">
                          <a:latin typeface="Times New Roman" pitchFamily="18" charset="0"/>
                          <a:cs typeface="Times New Roman" pitchFamily="18" charset="0"/>
                        </a:rPr>
                        <a:t>8</a:t>
                      </a:r>
                      <a:endParaRPr lang="ru-RU" sz="1300"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just"/>
                      <a:r>
                        <a:rPr lang="ru-RU" sz="1300" b="0" i="0" dirty="0" smtClean="0">
                          <a:solidFill>
                            <a:schemeClr val="tx1"/>
                          </a:solidFill>
                          <a:latin typeface="Times New Roman" pitchFamily="18" charset="0"/>
                          <a:cs typeface="Times New Roman" pitchFamily="18" charset="0"/>
                        </a:rPr>
                        <a:t>Объем</a:t>
                      </a:r>
                      <a:r>
                        <a:rPr lang="ru-RU" sz="1300" b="0" i="0" baseline="0" dirty="0" smtClean="0">
                          <a:solidFill>
                            <a:schemeClr val="tx1"/>
                          </a:solidFill>
                          <a:latin typeface="Times New Roman" pitchFamily="18" charset="0"/>
                          <a:cs typeface="Times New Roman" pitchFamily="18" charset="0"/>
                        </a:rPr>
                        <a:t> инвестиций в основной капитал за счет всех источников финансирования по полному кругу хозяйствующих субъектов , млн. руб.</a:t>
                      </a:r>
                      <a:endParaRPr lang="ru-RU" sz="1300" b="0" i="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20 868,5</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23 164,1</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32 979,5</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34 793,3</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36 880,9</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554671">
                <a:tc>
                  <a:txBody>
                    <a:bodyPr/>
                    <a:lstStyle/>
                    <a:p>
                      <a:pPr algn="l"/>
                      <a:r>
                        <a:rPr lang="ru-RU" sz="1300" dirty="0" smtClean="0">
                          <a:latin typeface="Times New Roman" pitchFamily="18" charset="0"/>
                          <a:cs typeface="Times New Roman" pitchFamily="18" charset="0"/>
                        </a:rPr>
                        <a:t>9</a:t>
                      </a:r>
                      <a:endParaRPr lang="ru-RU" sz="1300"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endParaRPr kumimoji="0" lang="ru-RU" sz="13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Оборот розничной торговли, млн. руб.</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defRPr/>
                      </a:pPr>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1 873,4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2</a:t>
                      </a:r>
                      <a:r>
                        <a:rPr lang="ru-RU" sz="1300" baseline="0" dirty="0" smtClean="0">
                          <a:solidFill>
                            <a:schemeClr val="tx1"/>
                          </a:solidFill>
                          <a:latin typeface="Times New Roman" pitchFamily="18" charset="0"/>
                          <a:cs typeface="Times New Roman" pitchFamily="18" charset="0"/>
                        </a:rPr>
                        <a:t> 026,7</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2 196,4</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2 353,0</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2 523,3</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576064">
                <a:tc>
                  <a:txBody>
                    <a:bodyPr/>
                    <a:lstStyle/>
                    <a:p>
                      <a:pPr algn="l"/>
                      <a:r>
                        <a:rPr lang="ru-RU" sz="1300" dirty="0" smtClean="0">
                          <a:latin typeface="Times New Roman" pitchFamily="18" charset="0"/>
                          <a:cs typeface="Times New Roman" pitchFamily="18" charset="0"/>
                        </a:rPr>
                        <a:t>10</a:t>
                      </a:r>
                      <a:endParaRPr lang="ru-RU" sz="1300"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endParaRPr kumimoji="0" lang="ru-RU" sz="13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Оборот общественного питания, млн. руб.</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2 776,6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3</a:t>
                      </a:r>
                      <a:r>
                        <a:rPr lang="ru-RU" sz="1300" baseline="0" dirty="0" smtClean="0">
                          <a:solidFill>
                            <a:schemeClr val="tx1"/>
                          </a:solidFill>
                          <a:latin typeface="Times New Roman" pitchFamily="18" charset="0"/>
                          <a:cs typeface="Times New Roman" pitchFamily="18" charset="0"/>
                        </a:rPr>
                        <a:t> 102,8</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3 381,6</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3 629,4</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3 895,3</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792088">
                <a:tc>
                  <a:txBody>
                    <a:bodyPr/>
                    <a:lstStyle/>
                    <a:p>
                      <a:pPr algn="just"/>
                      <a:r>
                        <a:rPr lang="ru-RU" sz="1300" dirty="0" smtClean="0">
                          <a:latin typeface="Times New Roman" pitchFamily="18" charset="0"/>
                          <a:cs typeface="Times New Roman" pitchFamily="18" charset="0"/>
                        </a:rPr>
                        <a:t>11</a:t>
                      </a:r>
                      <a:endParaRPr lang="ru-RU" sz="1300"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just" defTabSz="914400" rtl="0" eaLnBrk="0" fontAlgn="t" latinLnBrk="0" hangingPunct="0">
                        <a:lnSpc>
                          <a:spcPct val="100000"/>
                        </a:lnSpc>
                        <a:spcBef>
                          <a:spcPct val="0"/>
                        </a:spcBef>
                        <a:spcAft>
                          <a:spcPct val="0"/>
                        </a:spcAft>
                        <a:buClrTx/>
                        <a:buSzTx/>
                        <a:buFontTx/>
                        <a:buNone/>
                        <a:tabLst/>
                      </a:pPr>
                      <a:endParaRPr kumimoji="0" lang="ru-RU" sz="13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t" latinLnBrk="0" hangingPunct="0">
                        <a:lnSpc>
                          <a:spcPct val="100000"/>
                        </a:lnSpc>
                        <a:spcBef>
                          <a:spcPct val="0"/>
                        </a:spcBef>
                        <a:spcAft>
                          <a:spcPct val="0"/>
                        </a:spcAft>
                        <a:buClrTx/>
                        <a:buSzTx/>
                        <a:buFontTx/>
                        <a:buNone/>
                        <a:tabLst/>
                      </a:pPr>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Объем платных услуг, оказанных населению, млн. руб.</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404,5</a:t>
                      </a:r>
                      <a:endParaRPr lang="ru-RU" sz="1300" dirty="0">
                        <a:solidFill>
                          <a:schemeClr val="tx1"/>
                        </a:solidFill>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451,5</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487,0</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516,6</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itchFamily="18" charset="0"/>
                          <a:cs typeface="Times New Roman" pitchFamily="18" charset="0"/>
                        </a:rPr>
                        <a:t>548,0</a:t>
                      </a:r>
                      <a:endParaRPr lang="ru-RU" sz="1300" dirty="0">
                        <a:solidFill>
                          <a:schemeClr val="tx1"/>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396793">
                <a:tc>
                  <a:txBody>
                    <a:bodyPr/>
                    <a:lstStyle/>
                    <a:p>
                      <a:pPr algn="just"/>
                      <a:r>
                        <a:rPr lang="ru-RU" sz="1300" dirty="0" smtClean="0">
                          <a:latin typeface="Times New Roman" pitchFamily="18" charset="0"/>
                          <a:cs typeface="Times New Roman" pitchFamily="18" charset="0"/>
                        </a:rPr>
                        <a:t>12</a:t>
                      </a:r>
                      <a:endParaRPr lang="ru-RU" sz="1300"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just"/>
                      <a:r>
                        <a:rPr kumimoji="0" lang="ru-RU" sz="1300" b="0" i="0" u="none" strike="noStrike" cap="none" normalizeH="0" baseline="0" dirty="0" smtClean="0">
                          <a:ln>
                            <a:noFill/>
                          </a:ln>
                          <a:solidFill>
                            <a:schemeClr val="tx1"/>
                          </a:solidFill>
                          <a:effectLst/>
                          <a:latin typeface="Times New Roman" pitchFamily="18" charset="0"/>
                          <a:cs typeface="Times New Roman" pitchFamily="18" charset="0"/>
                        </a:rPr>
                        <a:t>Индекс потребительских цен,  %</a:t>
                      </a:r>
                      <a:endParaRPr lang="ru-RU" sz="1300" b="0" i="0" dirty="0">
                        <a:solidFill>
                          <a:schemeClr val="tx1"/>
                        </a:solidFill>
                        <a:effectLst/>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latin typeface="Times New Roman" panose="02020603050405020304" pitchFamily="18" charset="0"/>
                          <a:cs typeface="Times New Roman" panose="02020603050405020304" pitchFamily="18" charset="0"/>
                        </a:rPr>
                        <a:t>105,5</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latin typeface="Times New Roman" panose="02020603050405020304" pitchFamily="18" charset="0"/>
                          <a:cs typeface="Times New Roman" panose="02020603050405020304" pitchFamily="18" charset="0"/>
                        </a:rPr>
                        <a:t>105,3</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latin typeface="Times New Roman" panose="02020603050405020304" pitchFamily="18" charset="0"/>
                          <a:cs typeface="Times New Roman" panose="02020603050405020304" pitchFamily="18" charset="0"/>
                        </a:rPr>
                        <a:t>104,7</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latin typeface="Times New Roman" panose="02020603050405020304" pitchFamily="18" charset="0"/>
                          <a:cs typeface="Times New Roman" panose="02020603050405020304" pitchFamily="18" charset="0"/>
                        </a:rPr>
                        <a:t>104</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latin typeface="Times New Roman" panose="02020603050405020304" pitchFamily="18" charset="0"/>
                          <a:cs typeface="Times New Roman" panose="02020603050405020304" pitchFamily="18" charset="0"/>
                        </a:rPr>
                        <a:t>104</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r h="722948">
                <a:tc>
                  <a:txBody>
                    <a:bodyPr/>
                    <a:lstStyle/>
                    <a:p>
                      <a:r>
                        <a:rPr lang="ru-RU" sz="1300" dirty="0" smtClean="0">
                          <a:latin typeface="Times New Roman" pitchFamily="18" charset="0"/>
                          <a:cs typeface="Times New Roman" pitchFamily="18" charset="0"/>
                        </a:rPr>
                        <a:t>13</a:t>
                      </a:r>
                      <a:endParaRPr lang="ru-RU" sz="1300" dirty="0">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a:r>
                        <a:rPr lang="ru-RU" sz="1300" dirty="0" smtClean="0">
                          <a:latin typeface="Times New Roman" panose="02020603050405020304" pitchFamily="18" charset="0"/>
                          <a:cs typeface="Times New Roman" panose="02020603050405020304" pitchFamily="18" charset="0"/>
                        </a:rPr>
                        <a:t>Общая площадь жилых домов, введенных в эксплуатацию за счет всех</a:t>
                      </a:r>
                      <a:r>
                        <a:rPr lang="ru-RU" sz="1300" baseline="0" dirty="0" smtClean="0">
                          <a:latin typeface="Times New Roman" panose="02020603050405020304" pitchFamily="18" charset="0"/>
                          <a:cs typeface="Times New Roman" panose="02020603050405020304" pitchFamily="18" charset="0"/>
                        </a:rPr>
                        <a:t> источников финансирования, кв. м</a:t>
                      </a:r>
                      <a:endParaRPr lang="ru-RU" sz="1300" dirty="0">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9</a:t>
                      </a:r>
                      <a:r>
                        <a:rPr lang="ru-RU" sz="1300" baseline="0" dirty="0" smtClean="0">
                          <a:solidFill>
                            <a:schemeClr val="tx1"/>
                          </a:solidFill>
                          <a:latin typeface="Times New Roman" panose="02020603050405020304" pitchFamily="18" charset="0"/>
                          <a:cs typeface="Times New Roman" panose="02020603050405020304" pitchFamily="18" charset="0"/>
                        </a:rPr>
                        <a:t> 289</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5 899</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4 230</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5 499</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ru-RU" sz="1300" dirty="0" smtClean="0">
                          <a:solidFill>
                            <a:schemeClr val="tx1"/>
                          </a:solidFill>
                          <a:latin typeface="Times New Roman" panose="02020603050405020304" pitchFamily="18" charset="0"/>
                          <a:cs typeface="Times New Roman" panose="02020603050405020304" pitchFamily="18" charset="0"/>
                        </a:rPr>
                        <a:t>1</a:t>
                      </a:r>
                      <a:r>
                        <a:rPr lang="ru-RU" sz="1300" baseline="0" dirty="0" smtClean="0">
                          <a:solidFill>
                            <a:schemeClr val="tx1"/>
                          </a:solidFill>
                          <a:latin typeface="Times New Roman" panose="02020603050405020304" pitchFamily="18" charset="0"/>
                          <a:cs typeface="Times New Roman" panose="02020603050405020304" pitchFamily="18" charset="0"/>
                        </a:rPr>
                        <a:t> 100</a:t>
                      </a:r>
                      <a:endParaRPr lang="ru-RU" sz="1300"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r>
            </a:tbl>
          </a:graphicData>
        </a:graphic>
      </p:graphicFrame>
    </p:spTree>
    <p:extLst>
      <p:ext uri="{BB962C8B-B14F-4D97-AF65-F5344CB8AC3E}">
        <p14:creationId xmlns:p14="http://schemas.microsoft.com/office/powerpoint/2010/main" val="33746282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792088"/>
          </a:xfrm>
        </p:spPr>
        <p:txBody>
          <a:bodyPr>
            <a:normAutofit/>
          </a:bodyPr>
          <a:lstStyle/>
          <a:p>
            <a:r>
              <a:rPr lang="ru-RU" sz="3600" dirty="0" smtClean="0">
                <a:latin typeface="Times New Roman" pitchFamily="18" charset="0"/>
                <a:cs typeface="Times New Roman" pitchFamily="18" charset="0"/>
              </a:rPr>
              <a:t>Стадии бюджетного процесса</a:t>
            </a:r>
            <a:endParaRPr lang="ru-RU" sz="3600" dirty="0">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3"/>
            <p:extLst>
              <p:ext uri="{D42A27DB-BD31-4B8C-83A1-F6EECF244321}">
                <p14:modId xmlns:p14="http://schemas.microsoft.com/office/powerpoint/2010/main" val="3481518809"/>
              </p:ext>
            </p:extLst>
          </p:nvPr>
        </p:nvGraphicFramePr>
        <p:xfrm>
          <a:off x="107504" y="1124744"/>
          <a:ext cx="5976664"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Овал 4"/>
          <p:cNvSpPr/>
          <p:nvPr/>
        </p:nvSpPr>
        <p:spPr>
          <a:xfrm>
            <a:off x="6444208" y="5517232"/>
            <a:ext cx="2448272" cy="648072"/>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август-ноябрь</a:t>
            </a:r>
            <a:endParaRPr lang="ru-RU" dirty="0">
              <a:solidFill>
                <a:schemeClr val="tx1"/>
              </a:solidFill>
              <a:latin typeface="Times New Roman" pitchFamily="18" charset="0"/>
              <a:cs typeface="Times New Roman" pitchFamily="18" charset="0"/>
            </a:endParaRPr>
          </a:p>
        </p:txBody>
      </p:sp>
      <p:sp>
        <p:nvSpPr>
          <p:cNvPr id="6" name="Овал 5"/>
          <p:cNvSpPr/>
          <p:nvPr/>
        </p:nvSpPr>
        <p:spPr>
          <a:xfrm>
            <a:off x="6444208" y="4437112"/>
            <a:ext cx="2448272" cy="6480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ноябрь-декабрь</a:t>
            </a:r>
            <a:endParaRPr lang="ru-RU" dirty="0">
              <a:solidFill>
                <a:schemeClr val="tx1"/>
              </a:solidFill>
              <a:latin typeface="Times New Roman" pitchFamily="18" charset="0"/>
              <a:cs typeface="Times New Roman" pitchFamily="18" charset="0"/>
            </a:endParaRPr>
          </a:p>
        </p:txBody>
      </p:sp>
      <p:sp>
        <p:nvSpPr>
          <p:cNvPr id="7" name="Овал 6"/>
          <p:cNvSpPr/>
          <p:nvPr/>
        </p:nvSpPr>
        <p:spPr>
          <a:xfrm>
            <a:off x="6444208" y="3320988"/>
            <a:ext cx="2448272" cy="64807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январь-декабрь</a:t>
            </a:r>
            <a:endParaRPr lang="ru-RU" dirty="0">
              <a:solidFill>
                <a:schemeClr val="tx1"/>
              </a:solidFill>
              <a:latin typeface="Times New Roman" pitchFamily="18" charset="0"/>
              <a:cs typeface="Times New Roman" pitchFamily="18" charset="0"/>
            </a:endParaRPr>
          </a:p>
        </p:txBody>
      </p:sp>
      <p:sp>
        <p:nvSpPr>
          <p:cNvPr id="8" name="Овал 7"/>
          <p:cNvSpPr/>
          <p:nvPr/>
        </p:nvSpPr>
        <p:spPr>
          <a:xfrm>
            <a:off x="6372200" y="2204864"/>
            <a:ext cx="2520280" cy="64807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январь-апрель</a:t>
            </a:r>
            <a:endParaRPr lang="ru-RU" dirty="0">
              <a:solidFill>
                <a:schemeClr val="tx1"/>
              </a:solidFill>
              <a:latin typeface="Times New Roman" pitchFamily="18" charset="0"/>
              <a:cs typeface="Times New Roman" pitchFamily="18" charset="0"/>
            </a:endParaRPr>
          </a:p>
        </p:txBody>
      </p:sp>
      <p:sp>
        <p:nvSpPr>
          <p:cNvPr id="9" name="Овал 8"/>
          <p:cNvSpPr/>
          <p:nvPr/>
        </p:nvSpPr>
        <p:spPr>
          <a:xfrm>
            <a:off x="6372200" y="1272453"/>
            <a:ext cx="2520280" cy="648072"/>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январь-декабрь</a:t>
            </a:r>
            <a:endParaRPr lang="ru-RU"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491040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Rectangle 6"/>
          <p:cNvSpPr txBox="1">
            <a:spLocks noGrp="1" noChangeArrowheads="1"/>
          </p:cNvSpPr>
          <p:nvPr/>
        </p:nvSpPr>
        <p:spPr bwMode="auto">
          <a:xfrm>
            <a:off x="6659563" y="6381750"/>
            <a:ext cx="2133600" cy="476250"/>
          </a:xfrm>
          <a:prstGeom prst="rect">
            <a:avLst/>
          </a:prstGeom>
          <a:noFill/>
          <a:ln>
            <a:miter lim="800000"/>
            <a:headEnd/>
            <a:tailEnd/>
          </a:ln>
        </p:spPr>
        <p:txBody>
          <a:bodyPr/>
          <a:lstStyle/>
          <a:p>
            <a:pPr algn="r">
              <a:defRPr/>
            </a:pPr>
            <a:endParaRPr lang="ru-RU" sz="1400" dirty="0">
              <a:cs typeface="+mn-cs"/>
            </a:endParaRPr>
          </a:p>
        </p:txBody>
      </p:sp>
      <p:sp>
        <p:nvSpPr>
          <p:cNvPr id="107523" name="Rectangle 2"/>
          <p:cNvSpPr>
            <a:spLocks noGrp="1" noChangeArrowheads="1"/>
          </p:cNvSpPr>
          <p:nvPr>
            <p:ph type="title" idx="4294967295"/>
          </p:nvPr>
        </p:nvSpPr>
        <p:spPr>
          <a:xfrm>
            <a:off x="473075" y="30163"/>
            <a:ext cx="8670925" cy="608012"/>
          </a:xfrm>
        </p:spPr>
        <p:txBody>
          <a:bodyPr lIns="180000" tIns="0" rIns="0" bIns="0">
            <a:normAutofit fontScale="90000"/>
          </a:bodyPr>
          <a:lstStyle/>
          <a:p>
            <a:pPr algn="ctr"/>
            <a:r>
              <a:rPr lang="ru-RU" sz="1600" b="1" dirty="0" smtClean="0">
                <a:solidFill>
                  <a:schemeClr val="tx1"/>
                </a:solidFill>
                <a:latin typeface="Times New Roman" panose="02020603050405020304" pitchFamily="18" charset="0"/>
                <a:cs typeface="Times New Roman" panose="02020603050405020304" pitchFamily="18" charset="0"/>
              </a:rPr>
              <a:t>Основные параметры бюджета Северо-Енисейского района </a:t>
            </a:r>
            <a:br>
              <a:rPr lang="ru-RU" sz="1600" b="1" dirty="0" smtClean="0">
                <a:solidFill>
                  <a:schemeClr val="tx1"/>
                </a:solidFill>
                <a:latin typeface="Times New Roman" panose="02020603050405020304" pitchFamily="18" charset="0"/>
                <a:cs typeface="Times New Roman" panose="02020603050405020304" pitchFamily="18" charset="0"/>
              </a:rPr>
            </a:br>
            <a:r>
              <a:rPr lang="ru-RU" sz="1600" b="1" dirty="0" smtClean="0">
                <a:solidFill>
                  <a:schemeClr val="tx1"/>
                </a:solidFill>
                <a:latin typeface="Times New Roman" panose="02020603050405020304" pitchFamily="18" charset="0"/>
                <a:cs typeface="Times New Roman" panose="02020603050405020304" pitchFamily="18" charset="0"/>
              </a:rPr>
              <a:t>в 2024 - 2026 годах (с учетом </a:t>
            </a:r>
            <a:r>
              <a:rPr lang="ru-RU" sz="1600" b="1" dirty="0">
                <a:latin typeface="Times New Roman" panose="02020603050405020304" pitchFamily="18" charset="0"/>
                <a:cs typeface="Times New Roman" panose="02020603050405020304" pitchFamily="18" charset="0"/>
              </a:rPr>
              <a:t>средств </a:t>
            </a:r>
            <a:r>
              <a:rPr lang="ru-RU" sz="1600" b="1" dirty="0" smtClean="0">
                <a:latin typeface="Times New Roman" panose="02020603050405020304" pitchFamily="18" charset="0"/>
                <a:cs typeface="Times New Roman" panose="02020603050405020304" pitchFamily="18" charset="0"/>
              </a:rPr>
              <a:t>из федерального </a:t>
            </a:r>
            <a:r>
              <a:rPr lang="ru-RU" sz="1600" b="1" dirty="0" smtClean="0">
                <a:solidFill>
                  <a:schemeClr val="tx1"/>
                </a:solidFill>
                <a:latin typeface="Times New Roman" panose="02020603050405020304" pitchFamily="18" charset="0"/>
                <a:cs typeface="Times New Roman" panose="02020603050405020304" pitchFamily="18" charset="0"/>
              </a:rPr>
              <a:t>и краевого бюджетов), (тыс. рублей)</a:t>
            </a:r>
          </a:p>
        </p:txBody>
      </p:sp>
      <p:graphicFrame>
        <p:nvGraphicFramePr>
          <p:cNvPr id="38014" name="Group 126"/>
          <p:cNvGraphicFramePr>
            <a:graphicFrameLocks noGrp="1"/>
          </p:cNvGraphicFramePr>
          <p:nvPr>
            <p:extLst>
              <p:ext uri="{D42A27DB-BD31-4B8C-83A1-F6EECF244321}">
                <p14:modId xmlns:p14="http://schemas.microsoft.com/office/powerpoint/2010/main" val="1940396894"/>
              </p:ext>
            </p:extLst>
          </p:nvPr>
        </p:nvGraphicFramePr>
        <p:xfrm>
          <a:off x="107504" y="548681"/>
          <a:ext cx="8803523" cy="6295448"/>
        </p:xfrm>
        <a:graphic>
          <a:graphicData uri="http://schemas.openxmlformats.org/drawingml/2006/table">
            <a:tbl>
              <a:tblPr/>
              <a:tblGrid>
                <a:gridCol w="648072"/>
                <a:gridCol w="4456600"/>
                <a:gridCol w="1257414"/>
                <a:gridCol w="1273431"/>
                <a:gridCol w="1168006"/>
              </a:tblGrid>
              <a:tr h="288031">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п/п</a:t>
                      </a:r>
                      <a:endPar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Направление</a:t>
                      </a:r>
                      <a:endPar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2024 год</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2025 год</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2026 год</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262882">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ДОХОДЫ, в том числе:</a:t>
                      </a:r>
                      <a:endPar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3 878 201,7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3 812 736,3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3 876 418,7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r>
              <a:tr h="276594">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налоговые и неналоговые доходы, всего</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kern="1200" cap="none" normalizeH="0" baseline="0" dirty="0" smtClean="0">
                          <a:ln>
                            <a:noFill/>
                          </a:ln>
                          <a:solidFill>
                            <a:schemeClr val="tx1"/>
                          </a:solidFill>
                          <a:effectLst/>
                          <a:latin typeface="Times New Roman" panose="02020603050405020304" pitchFamily="18" charset="0"/>
                          <a:ea typeface="+mn-ea"/>
                          <a:cs typeface="Times New Roman" panose="02020603050405020304" pitchFamily="18" charset="0"/>
                        </a:rPr>
                        <a:t>3 394 735,5</a:t>
                      </a:r>
                      <a:endParaRPr kumimoji="0" lang="ru-RU" sz="1200" b="0" i="0" u="none" strike="noStrike" kern="1200"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3 329 286,8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3 400 686,2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144016">
                <a:tc>
                  <a:txBody>
                    <a:bodyPr/>
                    <a:lstStyle/>
                    <a:p>
                      <a:pPr marL="0" marR="0" lvl="0" indent="0" algn="ctr" defTabSz="914400" rtl="0" eaLnBrk="0" fontAlgn="t"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в том числе:</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algn="ctr" fontAlgn="t"/>
                      <a:r>
                        <a:rPr lang="ru-RU" sz="1200" b="0" i="0" u="none" strike="noStrike" dirty="0" smtClean="0">
                          <a:effectLst/>
                          <a:latin typeface="Times New Roman"/>
                        </a:rPr>
                        <a:t>х</a:t>
                      </a:r>
                      <a:endParaRPr lang="ru-RU" sz="1200" b="0" i="0" u="none" strike="noStrike" dirty="0">
                        <a:effectLst/>
                        <a:latin typeface="Times New Roman"/>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х</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Х</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276594">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налоговые</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algn="ctr" fontAlgn="t"/>
                      <a:r>
                        <a:rPr lang="ru-RU" sz="1200" b="0" i="0" u="none" strike="noStrike" dirty="0" smtClean="0">
                          <a:effectLst/>
                          <a:latin typeface="Times New Roman"/>
                        </a:rPr>
                        <a:t>3 157 153,0</a:t>
                      </a:r>
                      <a:endParaRPr lang="ru-RU" sz="1200" b="0" i="0" u="none" strike="noStrike" dirty="0">
                        <a:effectLst/>
                        <a:latin typeface="Times New Roman"/>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3 171 586,5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3 242 835,9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276594">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неналоговые</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algn="ctr" fontAlgn="t"/>
                      <a:r>
                        <a:rPr lang="ru-RU" sz="1200" b="0" i="0" u="none" strike="noStrike" dirty="0" smtClean="0">
                          <a:effectLst/>
                          <a:latin typeface="Times New Roman"/>
                        </a:rPr>
                        <a:t>237 582,5</a:t>
                      </a:r>
                      <a:endParaRPr lang="ru-RU" sz="1200" b="0" i="0" u="none" strike="noStrike" dirty="0">
                        <a:effectLst/>
                        <a:latin typeface="Times New Roman"/>
                      </a:endParaRP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157 700,3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157 850,3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464544">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безвозмездные поступления из федерального и краевого бюджетов, прочие безвозмездные поступления</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483 466,2</a:t>
                      </a:r>
                    </a:p>
                    <a:p>
                      <a:pPr marL="0" marR="0" lvl="0" indent="0" algn="ctr" defTabSz="914400" rtl="0" eaLnBrk="0" fontAlgn="t"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483 449,5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475 732,5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287205">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РАСХОДЫ, в том числе:</a:t>
                      </a:r>
                      <a:endPar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4 178 976,5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3 812 736,3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3 876 418,7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r>
              <a:tr h="316106">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за счет средств из федерального бюджета</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974,4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1 004,3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316106">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за счет средств из краевого бюджета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482 473,8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482 445,2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475 732,5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316106">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за счет средств местного бюджета</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3 695 510,3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3 116 341,2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3 014 019,6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316106">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за счет прочих безвозмездных поступлений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316106">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условно-утвержденные расходы</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212 945,6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386 666,6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247744">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ДЕФИЦИТ (-)/ПРОФИЦИТ (+)</a:t>
                      </a:r>
                      <a:endPar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-300 774,8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r>
              <a:tr h="261456">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ИСТОЧНИКИ, в том числе:</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300 774,8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r>
              <a:tr h="208079">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кредиты, полученные от кредитных организаций</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221791">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погашение кредитов от кредитных организаций</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379519">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получение бюджетных кредитов от других бюджетов бюджетной системы РФ</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algn="ctr"/>
                      <a:r>
                        <a:rPr lang="ru-RU" sz="1200" i="0" dirty="0" smtClean="0">
                          <a:latin typeface="Times New Roman" panose="02020603050405020304" pitchFamily="18" charset="0"/>
                          <a:cs typeface="Times New Roman" panose="02020603050405020304" pitchFamily="18" charset="0"/>
                        </a:rPr>
                        <a:t>0,0</a:t>
                      </a:r>
                      <a:endParaRPr lang="ru-RU" sz="1200" i="0" dirty="0">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algn="ctr"/>
                      <a:r>
                        <a:rPr lang="ru-RU" sz="1200" i="0" dirty="0" smtClean="0">
                          <a:latin typeface="Times New Roman" panose="02020603050405020304" pitchFamily="18" charset="0"/>
                          <a:cs typeface="Times New Roman" panose="02020603050405020304" pitchFamily="18" charset="0"/>
                        </a:rPr>
                        <a:t>0,0</a:t>
                      </a:r>
                      <a:endParaRPr lang="ru-RU" sz="1200" i="0" dirty="0">
                        <a:latin typeface="Times New Roman" panose="02020603050405020304" pitchFamily="18" charset="0"/>
                        <a:cs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29772">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погашение бюджетных кредитов от  других бюджетов бюджетной системы РФ</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285036">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defRPr/>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изменение остатков</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300 774,8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bl>
          </a:graphicData>
        </a:graphic>
      </p:graphicFrame>
    </p:spTree>
    <p:extLst>
      <p:ext uri="{BB962C8B-B14F-4D97-AF65-F5344CB8AC3E}">
        <p14:creationId xmlns:p14="http://schemas.microsoft.com/office/powerpoint/2010/main" val="289852809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6096000" cy="868362"/>
          </a:xfrm>
        </p:spPr>
        <p:txBody>
          <a:bodyPr>
            <a:normAutofit fontScale="90000"/>
          </a:bodyPr>
          <a:lstStyle/>
          <a:p>
            <a:r>
              <a:rPr lang="ru-RU" sz="2800" dirty="0" smtClean="0">
                <a:latin typeface="Times New Roman" pitchFamily="18" charset="0"/>
                <a:cs typeface="Times New Roman" pitchFamily="18" charset="0"/>
              </a:rPr>
              <a:t>Динамика параметров бюджета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Северо-Енисейского района, (тыс. рублей)</a:t>
            </a:r>
            <a:endParaRPr lang="ru-RU" sz="28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sz="quarter" idx="13"/>
            <p:extLst>
              <p:ext uri="{D42A27DB-BD31-4B8C-83A1-F6EECF244321}">
                <p14:modId xmlns:p14="http://schemas.microsoft.com/office/powerpoint/2010/main" val="2034406397"/>
              </p:ext>
            </p:extLst>
          </p:nvPr>
        </p:nvGraphicFramePr>
        <p:xfrm>
          <a:off x="152400" y="1988840"/>
          <a:ext cx="8763000" cy="4716760"/>
        </p:xfrm>
        <a:graphic>
          <a:graphicData uri="http://schemas.openxmlformats.org/drawingml/2006/chart">
            <c:chart xmlns:c="http://schemas.openxmlformats.org/drawingml/2006/chart" xmlns:r="http://schemas.openxmlformats.org/officeDocument/2006/relationships" r:id="rId2"/>
          </a:graphicData>
        </a:graphic>
      </p:graphicFrame>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12086"/>
            <a:ext cx="2627783" cy="1904746"/>
          </a:xfrm>
          <a:prstGeom prst="rect">
            <a:avLst/>
          </a:prstGeom>
        </p:spPr>
      </p:pic>
    </p:spTree>
    <p:extLst>
      <p:ext uri="{BB962C8B-B14F-4D97-AF65-F5344CB8AC3E}">
        <p14:creationId xmlns:p14="http://schemas.microsoft.com/office/powerpoint/2010/main" val="2911086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64326bd47eff0d4bbd075b690312df75.jpg"/>
          <p:cNvPicPr>
            <a:picLocks noChangeAspect="1"/>
          </p:cNvPicPr>
          <p:nvPr/>
        </p:nvPicPr>
        <p:blipFill>
          <a:blip r:embed="rId2" cstate="print"/>
          <a:stretch>
            <a:fillRect/>
          </a:stretch>
        </p:blipFill>
        <p:spPr>
          <a:xfrm>
            <a:off x="0" y="0"/>
            <a:ext cx="9144000" cy="6858000"/>
          </a:xfrm>
          <a:prstGeom prst="rect">
            <a:avLst/>
          </a:prstGeom>
          <a:ln>
            <a:noFill/>
          </a:ln>
          <a:effectLst>
            <a:softEdge rad="112500"/>
          </a:effectLst>
        </p:spPr>
      </p:pic>
    </p:spTree>
    <p:extLst>
      <p:ext uri="{BB962C8B-B14F-4D97-AF65-F5344CB8AC3E}">
        <p14:creationId xmlns:p14="http://schemas.microsoft.com/office/powerpoint/2010/main" val="2915014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81000" y="537882"/>
            <a:ext cx="8458200" cy="1400383"/>
          </a:xfrm>
          <a:prstGeom prst="rect">
            <a:avLst/>
          </a:prstGeom>
        </p:spPr>
        <p:txBody>
          <a:bodyPr wrap="square">
            <a:spAutoFit/>
          </a:bodyPr>
          <a:lstStyle/>
          <a:p>
            <a:pPr algn="ctr"/>
            <a:r>
              <a:rPr lang="ru-RU" sz="2000" i="1" dirty="0" smtClean="0">
                <a:solidFill>
                  <a:schemeClr val="accent1">
                    <a:lumMod val="75000"/>
                  </a:schemeClr>
                </a:solidFill>
              </a:rPr>
              <a:t>Уважаемые жители Северо-Енисейского района!</a:t>
            </a:r>
          </a:p>
          <a:p>
            <a:pPr algn="ctr"/>
            <a:endParaRPr lang="ru-RU" sz="800" i="1" dirty="0" smtClean="0">
              <a:solidFill>
                <a:schemeClr val="accent1">
                  <a:lumMod val="75000"/>
                </a:schemeClr>
              </a:solidFill>
            </a:endParaRPr>
          </a:p>
          <a:p>
            <a:pPr algn="ctr"/>
            <a:r>
              <a:rPr lang="ru-RU" sz="1900" i="1" dirty="0" smtClean="0">
                <a:solidFill>
                  <a:schemeClr val="accent1">
                    <a:lumMod val="75000"/>
                  </a:schemeClr>
                </a:solidFill>
              </a:rPr>
              <a:t>Мы познакомим Вас с основными положениями </a:t>
            </a:r>
          </a:p>
          <a:p>
            <a:pPr algn="ctr"/>
            <a:r>
              <a:rPr lang="ru-RU" sz="1900" i="1" dirty="0" smtClean="0">
                <a:solidFill>
                  <a:schemeClr val="accent1">
                    <a:lumMod val="75000"/>
                  </a:schemeClr>
                </a:solidFill>
              </a:rPr>
              <a:t>бюджета Северо-Енисейского района </a:t>
            </a:r>
          </a:p>
          <a:p>
            <a:pPr algn="ctr"/>
            <a:r>
              <a:rPr lang="ru-RU" sz="1900" i="1" dirty="0" smtClean="0">
                <a:solidFill>
                  <a:schemeClr val="accent1">
                    <a:lumMod val="75000"/>
                  </a:schemeClr>
                </a:solidFill>
              </a:rPr>
              <a:t>на  2024  год и  плановый период 2025 - 2026 годов</a:t>
            </a:r>
            <a:endParaRPr lang="ru-RU" sz="1900" dirty="0">
              <a:solidFill>
                <a:schemeClr val="accent1">
                  <a:lumMod val="75000"/>
                </a:schemeClr>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2514600"/>
            <a:ext cx="3456384" cy="2971800"/>
          </a:xfrm>
          <a:prstGeom prst="rect">
            <a:avLst/>
          </a:prstGeom>
          <a:noFill/>
          <a:ln>
            <a:noFill/>
          </a:ln>
          <a:effectLst>
            <a:glow rad="317500">
              <a:schemeClr val="accent1">
                <a:alpha val="40000"/>
              </a:schemeClr>
            </a:glow>
            <a:outerShdw dist="35921" dir="2700000" algn="ctr" rotWithShape="0">
              <a:schemeClr val="bg2"/>
            </a:outerShdw>
            <a:softEdge rad="1397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4128247" y="1949824"/>
            <a:ext cx="4787153" cy="4801314"/>
          </a:xfrm>
          <a:prstGeom prst="rect">
            <a:avLst/>
          </a:prstGeom>
        </p:spPr>
        <p:txBody>
          <a:bodyPr wrap="square">
            <a:spAutoFit/>
          </a:bodyPr>
          <a:lstStyle/>
          <a:p>
            <a:pPr algn="ctr">
              <a:lnSpc>
                <a:spcPct val="120000"/>
              </a:lnSpc>
            </a:pPr>
            <a:r>
              <a:rPr lang="ru-RU" sz="1700" i="1" dirty="0" smtClean="0"/>
              <a:t>Представленная информация предназначена для широкого круга пользователей и будет интересна и полезна всем категориям населения. Бюджет Северо-Енисейского района затрагивает интересы каждого</a:t>
            </a:r>
          </a:p>
          <a:p>
            <a:pPr algn="ctr">
              <a:lnSpc>
                <a:spcPct val="120000"/>
              </a:lnSpc>
            </a:pPr>
            <a:r>
              <a:rPr lang="ru-RU" sz="1700" i="1" dirty="0" smtClean="0"/>
              <a:t> жителя района. Мы постарались в доступной и понятной форме показать основные показатели бюджета.</a:t>
            </a:r>
            <a:r>
              <a:rPr lang="ru-RU" sz="1700" dirty="0" smtClean="0"/>
              <a:t> </a:t>
            </a:r>
            <a:r>
              <a:rPr lang="ru-RU" sz="1700" i="1" dirty="0" smtClean="0"/>
              <a:t>Надеемся, что информация о бюджете, представленная в информативной и компактной форме, позволит уточнить знания о бюджете района и будет способствовать активному участию граждан в бюджетном процессе района</a:t>
            </a:r>
            <a:endParaRPr lang="ru-RU" sz="1700" i="1" dirty="0"/>
          </a:p>
        </p:txBody>
      </p:sp>
    </p:spTree>
    <p:extLst>
      <p:ext uri="{BB962C8B-B14F-4D97-AF65-F5344CB8AC3E}">
        <p14:creationId xmlns:p14="http://schemas.microsoft.com/office/powerpoint/2010/main" val="4227390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6895" y="0"/>
            <a:ext cx="4087907" cy="203050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u="sng" dirty="0" smtClean="0">
                <a:solidFill>
                  <a:schemeClr val="tx1"/>
                </a:solidFill>
                <a:latin typeface="Times New Roman" pitchFamily="18" charset="0"/>
                <a:cs typeface="Times New Roman" pitchFamily="18" charset="0"/>
              </a:rPr>
              <a:t>ДОХОДЫ </a:t>
            </a:r>
          </a:p>
          <a:p>
            <a:r>
              <a:rPr lang="ru-RU" dirty="0" smtClean="0">
                <a:solidFill>
                  <a:schemeClr val="tx1"/>
                </a:solidFill>
                <a:latin typeface="Times New Roman" pitchFamily="18" charset="0"/>
                <a:cs typeface="Times New Roman" pitchFamily="18" charset="0"/>
              </a:rPr>
              <a:t>Поступающие в бюджет денежные средства (налоги юридических и физических лиц, штрафы, административные платежи и сборы, финансовая помощь)</a:t>
            </a:r>
            <a:endParaRPr lang="ru-RU" dirty="0">
              <a:solidFill>
                <a:schemeClr val="tx1"/>
              </a:solidFill>
            </a:endParaRPr>
          </a:p>
        </p:txBody>
      </p:sp>
      <p:sp>
        <p:nvSpPr>
          <p:cNvPr id="5" name="Прямоугольник 4"/>
          <p:cNvSpPr/>
          <p:nvPr/>
        </p:nvSpPr>
        <p:spPr>
          <a:xfrm>
            <a:off x="4061011" y="-1"/>
            <a:ext cx="5056453" cy="2030506"/>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u="sng" dirty="0" smtClean="0">
                <a:solidFill>
                  <a:schemeClr val="tx1"/>
                </a:solidFill>
                <a:latin typeface="Times New Roman" pitchFamily="18" charset="0"/>
                <a:cs typeface="Times New Roman" pitchFamily="18" charset="0"/>
              </a:rPr>
              <a:t>РАСХОДЫ</a:t>
            </a:r>
          </a:p>
          <a:p>
            <a:pPr algn="ctr"/>
            <a:r>
              <a:rPr lang="ru-RU" dirty="0" smtClean="0">
                <a:solidFill>
                  <a:schemeClr val="tx1"/>
                </a:solidFill>
                <a:latin typeface="Times New Roman" pitchFamily="18" charset="0"/>
                <a:cs typeface="Times New Roman" pitchFamily="18" charset="0"/>
              </a:rPr>
              <a:t>Выплачиваемые из бюджета денежные средства (социальные выплаты населению, содержание муниципальных учреждений (образование,</a:t>
            </a:r>
            <a:r>
              <a:rPr lang="en-US" dirty="0" smtClean="0">
                <a:solidFill>
                  <a:schemeClr val="tx1"/>
                </a:solidFill>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культура, физическая культура, молодежная политика и другие), капитальное строительство и другие)</a:t>
            </a:r>
            <a:endParaRPr lang="ru-RU" dirty="0">
              <a:solidFill>
                <a:schemeClr val="tx1"/>
              </a:solidFill>
            </a:endParaRPr>
          </a:p>
        </p:txBody>
      </p:sp>
      <p:sp>
        <p:nvSpPr>
          <p:cNvPr id="10" name="Овальная выноска 9"/>
          <p:cNvSpPr/>
          <p:nvPr/>
        </p:nvSpPr>
        <p:spPr>
          <a:xfrm>
            <a:off x="5119742" y="2030505"/>
            <a:ext cx="4055992" cy="1563400"/>
          </a:xfrm>
          <a:prstGeom prst="wedgeEllipseCallout">
            <a:avLst>
              <a:gd name="adj1" fmla="val -31840"/>
              <a:gd name="adj2" fmla="val 81594"/>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ru-RU" dirty="0">
                <a:solidFill>
                  <a:schemeClr val="accent6">
                    <a:lumMod val="50000"/>
                  </a:schemeClr>
                </a:solidFill>
                <a:latin typeface="Times New Roman" pitchFamily="18" charset="0"/>
                <a:cs typeface="Times New Roman" pitchFamily="18" charset="0"/>
              </a:rPr>
              <a:t>Если расходная часть бюджета превышает доходную, то бюджет формируется с </a:t>
            </a:r>
            <a:r>
              <a:rPr lang="ru-RU" b="1" dirty="0">
                <a:solidFill>
                  <a:schemeClr val="accent6">
                    <a:lumMod val="50000"/>
                  </a:schemeClr>
                </a:solidFill>
                <a:latin typeface="Times New Roman" pitchFamily="18" charset="0"/>
                <a:cs typeface="Times New Roman" pitchFamily="18" charset="0"/>
              </a:rPr>
              <a:t>дефицитом (-</a:t>
            </a:r>
            <a:r>
              <a:rPr lang="ru-RU" dirty="0">
                <a:solidFill>
                  <a:schemeClr val="accent6">
                    <a:lumMod val="50000"/>
                  </a:schemeClr>
                </a:solidFill>
                <a:latin typeface="Times New Roman" pitchFamily="18" charset="0"/>
                <a:cs typeface="Times New Roman" pitchFamily="18" charset="0"/>
              </a:rPr>
              <a:t>)</a:t>
            </a:r>
          </a:p>
        </p:txBody>
      </p:sp>
      <p:sp>
        <p:nvSpPr>
          <p:cNvPr id="12" name="Овальная выноска 11"/>
          <p:cNvSpPr/>
          <p:nvPr/>
        </p:nvSpPr>
        <p:spPr>
          <a:xfrm>
            <a:off x="1" y="2030505"/>
            <a:ext cx="2697480" cy="2719911"/>
          </a:xfrm>
          <a:prstGeom prst="wedgeEllipseCallout">
            <a:avLst>
              <a:gd name="adj1" fmla="val 72799"/>
              <a:gd name="adj2" fmla="val 38086"/>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solidFill>
                  <a:schemeClr val="accent6">
                    <a:lumMod val="50000"/>
                  </a:schemeClr>
                </a:solidFill>
                <a:latin typeface="Times New Roman" pitchFamily="18" charset="0"/>
                <a:cs typeface="Times New Roman" pitchFamily="18" charset="0"/>
              </a:rPr>
              <a:t>Превышение доходов над расходами  образует положительный остаток бюджета – </a:t>
            </a:r>
            <a:r>
              <a:rPr lang="ru-RU" b="1" dirty="0">
                <a:solidFill>
                  <a:schemeClr val="accent6">
                    <a:lumMod val="50000"/>
                  </a:schemeClr>
                </a:solidFill>
                <a:latin typeface="Times New Roman" pitchFamily="18" charset="0"/>
                <a:cs typeface="Times New Roman" pitchFamily="18" charset="0"/>
              </a:rPr>
              <a:t>профицит (+)</a:t>
            </a:r>
            <a:endParaRPr lang="ru-RU" b="1" dirty="0">
              <a:solidFill>
                <a:schemeClr val="accent6">
                  <a:lumMod val="50000"/>
                </a:schemeClr>
              </a:solidFill>
            </a:endParaRPr>
          </a:p>
        </p:txBody>
      </p:sp>
      <p:pic>
        <p:nvPicPr>
          <p:cNvPr id="11" name="Рисунок 10" descr="пппп.jpg"/>
          <p:cNvPicPr>
            <a:picLocks noChangeAspect="1"/>
          </p:cNvPicPr>
          <p:nvPr/>
        </p:nvPicPr>
        <p:blipFill>
          <a:blip r:embed="rId3" cstate="print"/>
          <a:stretch>
            <a:fillRect/>
          </a:stretch>
        </p:blipFill>
        <p:spPr>
          <a:xfrm>
            <a:off x="3471358" y="4370294"/>
            <a:ext cx="2488379" cy="2487706"/>
          </a:xfrm>
          <a:prstGeom prst="rect">
            <a:avLst/>
          </a:prstGeom>
        </p:spPr>
      </p:pic>
      <p:cxnSp>
        <p:nvCxnSpPr>
          <p:cNvPr id="3" name="Прямая соединительная линия 2"/>
          <p:cNvCxnSpPr/>
          <p:nvPr/>
        </p:nvCxnSpPr>
        <p:spPr>
          <a:xfrm>
            <a:off x="1711812" y="5730123"/>
            <a:ext cx="0" cy="1127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a:stCxn id="16" idx="0"/>
          </p:cNvCxnSpPr>
          <p:nvPr/>
        </p:nvCxnSpPr>
        <p:spPr>
          <a:xfrm flipV="1">
            <a:off x="636270" y="5336796"/>
            <a:ext cx="2389317" cy="734548"/>
          </a:xfrm>
          <a:prstGeom prst="line">
            <a:avLst/>
          </a:prstGeom>
        </p:spPr>
        <p:style>
          <a:lnRef idx="1">
            <a:schemeClr val="accent1"/>
          </a:lnRef>
          <a:fillRef idx="0">
            <a:schemeClr val="accent1"/>
          </a:fillRef>
          <a:effectRef idx="0">
            <a:schemeClr val="accent1"/>
          </a:effectRef>
          <a:fontRef idx="minor">
            <a:schemeClr val="tx1"/>
          </a:fontRef>
        </p:style>
      </p:cxnSp>
      <p:sp>
        <p:nvSpPr>
          <p:cNvPr id="15" name="Равнобедренный треугольник 14"/>
          <p:cNvSpPr/>
          <p:nvPr/>
        </p:nvSpPr>
        <p:spPr>
          <a:xfrm>
            <a:off x="2399291" y="5296452"/>
            <a:ext cx="1252593" cy="84716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 dirty="0" smtClean="0">
                <a:solidFill>
                  <a:schemeClr val="tx1"/>
                </a:solidFill>
                <a:latin typeface="Times New Roman" pitchFamily="18" charset="0"/>
                <a:cs typeface="Times New Roman" pitchFamily="18" charset="0"/>
              </a:rPr>
              <a:t>Расходы</a:t>
            </a:r>
            <a:endParaRPr lang="ru-RU" sz="800" dirty="0">
              <a:solidFill>
                <a:schemeClr val="tx1"/>
              </a:solidFill>
              <a:latin typeface="Times New Roman" pitchFamily="18" charset="0"/>
              <a:cs typeface="Times New Roman" pitchFamily="18" charset="0"/>
            </a:endParaRPr>
          </a:p>
        </p:txBody>
      </p:sp>
      <p:sp>
        <p:nvSpPr>
          <p:cNvPr id="16" name="Равнобедренный треугольник 15"/>
          <p:cNvSpPr/>
          <p:nvPr/>
        </p:nvSpPr>
        <p:spPr>
          <a:xfrm>
            <a:off x="-26895" y="6071344"/>
            <a:ext cx="1326330" cy="78665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 dirty="0" smtClean="0">
                <a:solidFill>
                  <a:schemeClr val="tx1"/>
                </a:solidFill>
                <a:latin typeface="Times New Roman" pitchFamily="18" charset="0"/>
                <a:cs typeface="Times New Roman" pitchFamily="18" charset="0"/>
              </a:rPr>
              <a:t>Доходы</a:t>
            </a:r>
            <a:endParaRPr lang="ru-RU" sz="800" dirty="0">
              <a:solidFill>
                <a:schemeClr val="tx1"/>
              </a:solidFill>
              <a:latin typeface="Times New Roman" pitchFamily="18" charset="0"/>
              <a:cs typeface="Times New Roman" pitchFamily="18" charset="0"/>
            </a:endParaRPr>
          </a:p>
        </p:txBody>
      </p:sp>
      <p:cxnSp>
        <p:nvCxnSpPr>
          <p:cNvPr id="20" name="Прямая соединительная линия 19"/>
          <p:cNvCxnSpPr>
            <a:stCxn id="21" idx="0"/>
            <a:endCxn id="22" idx="0"/>
          </p:cNvCxnSpPr>
          <p:nvPr/>
        </p:nvCxnSpPr>
        <p:spPr>
          <a:xfrm>
            <a:off x="6221282" y="5326706"/>
            <a:ext cx="2328156" cy="643786"/>
          </a:xfrm>
          <a:prstGeom prst="line">
            <a:avLst/>
          </a:prstGeom>
        </p:spPr>
        <p:style>
          <a:lnRef idx="1">
            <a:schemeClr val="accent1"/>
          </a:lnRef>
          <a:fillRef idx="0">
            <a:schemeClr val="accent1"/>
          </a:fillRef>
          <a:effectRef idx="0">
            <a:schemeClr val="accent1"/>
          </a:effectRef>
          <a:fontRef idx="minor">
            <a:schemeClr val="tx1"/>
          </a:fontRef>
        </p:style>
      </p:cxnSp>
      <p:sp>
        <p:nvSpPr>
          <p:cNvPr id="21" name="Равнобедренный треугольник 20"/>
          <p:cNvSpPr/>
          <p:nvPr/>
        </p:nvSpPr>
        <p:spPr>
          <a:xfrm>
            <a:off x="5558117" y="5326706"/>
            <a:ext cx="1326330" cy="786655"/>
          </a:xfrm>
          <a:prstGeom prst="triangl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 dirty="0" smtClean="0">
                <a:solidFill>
                  <a:schemeClr val="tx1"/>
                </a:solidFill>
                <a:latin typeface="Times New Roman" pitchFamily="18" charset="0"/>
                <a:cs typeface="Times New Roman" pitchFamily="18" charset="0"/>
              </a:rPr>
              <a:t>Доходы</a:t>
            </a:r>
            <a:endParaRPr lang="ru-RU" sz="800" dirty="0">
              <a:solidFill>
                <a:schemeClr val="tx1"/>
              </a:solidFill>
              <a:latin typeface="Times New Roman" pitchFamily="18" charset="0"/>
              <a:cs typeface="Times New Roman" pitchFamily="18" charset="0"/>
            </a:endParaRPr>
          </a:p>
        </p:txBody>
      </p:sp>
      <p:sp>
        <p:nvSpPr>
          <p:cNvPr id="22" name="Равнобедренный треугольник 21"/>
          <p:cNvSpPr/>
          <p:nvPr/>
        </p:nvSpPr>
        <p:spPr>
          <a:xfrm>
            <a:off x="7923141" y="5970492"/>
            <a:ext cx="1252593" cy="847165"/>
          </a:xfrm>
          <a:prstGeom prst="triangl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800" dirty="0" smtClean="0">
                <a:solidFill>
                  <a:schemeClr val="tx1"/>
                </a:solidFill>
                <a:latin typeface="Times New Roman" pitchFamily="18" charset="0"/>
                <a:cs typeface="Times New Roman" pitchFamily="18" charset="0"/>
              </a:rPr>
              <a:t>Расходы</a:t>
            </a:r>
            <a:endParaRPr lang="ru-RU" sz="800" dirty="0">
              <a:solidFill>
                <a:schemeClr val="tx1"/>
              </a:solidFill>
              <a:latin typeface="Times New Roman" pitchFamily="18" charset="0"/>
              <a:cs typeface="Times New Roman" pitchFamily="18" charset="0"/>
            </a:endParaRPr>
          </a:p>
        </p:txBody>
      </p:sp>
      <p:cxnSp>
        <p:nvCxnSpPr>
          <p:cNvPr id="23" name="Прямая соединительная линия 22"/>
          <p:cNvCxnSpPr/>
          <p:nvPr/>
        </p:nvCxnSpPr>
        <p:spPr>
          <a:xfrm>
            <a:off x="7269930" y="5654484"/>
            <a:ext cx="0" cy="1163173"/>
          </a:xfrm>
          <a:prstGeom prst="line">
            <a:avLst/>
          </a:prstGeom>
        </p:spPr>
        <p:style>
          <a:lnRef idx="1">
            <a:schemeClr val="accent1"/>
          </a:lnRef>
          <a:fillRef idx="0">
            <a:schemeClr val="accent1"/>
          </a:fillRef>
          <a:effectRef idx="0">
            <a:schemeClr val="accent1"/>
          </a:effectRef>
          <a:fontRef idx="minor">
            <a:schemeClr val="tx1"/>
          </a:fontRef>
        </p:style>
      </p:cxnSp>
      <p:sp>
        <p:nvSpPr>
          <p:cNvPr id="34" name="Скругленный прямоугольник 33"/>
          <p:cNvSpPr/>
          <p:nvPr/>
        </p:nvSpPr>
        <p:spPr>
          <a:xfrm rot="976621">
            <a:off x="6221924" y="5074575"/>
            <a:ext cx="2969110" cy="443753"/>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Дефицит</a:t>
            </a:r>
            <a:endParaRPr lang="ru-RU" dirty="0">
              <a:solidFill>
                <a:schemeClr val="tx1"/>
              </a:solidFill>
              <a:latin typeface="Times New Roman" pitchFamily="18" charset="0"/>
              <a:cs typeface="Times New Roman" pitchFamily="18" charset="0"/>
            </a:endParaRPr>
          </a:p>
        </p:txBody>
      </p:sp>
      <p:sp>
        <p:nvSpPr>
          <p:cNvPr id="38" name="Скругленный прямоугольник 37"/>
          <p:cNvSpPr/>
          <p:nvPr/>
        </p:nvSpPr>
        <p:spPr>
          <a:xfrm rot="20497622">
            <a:off x="346372" y="5062802"/>
            <a:ext cx="2969110" cy="443753"/>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Профицит</a:t>
            </a:r>
            <a:endParaRPr lang="ru-RU"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9422609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F:\Презентация1.jpg"/>
          <p:cNvPicPr/>
          <p:nvPr/>
        </p:nvPicPr>
        <p:blipFill>
          <a:blip r:embed="rId2" cstate="print"/>
          <a:srcRect l="71809"/>
          <a:stretch>
            <a:fillRect/>
          </a:stretch>
        </p:blipFill>
        <p:spPr bwMode="auto">
          <a:xfrm>
            <a:off x="7573384" y="5034579"/>
            <a:ext cx="1323190" cy="1645919"/>
          </a:xfrm>
          <a:prstGeom prst="rect">
            <a:avLst/>
          </a:prstGeom>
          <a:noFill/>
          <a:ln w="9525">
            <a:noFill/>
            <a:miter lim="800000"/>
            <a:headEnd/>
            <a:tailEnd/>
          </a:ln>
        </p:spPr>
      </p:pic>
      <p:sp>
        <p:nvSpPr>
          <p:cNvPr id="81922" name="Rectangle 2"/>
          <p:cNvSpPr>
            <a:spLocks noChangeArrowheads="1"/>
          </p:cNvSpPr>
          <p:nvPr/>
        </p:nvSpPr>
        <p:spPr bwMode="auto">
          <a:xfrm>
            <a:off x="0" y="672354"/>
            <a:ext cx="91440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Администратор доходов бюджета</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ru-RU" sz="1200" dirty="0" smtClean="0">
                <a:latin typeface="Times New Roman" pitchFamily="18" charset="0"/>
                <a:ea typeface="Times New Roman" pitchFamily="18" charset="0"/>
                <a:cs typeface="Times New Roman" pitchFamily="18" charset="0"/>
              </a:rPr>
              <a:t> </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орган государственной власти (государственный орган), орган местного самоуправления, орган местной администрации, орган управления государственным внебюджетным фондом, Центральный банк Российской Федерации, казенное учреждение, осуществляющий в соответствии с законодательством Российской Федерации контроль за правильностью исчисления, полнотой и своевременностью уплаты, начисление, учет, взыскание и принятие решений о возврате (зачете) излишне уплаченных (взысканных) платежей, пеней и штрафов по ним, являющихся доходами бюджетов бюджетной системы Российской Федерации.</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(от </a:t>
            </a:r>
            <a:r>
              <a:rPr kumimoji="0" lang="ru-RU"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старонормандского</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200" b="0"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bougette</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кошель, сумка, кожаный мешок) — форма образования и расходования денежных средств, предназначенных для финансового обеспечения задач и функций государства и местного самоуправления. </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Бюджетные обязательства</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расходные обязательства, подлежащие исполнению в соответствующем финансовом году.</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Бюджетная система Российской Федерации - </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совокупность федерального бюджета, бюджетов субъектов РФ,</a:t>
            </a:r>
            <a:r>
              <a:rPr kumimoji="0" lang="ru-RU" sz="1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местных бюджетов и</a:t>
            </a:r>
            <a:r>
              <a:rPr kumimoji="0" lang="ru-RU" sz="1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бюджетов </a:t>
            </a:r>
            <a:r>
              <a:rPr lang="ru-RU" sz="1200" dirty="0" smtClean="0">
                <a:latin typeface="Times New Roman" pitchFamily="18" charset="0"/>
                <a:ea typeface="Times New Roman" pitchFamily="18" charset="0"/>
                <a:cs typeface="Times New Roman" pitchFamily="18" charset="0"/>
              </a:rPr>
              <a:t>г</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осударственных внебюджетных</a:t>
            </a:r>
            <a:r>
              <a:rPr kumimoji="0" lang="ru-RU" sz="12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фондов. </a:t>
            </a:r>
          </a:p>
          <a:p>
            <a:pPr indent="342900" algn="just" eaLnBrk="0" hangingPunct="0"/>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Бюджетный процесс</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lang="ru-RU" sz="1200" dirty="0" smtClean="0">
                <a:latin typeface="Times New Roman" pitchFamily="18" charset="0"/>
                <a:cs typeface="Times New Roman" pitchFamily="18" charset="0"/>
              </a:rPr>
              <a:t>регламентируемая законодательством Российской Федерации деятельность органов государственной власти, органов местного самоуправления и иных участников бюджетного процесса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Бюджетная политика муниципального района </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совокупность действий и мероприятий, проводимых органами местного самоуправления в сфере управления формированием и исполнением бюджета, по выполнению ими функций перед обществом и государством. </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Бюджетный кредит</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денежные средства, предоставляемые бюджетом другому бюджету бюджетной системы Российской Федерации, юридическому лицу (за исключением государственных (муниципальных) учреждений), иностранному государству, иностранному юридическому лицу на возвратной и возмездной основах. </a:t>
            </a:r>
          </a:p>
          <a:p>
            <a:pPr marL="0" marR="0" lvl="0" indent="342900" algn="just" defTabSz="914400" rtl="0" eaLnBrk="0" fontAlgn="base" latinLnBrk="0" hangingPunct="0">
              <a:lnSpc>
                <a:spcPct val="100000"/>
              </a:lnSpc>
              <a:spcBef>
                <a:spcPct val="0"/>
              </a:spcBef>
              <a:spcAft>
                <a:spcPct val="0"/>
              </a:spcAft>
              <a:buClrTx/>
              <a:buSzTx/>
              <a:buFontTx/>
              <a:buNone/>
              <a:tabLst/>
            </a:pPr>
            <a:r>
              <a:rPr lang="ru-RU" sz="1200" b="1" dirty="0" smtClean="0">
                <a:latin typeface="Times New Roman" pitchFamily="18" charset="0"/>
                <a:ea typeface="Times New Roman" pitchFamily="18" charset="0"/>
                <a:cs typeface="Times New Roman" pitchFamily="18" charset="0"/>
              </a:rPr>
              <a:t>Б</a:t>
            </a: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езвозмездные поступления:</a:t>
            </a:r>
            <a:endPar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дотации из других бюджетов бюджетной системы Российской Федерации;</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субсидии из других бюджетов бюджетной системы Российской Федерации (межбюджетные субсидии);</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субвенции из федерального бюджета и (или) из бюджетов субъектов Российской Федерации;</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иные межбюджетные трансферты из других бюджетов бюджетной системы Российской Федерации;</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безвозмездные поступления от физических и юридических лиц, международных организаций и </a:t>
            </a:r>
          </a:p>
          <a:p>
            <a:pPr marL="0" marR="0" lvl="0" indent="34290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правительств иностранных        государств, в том числе добровольные пожертвования.</a:t>
            </a:r>
          </a:p>
          <a:p>
            <a:pPr indent="342900" algn="just" eaLnBrk="0" hangingPunct="0"/>
            <a:r>
              <a:rPr lang="ru-RU" sz="1200" b="1" dirty="0" smtClean="0">
                <a:latin typeface="Times New Roman" pitchFamily="18" charset="0"/>
                <a:ea typeface="Calibri" pitchFamily="34" charset="0"/>
                <a:cs typeface="Times New Roman" pitchFamily="18" charset="0"/>
              </a:rPr>
              <a:t>Бюджетные инвестиции</a:t>
            </a:r>
            <a:r>
              <a:rPr lang="ru-RU" sz="1200" dirty="0" smtClean="0">
                <a:latin typeface="Times New Roman" pitchFamily="18" charset="0"/>
                <a:ea typeface="Calibri" pitchFamily="34" charset="0"/>
                <a:cs typeface="Times New Roman" pitchFamily="18" charset="0"/>
              </a:rPr>
              <a:t> - бюджетные средства, направляемые на создание или увеличение за </a:t>
            </a:r>
          </a:p>
          <a:p>
            <a:pPr indent="342900" algn="just" eaLnBrk="0" hangingPunct="0"/>
            <a:r>
              <a:rPr lang="ru-RU" sz="1200" dirty="0" smtClean="0">
                <a:latin typeface="Times New Roman" pitchFamily="18" charset="0"/>
                <a:ea typeface="Calibri" pitchFamily="34" charset="0"/>
                <a:cs typeface="Times New Roman" pitchFamily="18" charset="0"/>
              </a:rPr>
              <a:t>счет средств бюджета стоимости государственного (муниципального) имущества.</a:t>
            </a:r>
            <a:endParaRPr lang="ru-RU" sz="1200" dirty="0" smtClean="0">
              <a:latin typeface="Times New Roman" pitchFamily="18" charset="0"/>
              <a:ea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endParaRPr lang="ru-RU" sz="1200" dirty="0" smtClean="0">
              <a:latin typeface="Times New Roman" pitchFamily="18" charset="0"/>
              <a:ea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342900" algn="just"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p:txBody>
      </p:sp>
      <p:sp>
        <p:nvSpPr>
          <p:cNvPr id="4" name="Заголовок 3"/>
          <p:cNvSpPr>
            <a:spLocks noGrp="1"/>
          </p:cNvSpPr>
          <p:nvPr>
            <p:ph type="title"/>
          </p:nvPr>
        </p:nvSpPr>
        <p:spPr>
          <a:xfrm>
            <a:off x="457200" y="174812"/>
            <a:ext cx="8229600" cy="484094"/>
          </a:xfrm>
        </p:spPr>
        <p:txBody>
          <a:bodyPr>
            <a:normAutofit fontScale="90000"/>
          </a:bodyPr>
          <a:lstStyle/>
          <a:p>
            <a:pPr marL="0" indent="0">
              <a:buNone/>
            </a:pPr>
            <a:r>
              <a:rPr lang="ru-RU" sz="3200" i="1" dirty="0" smtClean="0"/>
              <a:t>Глоссарий</a:t>
            </a:r>
            <a:endParaRPr lang="ru-RU" sz="3200" i="1" dirty="0"/>
          </a:p>
        </p:txBody>
      </p:sp>
    </p:spTree>
    <p:extLst>
      <p:ext uri="{BB962C8B-B14F-4D97-AF65-F5344CB8AC3E}">
        <p14:creationId xmlns:p14="http://schemas.microsoft.com/office/powerpoint/2010/main" val="30762257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0" y="206634"/>
            <a:ext cx="9144000" cy="74789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Ведомственная структура расходов бюджета</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распределение бюджетных ассигнований, предусмотренных законом (решением) о бюджете, по главным распорядителям бюджетных средств, разделам, подразделам, целевым статьям, группам (</a:t>
            </a:r>
            <a:r>
              <a:rPr kumimoji="0" lang="ru-RU"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группам</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подгруппам) видов расходов бюджетов либо по главным распорядителям бюджетных средств, разделам, подразделам и (или) целевым статьям (государственным (муниципальным) программам и </a:t>
            </a:r>
            <a:r>
              <a:rPr kumimoji="0" lang="ru-RU"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непрограммным</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направлениям деятельности), группам (</a:t>
            </a:r>
            <a:r>
              <a:rPr kumimoji="0" lang="ru-RU" sz="12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группам</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 подгруппам) видов расходов классификации расходов бюджетов.</a:t>
            </a:r>
          </a:p>
          <a:p>
            <a:pPr algn="just" eaLnBrk="0" hangingPunct="0"/>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Администратор источников финансирования дефицита бюджета (администратор источников финансирования дефицита соответствующего бюджета) </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ru-RU" sz="1200" dirty="0" smtClean="0">
                <a:latin typeface="Times New Roman" pitchFamily="18" charset="0"/>
                <a:cs typeface="Times New Roman" pitchFamily="18" charset="0"/>
              </a:rPr>
              <a:t>администратор источников финансирования дефицита бюджета (администратор источников финансирования дефицита соответствующего бюджета) - орган государственной власти (государственный орган), </a:t>
            </a:r>
            <a:r>
              <a:rPr lang="ru-RU" sz="1200" dirty="0" err="1" smtClean="0">
                <a:latin typeface="Times New Roman" pitchFamily="18" charset="0"/>
                <a:cs typeface="Times New Roman" pitchFamily="18" charset="0"/>
              </a:rPr>
              <a:t>орган</a:t>
            </a:r>
            <a:r>
              <a:rPr lang="ru-RU" sz="1200" dirty="0" smtClean="0">
                <a:latin typeface="Times New Roman" pitchFamily="18" charset="0"/>
                <a:cs typeface="Times New Roman" pitchFamily="18" charset="0"/>
              </a:rPr>
              <a:t> местного самоуправления, орган местной администрации, орган управления государственным внебюджетным фондом, иная организация, имеющие право в соответствии с настоящим Кодексом осуществлять операции с источниками финансирования дефицита бюджета.</a:t>
            </a:r>
            <a:endPar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algn="just" eaLnBrk="0" hangingPunct="0"/>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Главные администраторы доходов бюджета</a:t>
            </a: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lang="ru-RU" sz="1200" dirty="0"/>
              <a:t> </a:t>
            </a:r>
            <a:r>
              <a:rPr lang="ru-RU" sz="1200" dirty="0">
                <a:latin typeface="Times New Roman" pitchFamily="18" charset="0"/>
                <a:cs typeface="Times New Roman" pitchFamily="18" charset="0"/>
              </a:rPr>
              <a:t>определенный в соответствии с настоящим Кодексом орган государственной власти (государственный орган), орган местного самоуправления, орган местной администрации, орган управления государственным внебюджетным фондом, Центральный банк Российской Федерации, иная организация, имеющие в своем ведении администраторов доходов бюджета и (или) являющиеся администраторами доходов </a:t>
            </a:r>
            <a:r>
              <a:rPr lang="ru-RU" sz="1200" dirty="0" smtClean="0">
                <a:latin typeface="Times New Roman" pitchFamily="18" charset="0"/>
                <a:cs typeface="Times New Roman" pitchFamily="18" charset="0"/>
              </a:rPr>
              <a:t>бюджета.</a:t>
            </a:r>
          </a:p>
          <a:p>
            <a:pPr algn="just" eaLnBrk="0" hangingPunct="0"/>
            <a:r>
              <a:rPr lang="ru-RU" sz="1200" b="1" dirty="0" smtClean="0">
                <a:latin typeface="Times New Roman" pitchFamily="18" charset="0"/>
                <a:cs typeface="Times New Roman" pitchFamily="18" charset="0"/>
              </a:rPr>
              <a:t>Главные распорядители бюджетных средств - </a:t>
            </a:r>
            <a:r>
              <a:rPr lang="ru-RU" sz="1200" dirty="0" smtClean="0">
                <a:latin typeface="Times New Roman" pitchFamily="18" charset="0"/>
                <a:cs typeface="Times New Roman" pitchFamily="18" charset="0"/>
              </a:rPr>
              <a:t>главный распорядитель бюджетных средств (главный распорядитель средств соответствующего бюджета) - орган государственной власти (государственный орган), </a:t>
            </a:r>
            <a:r>
              <a:rPr lang="ru-RU" sz="1200" dirty="0" err="1" smtClean="0">
                <a:latin typeface="Times New Roman" pitchFamily="18" charset="0"/>
                <a:cs typeface="Times New Roman" pitchFamily="18" charset="0"/>
              </a:rPr>
              <a:t>орган</a:t>
            </a:r>
            <a:r>
              <a:rPr lang="ru-RU" sz="1200" dirty="0" smtClean="0">
                <a:latin typeface="Times New Roman" pitchFamily="18" charset="0"/>
                <a:cs typeface="Times New Roman" pitchFamily="18" charset="0"/>
              </a:rPr>
              <a:t> управления государственным внебюджетным фондом, орган местного самоуправления, орган местной администрации, а также наиболее значимое учреждение науки, образования, культуры и здравоохранения, указанное в ведомственной структуре расходов бюджета, имеющие право распределять бюджетные ассигнования и лимиты бюджетных обязательств между подведомственными распорядителями и (или) получателями бюджетных средств.</a:t>
            </a:r>
          </a:p>
          <a:p>
            <a:pPr algn="just" eaLnBrk="0" fontAlgn="base" hangingPunct="0">
              <a:spcBef>
                <a:spcPct val="0"/>
              </a:spcBef>
              <a:spcAft>
                <a:spcPct val="0"/>
              </a:spcAf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Главный администратор источников финансирования дефицита бюджета (главный администратор источников финансирования дефицита соответствующего бюджета) - </a:t>
            </a:r>
            <a:r>
              <a:rPr lang="ru-RU" sz="1200" dirty="0">
                <a:latin typeface="Times New Roman" pitchFamily="18" charset="0"/>
                <a:cs typeface="Times New Roman" pitchFamily="18" charset="0"/>
              </a:rPr>
              <a:t>определенный в соответствии с настоящим Кодексом орган государственной власти (государственный орган), орган местного самоуправления, орган местной администрации, орган управления государственным внебюджетным фондом, иная организация, имеющие в своем ведении администраторов источников финансирования дефицита бюджета и (или) являющиеся администраторами источников финансирования </a:t>
            </a:r>
            <a:r>
              <a:rPr lang="ru-RU" sz="1200">
                <a:latin typeface="Times New Roman" pitchFamily="18" charset="0"/>
                <a:cs typeface="Times New Roman" pitchFamily="18" charset="0"/>
              </a:rPr>
              <a:t>дефицита </a:t>
            </a:r>
            <a:r>
              <a:rPr lang="ru-RU" sz="1200" smtClean="0">
                <a:latin typeface="Times New Roman" pitchFamily="18" charset="0"/>
                <a:cs typeface="Times New Roman" pitchFamily="18" charset="0"/>
              </a:rPr>
              <a:t>бюджета</a:t>
            </a:r>
            <a:r>
              <a:rPr kumimoji="0" lang="ru-RU" sz="12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lvl="0" algn="just"/>
            <a:r>
              <a:rPr lang="ru-RU" sz="1200" b="1" dirty="0" smtClean="0">
                <a:latin typeface="Times New Roman" pitchFamily="18" charset="0"/>
                <a:ea typeface="Times New Roman" pitchFamily="18" charset="0"/>
                <a:cs typeface="Times New Roman" pitchFamily="18" charset="0"/>
              </a:rPr>
              <a:t>Государственные (муниципальные) услуги  (работы) </a:t>
            </a:r>
            <a:r>
              <a:rPr lang="ru-RU" sz="1200" dirty="0" smtClean="0">
                <a:latin typeface="Times New Roman" pitchFamily="18" charset="0"/>
                <a:ea typeface="Times New Roman" pitchFamily="18" charset="0"/>
                <a:cs typeface="Times New Roman" pitchFamily="18" charset="0"/>
              </a:rPr>
              <a:t>- услуги (работы), оказываемые (выполняемые) органами государственной власти (органами местного самоуправления), государственными (муниципальными) учреждениями и в случаях, установленных законодательством Российской Федерации, иными юридическими лицами.</a:t>
            </a:r>
          </a:p>
          <a:p>
            <a:pPr algn="just"/>
            <a:r>
              <a:rPr lang="ru-RU" sz="1200" b="1" dirty="0">
                <a:latin typeface="Times New Roman" pitchFamily="18" charset="0"/>
                <a:ea typeface="Times New Roman" pitchFamily="18" charset="0"/>
                <a:cs typeface="Times New Roman" pitchFamily="18" charset="0"/>
              </a:rPr>
              <a:t>Дотации - </a:t>
            </a:r>
            <a:r>
              <a:rPr lang="ru-RU" sz="1200" dirty="0"/>
              <a:t> </a:t>
            </a:r>
            <a:r>
              <a:rPr lang="ru-RU" sz="1200" dirty="0">
                <a:latin typeface="Times New Roman" pitchFamily="18" charset="0"/>
                <a:cs typeface="Times New Roman" pitchFamily="18" charset="0"/>
              </a:rPr>
              <a:t>межбюджетные трансферты, предоставляемые на безвозмездной и безвозвратной основе без установления направлений их </a:t>
            </a:r>
            <a:r>
              <a:rPr lang="ru-RU" sz="1200" dirty="0" smtClean="0">
                <a:latin typeface="Times New Roman" pitchFamily="18" charset="0"/>
                <a:cs typeface="Times New Roman" pitchFamily="18" charset="0"/>
              </a:rPr>
              <a:t>использования</a:t>
            </a:r>
            <a:r>
              <a:rPr lang="ru-RU" sz="1200" dirty="0" smtClean="0">
                <a:latin typeface="Times New Roman" pitchFamily="18" charset="0"/>
                <a:ea typeface="Times New Roman" pitchFamily="18" charset="0"/>
                <a:cs typeface="Times New Roman" pitchFamily="18" charset="0"/>
              </a:rPr>
              <a:t>;</a:t>
            </a:r>
            <a:endParaRPr lang="ru-RU" sz="1200" dirty="0">
              <a:latin typeface="Times New Roman" pitchFamily="18" charset="0"/>
              <a:ea typeface="Times New Roman" pitchFamily="18" charset="0"/>
              <a:cs typeface="Times New Roman" pitchFamily="18" charset="0"/>
            </a:endParaRPr>
          </a:p>
          <a:p>
            <a:pPr algn="just"/>
            <a:r>
              <a:rPr lang="ru-RU" sz="1200" b="1" dirty="0" smtClean="0">
                <a:latin typeface="Times New Roman" pitchFamily="18" charset="0"/>
                <a:ea typeface="Calibri" pitchFamily="34" charset="0"/>
                <a:cs typeface="Times New Roman" pitchFamily="18" charset="0"/>
              </a:rPr>
              <a:t>Дорожный фонд</a:t>
            </a:r>
            <a:r>
              <a:rPr lang="ru-RU" sz="1200" dirty="0" smtClean="0">
                <a:latin typeface="Times New Roman" pitchFamily="18" charset="0"/>
                <a:ea typeface="Calibri" pitchFamily="34" charset="0"/>
                <a:cs typeface="Times New Roman" pitchFamily="18" charset="0"/>
              </a:rPr>
              <a:t> - </a:t>
            </a:r>
            <a:r>
              <a:rPr lang="ru-RU" sz="1200" dirty="0" smtClean="0">
                <a:latin typeface="Times New Roman" pitchFamily="18" charset="0"/>
                <a:cs typeface="Times New Roman" pitchFamily="18" charset="0"/>
              </a:rPr>
              <a:t>часть средств бюджета, подлежащая использованию в целях финансового обеспечения дорожной деятельности в отношении автомобильных дорог общего пользования, а также капитального ремонта и ремонта дворовых территорий многоквартирных домов, проездов к дворовым территориям многоквартирных домов населенных пунктов.</a:t>
            </a:r>
          </a:p>
          <a:p>
            <a:pPr algn="just"/>
            <a:r>
              <a:rPr lang="ru-RU" sz="1200" b="1" dirty="0" smtClean="0">
                <a:latin typeface="Times New Roman" pitchFamily="18" charset="0"/>
                <a:ea typeface="Calibri" pitchFamily="34" charset="0"/>
                <a:cs typeface="Times New Roman" pitchFamily="18" charset="0"/>
              </a:rPr>
              <a:t>Государственное (муниципальное) задание</a:t>
            </a:r>
            <a:r>
              <a:rPr lang="ru-RU" sz="1200" dirty="0" smtClean="0">
                <a:latin typeface="Times New Roman" pitchFamily="18" charset="0"/>
                <a:ea typeface="Calibri" pitchFamily="34" charset="0"/>
                <a:cs typeface="Times New Roman" pitchFamily="18" charset="0"/>
              </a:rPr>
              <a:t> – документ, устанавливающий требования к составу, качеству и (или) объему (содержанию), условиям, порядку и результатам оказания государственных (муниципальных) услуг (выполнения работ).</a:t>
            </a:r>
          </a:p>
          <a:p>
            <a:pPr lvl="0"/>
            <a:endParaRPr lang="ru-RU" sz="1200" dirty="0" smtClean="0">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ru-RU" sz="1200" dirty="0" smtClean="0">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791595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1"/>
          <p:cNvSpPr>
            <a:spLocks noChangeArrowheads="1"/>
          </p:cNvSpPr>
          <p:nvPr/>
        </p:nvSpPr>
        <p:spPr bwMode="auto">
          <a:xfrm>
            <a:off x="0" y="-290218"/>
            <a:ext cx="9144000" cy="92025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endParaRPr lang="ru-RU" sz="1200" b="1" dirty="0" smtClean="0">
              <a:latin typeface="Times New Roman" pitchFamily="18" charset="0"/>
              <a:ea typeface="Calibri" pitchFamily="34" charset="0"/>
              <a:cs typeface="Times New Roman" pitchFamily="18" charset="0"/>
            </a:endParaRPr>
          </a:p>
          <a:p>
            <a:pPr algn="just"/>
            <a:r>
              <a:rPr lang="ru-RU" sz="1200" b="1" dirty="0">
                <a:latin typeface="Times New Roman" pitchFamily="18" charset="0"/>
                <a:ea typeface="Calibri" pitchFamily="34" charset="0"/>
                <a:cs typeface="Times New Roman" pitchFamily="18" charset="0"/>
              </a:rPr>
              <a:t>Источники финансирования дефицита бюджета </a:t>
            </a:r>
            <a:r>
              <a:rPr lang="ru-RU" sz="1200" dirty="0">
                <a:latin typeface="Times New Roman" pitchFamily="18" charset="0"/>
                <a:ea typeface="Calibri" pitchFamily="34" charset="0"/>
                <a:cs typeface="Times New Roman" pitchFamily="18" charset="0"/>
              </a:rPr>
              <a:t>- средства, привлекаемые в бюджет для покрытия дефицита бюджета кредиты банков, кредиты от других уровней бюджетов, кредиты финансовых международных организаций, ценные бумаги, иные источники.</a:t>
            </a:r>
          </a:p>
          <a:p>
            <a:pPr algn="just"/>
            <a:r>
              <a:rPr lang="ru-RU" sz="1200" b="1" dirty="0" smtClean="0">
                <a:latin typeface="Times New Roman" pitchFamily="18" charset="0"/>
                <a:ea typeface="Calibri" pitchFamily="34" charset="0"/>
                <a:cs typeface="Times New Roman" pitchFamily="18" charset="0"/>
              </a:rPr>
              <a:t>Иные </a:t>
            </a:r>
            <a:r>
              <a:rPr lang="ru-RU" sz="1200" b="1" dirty="0">
                <a:latin typeface="Times New Roman" pitchFamily="18" charset="0"/>
                <a:ea typeface="Calibri" pitchFamily="34" charset="0"/>
                <a:cs typeface="Times New Roman" pitchFamily="18" charset="0"/>
              </a:rPr>
              <a:t>межбюджетные трансферты</a:t>
            </a:r>
            <a:r>
              <a:rPr lang="ru-RU" sz="1200" dirty="0">
                <a:latin typeface="Times New Roman" pitchFamily="18" charset="0"/>
                <a:ea typeface="Calibri" pitchFamily="34" charset="0"/>
                <a:cs typeface="Times New Roman" pitchFamily="18" charset="0"/>
              </a:rPr>
              <a:t> – это прочие безвозмездные поступления из бюджетов другого уровня бюджетной системы Российской Федерации. </a:t>
            </a:r>
          </a:p>
          <a:p>
            <a:pPr lvl="0" algn="just" eaLnBrk="0" hangingPunct="0"/>
            <a:r>
              <a:rPr lang="ru-RU" sz="1200" b="1" dirty="0" smtClean="0">
                <a:latin typeface="Times New Roman" pitchFamily="18" charset="0"/>
                <a:ea typeface="Calibri" pitchFamily="34" charset="0"/>
                <a:cs typeface="Times New Roman" pitchFamily="18" charset="0"/>
              </a:rPr>
              <a:t>Кассовое обслуживание исполнения бюджета</a:t>
            </a:r>
            <a:r>
              <a:rPr lang="ru-RU" sz="1200" dirty="0" smtClean="0">
                <a:latin typeface="Times New Roman" pitchFamily="18" charset="0"/>
                <a:ea typeface="Calibri" pitchFamily="34" charset="0"/>
                <a:cs typeface="Times New Roman" pitchFamily="18" charset="0"/>
              </a:rPr>
              <a:t> - проведение и учет операций по кассовым поступлениям в бюджет и кассовым выплатам из бюджета.</a:t>
            </a:r>
            <a:endParaRPr lang="ru-RU" sz="1200" dirty="0" smtClean="0">
              <a:latin typeface="Times New Roman" pitchFamily="18" charset="0"/>
              <a:ea typeface="Times New Roman" pitchFamily="18" charset="0"/>
              <a:cs typeface="Times New Roman" pitchFamily="18" charset="0"/>
            </a:endParaRPr>
          </a:p>
          <a:p>
            <a:pPr lvl="0" algn="just" eaLnBrk="0" hangingPunct="0"/>
            <a:r>
              <a:rPr lang="ru-RU" sz="1200" b="1" dirty="0" smtClean="0">
                <a:latin typeface="Times New Roman" pitchFamily="18" charset="0"/>
                <a:ea typeface="Calibri" pitchFamily="34" charset="0"/>
                <a:cs typeface="Times New Roman" pitchFamily="18" charset="0"/>
              </a:rPr>
              <a:t>Казенное учреждение</a:t>
            </a:r>
            <a:r>
              <a:rPr lang="ru-RU" sz="1200" dirty="0" smtClean="0">
                <a:latin typeface="Times New Roman" pitchFamily="18" charset="0"/>
                <a:ea typeface="Calibri" pitchFamily="34" charset="0"/>
                <a:cs typeface="Times New Roman" pitchFamily="18" charset="0"/>
              </a:rPr>
              <a:t> - государственное (муниципальное) учреждение, осуществляющее оказание государственных (муниципальных) услуг, выполнение работ и (или) исполнение государственных (муниципальных) функций в целях обеспечения реализации предусмотренных законодательством Российской Федерации полномочий органов государственной власти (государственных органов) или органов местного самоуправления, финансовое обеспечение деятельности которого осуществляется за счет средств соответствующего бюджета на основании бюджетной сметы.</a:t>
            </a:r>
            <a:endParaRPr kumimoji="0" lang="ru-R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Межбюджетные трансферты</a:t>
            </a:r>
            <a:r>
              <a:rPr kumimoji="0" lang="ru-R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средства, предоставляемые одним бюджетом бюджетной системы Российской Федерации другому бюджету бюджетной системы Российской Федерации. </a:t>
            </a:r>
          </a:p>
          <a:p>
            <a:pPr algn="just" eaLnBrk="0" hangingPunct="0"/>
            <a:r>
              <a:rPr lang="ru-RU" sz="1200" b="1" dirty="0" smtClean="0">
                <a:latin typeface="Times New Roman" pitchFamily="18" charset="0"/>
                <a:ea typeface="Times New Roman" pitchFamily="18" charset="0"/>
                <a:cs typeface="Times New Roman" pitchFamily="18" charset="0"/>
              </a:rPr>
              <a:t>Муниципальная программа</a:t>
            </a:r>
            <a:r>
              <a:rPr lang="ru-RU" sz="1200" dirty="0" smtClean="0">
                <a:latin typeface="Times New Roman" pitchFamily="18" charset="0"/>
                <a:ea typeface="Times New Roman" pitchFamily="18" charset="0"/>
                <a:cs typeface="Times New Roman" pitchFamily="18" charset="0"/>
              </a:rPr>
              <a:t> – </a:t>
            </a:r>
            <a:r>
              <a:rPr lang="ru-RU" sz="1200" dirty="0" smtClean="0">
                <a:latin typeface="Times New Roman" pitchFamily="18" charset="0"/>
                <a:cs typeface="Times New Roman" pitchFamily="18" charset="0"/>
              </a:rPr>
              <a:t>документ стратегического планирования, содержащий комплекс планируемых мероприятий, взаимоувязанных по задачам, срокам осуществления, исполнителям и ресурсам и обеспечивающих наиболее эффективное достижение целей и решение задач социально-экономического развития муниципального образования.</a:t>
            </a:r>
            <a:r>
              <a:rPr lang="ru-RU" sz="1200" dirty="0" smtClean="0">
                <a:latin typeface="Times New Roman" pitchFamily="18" charset="0"/>
                <a:ea typeface="Times New Roman" pitchFamily="18" charset="0"/>
                <a:cs typeface="Times New Roman" pitchFamily="18" charset="0"/>
              </a:rPr>
              <a:t> </a:t>
            </a:r>
          </a:p>
          <a:p>
            <a:pPr lvl="0" algn="just"/>
            <a:r>
              <a:rPr lang="ru-RU" sz="1200" b="1" dirty="0" smtClean="0">
                <a:latin typeface="Times New Roman" pitchFamily="18" charset="0"/>
                <a:ea typeface="Times New Roman" pitchFamily="18" charset="0"/>
                <a:cs typeface="Times New Roman" pitchFamily="18" charset="0"/>
              </a:rPr>
              <a:t>Налогоплательщики</a:t>
            </a:r>
            <a:r>
              <a:rPr lang="ru-RU" sz="1200" dirty="0" smtClean="0">
                <a:latin typeface="Times New Roman" pitchFamily="18" charset="0"/>
                <a:ea typeface="Times New Roman" pitchFamily="18" charset="0"/>
                <a:cs typeface="Times New Roman" pitchFamily="18" charset="0"/>
              </a:rPr>
              <a:t> - это организации и физические лица, на которых в соответствии с Налоговым кодексом Российской Федерации возложена обязанность уплачивать налоги и сборы. </a:t>
            </a:r>
          </a:p>
          <a:p>
            <a:pPr algn="just" eaLnBrk="0" hangingPunct="0"/>
            <a:r>
              <a:rPr lang="ru-RU" sz="1200" b="1" dirty="0" smtClean="0">
                <a:latin typeface="Times New Roman" pitchFamily="18" charset="0"/>
                <a:ea typeface="Times New Roman" pitchFamily="18" charset="0"/>
                <a:cs typeface="Times New Roman" pitchFamily="18" charset="0"/>
              </a:rPr>
              <a:t>Расходные обязательства</a:t>
            </a:r>
            <a:r>
              <a:rPr lang="ru-RU" sz="1200" dirty="0" smtClean="0">
                <a:latin typeface="Times New Roman" pitchFamily="18" charset="0"/>
                <a:ea typeface="Times New Roman" pitchFamily="18" charset="0"/>
                <a:cs typeface="Times New Roman" pitchFamily="18" charset="0"/>
              </a:rPr>
              <a:t> - </a:t>
            </a:r>
            <a:r>
              <a:rPr lang="ru-RU" sz="1200" dirty="0">
                <a:latin typeface="Times New Roman" pitchFamily="18" charset="0"/>
                <a:cs typeface="Times New Roman" pitchFamily="18" charset="0"/>
              </a:rPr>
              <a:t>обусловленные законом, иным нормативным правовым актом, договором или соглашением обязанности публично-правового образования (Российской Федерации, субъекта Российской Федерации, муниципального образования) или действующего от его имени казенного учреждения предоставить физическому или юридическому лицу, иному публично-правовому образованию, субъекту международного права средства из соответствующего бюджета;</a:t>
            </a:r>
          </a:p>
          <a:p>
            <a:pPr lvl="0" algn="just" eaLnBrk="0" hangingPunct="0"/>
            <a:r>
              <a:rPr lang="ru-RU" sz="1200" b="1" dirty="0" smtClean="0">
                <a:latin typeface="Times New Roman" pitchFamily="18" charset="0"/>
                <a:ea typeface="Times New Roman" pitchFamily="18" charset="0"/>
                <a:cs typeface="Times New Roman" pitchFamily="18" charset="0"/>
              </a:rPr>
              <a:t>Основные характеристики бюджета</a:t>
            </a:r>
            <a:r>
              <a:rPr lang="ru-RU" sz="1200" dirty="0" smtClean="0">
                <a:latin typeface="Times New Roman" pitchFamily="18" charset="0"/>
                <a:ea typeface="Times New Roman" pitchFamily="18" charset="0"/>
                <a:cs typeface="Times New Roman" pitchFamily="18" charset="0"/>
              </a:rPr>
              <a:t> - общий объем доходов бюджета, общий объем расходов, дефицит (профицит) бюджета.</a:t>
            </a:r>
          </a:p>
          <a:p>
            <a:pPr lvl="0" algn="just" eaLnBrk="0" hangingPunct="0"/>
            <a:r>
              <a:rPr lang="ru-RU" sz="1200" b="1" dirty="0" smtClean="0">
                <a:latin typeface="Times New Roman" pitchFamily="18" charset="0"/>
                <a:ea typeface="Times New Roman" pitchFamily="18" charset="0"/>
                <a:cs typeface="Times New Roman" pitchFamily="18" charset="0"/>
              </a:rPr>
              <a:t>Отчетный финансовый год - </a:t>
            </a:r>
            <a:r>
              <a:rPr lang="ru-RU" sz="1200" dirty="0" err="1" smtClean="0">
                <a:latin typeface="Times New Roman" pitchFamily="18" charset="0"/>
                <a:ea typeface="Times New Roman" pitchFamily="18" charset="0"/>
                <a:cs typeface="Times New Roman" pitchFamily="18" charset="0"/>
              </a:rPr>
              <a:t>год</a:t>
            </a:r>
            <a:r>
              <a:rPr lang="ru-RU" sz="1200" dirty="0" smtClean="0">
                <a:latin typeface="Times New Roman" pitchFamily="18" charset="0"/>
                <a:ea typeface="Times New Roman" pitchFamily="18" charset="0"/>
                <a:cs typeface="Times New Roman" pitchFamily="18" charset="0"/>
              </a:rPr>
              <a:t>, предшествующий текущему финансовому году. </a:t>
            </a:r>
          </a:p>
          <a:p>
            <a:pPr lvl="0" algn="just" eaLnBrk="0" hangingPunct="0"/>
            <a:r>
              <a:rPr lang="ru-RU" sz="1200" b="1" dirty="0" smtClean="0">
                <a:latin typeface="Times New Roman" pitchFamily="18" charset="0"/>
                <a:ea typeface="Times New Roman" pitchFamily="18" charset="0"/>
                <a:cs typeface="Times New Roman" pitchFamily="18" charset="0"/>
              </a:rPr>
              <a:t>Очередной финансовый год</a:t>
            </a:r>
            <a:r>
              <a:rPr lang="ru-RU" sz="1200" dirty="0" smtClean="0">
                <a:latin typeface="Times New Roman" pitchFamily="18" charset="0"/>
                <a:ea typeface="Times New Roman" pitchFamily="18" charset="0"/>
                <a:cs typeface="Times New Roman" pitchFamily="18" charset="0"/>
              </a:rPr>
              <a:t> - </a:t>
            </a:r>
            <a:r>
              <a:rPr lang="ru-RU" sz="1200" dirty="0" err="1" smtClean="0">
                <a:latin typeface="Times New Roman" pitchFamily="18" charset="0"/>
                <a:ea typeface="Times New Roman" pitchFamily="18" charset="0"/>
                <a:cs typeface="Times New Roman" pitchFamily="18" charset="0"/>
              </a:rPr>
              <a:t>год</a:t>
            </a:r>
            <a:r>
              <a:rPr lang="ru-RU" sz="1200" dirty="0" smtClean="0">
                <a:latin typeface="Times New Roman" pitchFamily="18" charset="0"/>
                <a:ea typeface="Times New Roman" pitchFamily="18" charset="0"/>
                <a:cs typeface="Times New Roman" pitchFamily="18" charset="0"/>
              </a:rPr>
              <a:t>, следующий за текущим финансовым годом.</a:t>
            </a:r>
          </a:p>
          <a:p>
            <a:pPr lvl="0" algn="just" eaLnBrk="0" hangingPunct="0"/>
            <a:r>
              <a:rPr lang="ru-RU" sz="1200" b="1" dirty="0" smtClean="0">
                <a:latin typeface="Times New Roman" pitchFamily="18" charset="0"/>
                <a:ea typeface="Times New Roman" pitchFamily="18" charset="0"/>
                <a:cs typeface="Times New Roman" pitchFamily="18" charset="0"/>
              </a:rPr>
              <a:t>Плановый период </a:t>
            </a:r>
            <a:r>
              <a:rPr lang="ru-RU" sz="1200" dirty="0" smtClean="0">
                <a:latin typeface="Times New Roman" pitchFamily="18" charset="0"/>
                <a:ea typeface="Times New Roman" pitchFamily="18" charset="0"/>
                <a:cs typeface="Times New Roman" pitchFamily="18" charset="0"/>
              </a:rPr>
              <a:t>- два финансовых года, следующие за очередным финансовым годом.</a:t>
            </a:r>
          </a:p>
          <a:p>
            <a:pPr algn="just" eaLnBrk="0" hangingPunct="0"/>
            <a:r>
              <a:rPr lang="ru-RU" sz="1200" b="1" dirty="0" smtClean="0">
                <a:latin typeface="Times New Roman" pitchFamily="18" charset="0"/>
                <a:ea typeface="Times New Roman" pitchFamily="18" charset="0"/>
                <a:cs typeface="Times New Roman" pitchFamily="18" charset="0"/>
              </a:rPr>
              <a:t>Публичные обязательства</a:t>
            </a:r>
            <a:r>
              <a:rPr lang="ru-RU" sz="1200" dirty="0" smtClean="0">
                <a:latin typeface="Times New Roman" pitchFamily="18" charset="0"/>
                <a:ea typeface="Times New Roman" pitchFamily="18" charset="0"/>
                <a:cs typeface="Times New Roman" pitchFamily="18" charset="0"/>
              </a:rPr>
              <a:t> - обусловленные законом, иным нормативным правовым актом расходные обязательства публично-правового образования перед физическим или юридическим лицом, иным публично-правовым образованием, подлежащие исполнению в установленном соответствующим законом, иным нормативным правовым актом размере или имеющие установленный указанным законом, актом порядок его определения (расчета индексации).</a:t>
            </a:r>
          </a:p>
          <a:p>
            <a:pPr algn="just" eaLnBrk="0" hangingPunct="0"/>
            <a:r>
              <a:rPr lang="ru-RU" sz="1200" b="1" dirty="0" smtClean="0">
                <a:latin typeface="Times New Roman" pitchFamily="18" charset="0"/>
                <a:ea typeface="Times New Roman" pitchFamily="18" charset="0"/>
                <a:cs typeface="Times New Roman" pitchFamily="18" charset="0"/>
              </a:rPr>
              <a:t>Сеть муниципальных учреждений</a:t>
            </a:r>
            <a:r>
              <a:rPr lang="ru-RU" sz="1200" dirty="0" smtClean="0">
                <a:latin typeface="Times New Roman" pitchFamily="18" charset="0"/>
                <a:ea typeface="Times New Roman" pitchFamily="18" charset="0"/>
                <a:cs typeface="Times New Roman" pitchFamily="18" charset="0"/>
              </a:rPr>
              <a:t> – это совокупность учреждений, находящихся в собственности муниципального района, по всем отраслям бюджетной сферы.</a:t>
            </a:r>
          </a:p>
          <a:p>
            <a:pPr algn="just" eaLnBrk="0" hangingPunct="0"/>
            <a:r>
              <a:rPr lang="ru-RU" sz="1200" b="1" dirty="0" smtClean="0">
                <a:latin typeface="Times New Roman" pitchFamily="18" charset="0"/>
                <a:ea typeface="Times New Roman" pitchFamily="18" charset="0"/>
                <a:cs typeface="Times New Roman" pitchFamily="18" charset="0"/>
              </a:rPr>
              <a:t>Текущий финансовый год</a:t>
            </a:r>
            <a:r>
              <a:rPr lang="ru-RU" sz="1200" dirty="0" smtClean="0">
                <a:latin typeface="Times New Roman" pitchFamily="18" charset="0"/>
                <a:ea typeface="Times New Roman" pitchFamily="18" charset="0"/>
                <a:cs typeface="Times New Roman" pitchFamily="18" charset="0"/>
              </a:rPr>
              <a:t> - </a:t>
            </a:r>
            <a:r>
              <a:rPr lang="ru-RU" sz="1200" dirty="0" err="1" smtClean="0">
                <a:latin typeface="Times New Roman" pitchFamily="18" charset="0"/>
                <a:ea typeface="Times New Roman" pitchFamily="18" charset="0"/>
                <a:cs typeface="Times New Roman" pitchFamily="18" charset="0"/>
              </a:rPr>
              <a:t>год</a:t>
            </a:r>
            <a:r>
              <a:rPr lang="ru-RU" sz="1200" dirty="0" smtClean="0">
                <a:latin typeface="Times New Roman" pitchFamily="18" charset="0"/>
                <a:ea typeface="Times New Roman" pitchFamily="18" charset="0"/>
                <a:cs typeface="Times New Roman" pitchFamily="18" charset="0"/>
              </a:rPr>
              <a:t>, в котором осуществляется исполнение бюджета, составление и рассмотрение проекта бюджета на очередной финансовый год (очередной финансовый год и плановый период). </a:t>
            </a:r>
          </a:p>
          <a:p>
            <a:pPr algn="just" eaLnBrk="0" hangingPunct="0"/>
            <a:r>
              <a:rPr lang="ru-RU" sz="1200" b="1" dirty="0" smtClean="0">
                <a:latin typeface="Times New Roman" pitchFamily="18" charset="0"/>
                <a:ea typeface="Times New Roman" pitchFamily="18" charset="0"/>
                <a:cs typeface="Times New Roman" pitchFamily="18" charset="0"/>
              </a:rPr>
              <a:t>Участники бюджетного процесса</a:t>
            </a:r>
            <a:r>
              <a:rPr lang="ru-RU" sz="1200" dirty="0" smtClean="0">
                <a:latin typeface="Times New Roman" pitchFamily="18" charset="0"/>
                <a:ea typeface="Times New Roman" pitchFamily="18" charset="0"/>
                <a:cs typeface="Times New Roman" pitchFamily="18" charset="0"/>
              </a:rPr>
              <a:t> - субъекты,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 </a:t>
            </a:r>
            <a:endParaRPr lang="ru-RU" sz="1200" dirty="0" smtClean="0">
              <a:latin typeface="Times New Roman" pitchFamily="18" charset="0"/>
              <a:cs typeface="Times New Roman" pitchFamily="18" charset="0"/>
            </a:endParaRPr>
          </a:p>
          <a:p>
            <a:pPr lvl="0" algn="just" eaLnBrk="0" hangingPunct="0"/>
            <a:endParaRPr lang="ru-RU" sz="1200" dirty="0" smtClean="0">
              <a:latin typeface="Times New Roman" pitchFamily="18" charset="0"/>
              <a:ea typeface="Times New Roman" pitchFamily="18" charset="0"/>
              <a:cs typeface="Times New Roman" pitchFamily="18" charset="0"/>
            </a:endParaRPr>
          </a:p>
          <a:p>
            <a:pPr lvl="0" algn="just" eaLnBrk="0" hangingPunct="0"/>
            <a:endParaRPr lang="ru-RU" sz="1200" b="1" dirty="0" smtClean="0">
              <a:latin typeface="Times New Roman" pitchFamily="18" charset="0"/>
              <a:ea typeface="Calibri" pitchFamily="34" charset="0"/>
              <a:cs typeface="Times New Roman" pitchFamily="18" charset="0"/>
            </a:endParaRPr>
          </a:p>
          <a:p>
            <a:pPr lvl="0" algn="just" eaLnBrk="0" hangingPunct="0"/>
            <a:endParaRPr lang="ru-RU" sz="1200" dirty="0" smtClean="0">
              <a:latin typeface="Times New Roman" pitchFamily="18" charset="0"/>
              <a:ea typeface="Times New Roman" pitchFamily="18" charset="0"/>
              <a:cs typeface="Times New Roman" pitchFamily="18" charset="0"/>
            </a:endParaRPr>
          </a:p>
          <a:p>
            <a:pPr lvl="0" algn="just" eaLnBrk="0" hangingPunct="0"/>
            <a:endParaRPr lang="ru-RU" sz="1200" dirty="0" smtClean="0">
              <a:latin typeface="Times New Roman" pitchFamily="18" charset="0"/>
              <a:ea typeface="Times New Roman" pitchFamily="18" charset="0"/>
              <a:cs typeface="Times New Roman" pitchFamily="18" charset="0"/>
            </a:endParaRPr>
          </a:p>
          <a:p>
            <a:pPr lvl="0" algn="just" eaLnBrk="0" hangingPunct="0"/>
            <a:endParaRPr lang="ru-RU" sz="1200" dirty="0" smtClean="0">
              <a:latin typeface="Times New Roman" pitchFamily="18" charset="0"/>
              <a:ea typeface="Times New Roman" pitchFamily="18" charset="0"/>
              <a:cs typeface="Times New Roman" pitchFamily="18" charset="0"/>
            </a:endParaRPr>
          </a:p>
          <a:p>
            <a:pPr lvl="0" algn="just" eaLnBrk="0" hangingPunct="0"/>
            <a:endParaRPr lang="ru-RU" sz="1200" dirty="0" smtClean="0">
              <a:latin typeface="Times New Roman" pitchFamily="18" charset="0"/>
              <a:ea typeface="Times New Roman" pitchFamily="18" charset="0"/>
              <a:cs typeface="Times New Roman" pitchFamily="18" charset="0"/>
            </a:endParaRPr>
          </a:p>
          <a:p>
            <a:pPr lvl="0" algn="just" eaLnBrk="0" hangingPunct="0"/>
            <a:endParaRPr lang="ru-RU" sz="1200" dirty="0" smtClean="0">
              <a:latin typeface="Times New Roman" pitchFamily="18" charset="0"/>
              <a:ea typeface="Times New Roman" pitchFamily="18" charset="0"/>
              <a:cs typeface="Times New Roman" pitchFamily="18" charset="0"/>
            </a:endParaRPr>
          </a:p>
          <a:p>
            <a:pPr lvl="0" algn="just" eaLnBrk="0" hangingPunct="0"/>
            <a:r>
              <a:rPr kumimoji="0" lang="ru-RU"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r>
            <a:br>
              <a:rPr kumimoji="0" lang="ru-RU"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br>
            <a:r>
              <a:rPr kumimoji="0" lang="ru-RU"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r>
            <a:br>
              <a:rPr kumimoji="0" lang="ru-RU"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313279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gold-activ.com/wp-content/uploads/2013/02/smajlik-s-kal-kulyatorom.jpg"/>
          <p:cNvPicPr>
            <a:picLocks noChangeAspect="1" noChangeArrowheads="1"/>
          </p:cNvPicPr>
          <p:nvPr/>
        </p:nvPicPr>
        <p:blipFill>
          <a:blip r:embed="rId2" cstate="print"/>
          <a:srcRect/>
          <a:stretch>
            <a:fillRect/>
          </a:stretch>
        </p:blipFill>
        <p:spPr bwMode="auto">
          <a:xfrm>
            <a:off x="0" y="4582743"/>
            <a:ext cx="3345628" cy="2382819"/>
          </a:xfrm>
          <a:prstGeom prst="rect">
            <a:avLst/>
          </a:prstGeom>
          <a:ln>
            <a:noFill/>
          </a:ln>
          <a:effectLst>
            <a:softEdge rad="112500"/>
          </a:effectLst>
        </p:spPr>
      </p:pic>
      <p:cxnSp>
        <p:nvCxnSpPr>
          <p:cNvPr id="4" name="Прямая соединительная линия 3"/>
          <p:cNvCxnSpPr/>
          <p:nvPr/>
        </p:nvCxnSpPr>
        <p:spPr>
          <a:xfrm>
            <a:off x="179388" y="1221317"/>
            <a:ext cx="8856662" cy="0"/>
          </a:xfrm>
          <a:prstGeom prst="line">
            <a:avLst/>
          </a:prstGeom>
          <a:ln w="44450">
            <a:solidFill>
              <a:srgbClr val="00B050"/>
            </a:solidFill>
          </a:ln>
        </p:spPr>
        <p:style>
          <a:lnRef idx="1">
            <a:schemeClr val="accent1"/>
          </a:lnRef>
          <a:fillRef idx="0">
            <a:schemeClr val="accent1"/>
          </a:fillRef>
          <a:effectRef idx="0">
            <a:schemeClr val="accent1"/>
          </a:effectRef>
          <a:fontRef idx="minor">
            <a:schemeClr val="tx1"/>
          </a:fontRef>
        </p:style>
      </p:cxnSp>
      <p:sp>
        <p:nvSpPr>
          <p:cNvPr id="78" name="Заголовок 1"/>
          <p:cNvSpPr txBox="1">
            <a:spLocks/>
          </p:cNvSpPr>
          <p:nvPr/>
        </p:nvSpPr>
        <p:spPr bwMode="auto">
          <a:xfrm>
            <a:off x="882127" y="165101"/>
            <a:ext cx="8003688" cy="960967"/>
          </a:xfrm>
          <a:prstGeom prst="rect">
            <a:avLst/>
          </a:prstGeom>
          <a:noFill/>
          <a:ln w="9525">
            <a:noFill/>
            <a:miter lim="800000"/>
            <a:headEnd/>
            <a:tailEnd/>
          </a:ln>
        </p:spPr>
        <p:txBody>
          <a:bodyPr anchor="ctr"/>
          <a:lstStyle/>
          <a:p>
            <a:pPr algn="ctr" eaLnBrk="0" fontAlgn="auto" hangingPunct="0">
              <a:spcBef>
                <a:spcPts val="0"/>
              </a:spcBef>
              <a:spcAft>
                <a:spcPts val="0"/>
              </a:spcAft>
              <a:defRPr/>
            </a:pPr>
            <a:r>
              <a:rPr lang="ru-RU" sz="2400" b="1" i="1" kern="0" dirty="0">
                <a:solidFill>
                  <a:srgbClr val="000000"/>
                </a:solidFill>
                <a:latin typeface="Arial"/>
                <a:cs typeface="Arial" pitchFamily="34" charset="0"/>
              </a:rPr>
              <a:t>Основные </a:t>
            </a:r>
            <a:r>
              <a:rPr lang="ru-RU" sz="2400" b="1" i="1" kern="0" dirty="0" smtClean="0">
                <a:solidFill>
                  <a:srgbClr val="000000"/>
                </a:solidFill>
                <a:latin typeface="Arial"/>
                <a:cs typeface="Arial" pitchFamily="34" charset="0"/>
              </a:rPr>
              <a:t>цели и задачи </a:t>
            </a:r>
            <a:r>
              <a:rPr lang="ru-RU" sz="2400" b="1" i="1" kern="0" dirty="0">
                <a:solidFill>
                  <a:srgbClr val="000000"/>
                </a:solidFill>
                <a:latin typeface="Arial"/>
                <a:cs typeface="Arial" pitchFamily="34" charset="0"/>
              </a:rPr>
              <a:t>бюджетной политики </a:t>
            </a:r>
            <a:br>
              <a:rPr lang="ru-RU" sz="2400" b="1" i="1" kern="0" dirty="0">
                <a:solidFill>
                  <a:srgbClr val="000000"/>
                </a:solidFill>
                <a:latin typeface="Arial"/>
                <a:cs typeface="Arial" pitchFamily="34" charset="0"/>
              </a:rPr>
            </a:br>
            <a:r>
              <a:rPr lang="ru-RU" sz="2400" b="1" i="1" kern="0" dirty="0" smtClean="0">
                <a:solidFill>
                  <a:srgbClr val="000000"/>
                </a:solidFill>
                <a:latin typeface="Arial"/>
                <a:cs typeface="Arial" pitchFamily="34" charset="0"/>
              </a:rPr>
              <a:t>Северо-Енисейского района на 2024-2026 </a:t>
            </a:r>
            <a:r>
              <a:rPr lang="ru-RU" sz="2400" b="1" i="1" kern="0" dirty="0">
                <a:solidFill>
                  <a:srgbClr val="000000"/>
                </a:solidFill>
                <a:latin typeface="Arial"/>
                <a:cs typeface="Arial" pitchFamily="34" charset="0"/>
              </a:rPr>
              <a:t>годы</a:t>
            </a:r>
            <a:endParaRPr lang="ru-RU" sz="2000" b="1" i="1" kern="0" dirty="0">
              <a:solidFill>
                <a:srgbClr val="000000"/>
              </a:solidFill>
              <a:latin typeface="Arial"/>
              <a:cs typeface="+mn-cs"/>
            </a:endParaRPr>
          </a:p>
        </p:txBody>
      </p:sp>
      <p:sp>
        <p:nvSpPr>
          <p:cNvPr id="33" name="Номер слайда 13"/>
          <p:cNvSpPr txBox="1">
            <a:spLocks/>
          </p:cNvSpPr>
          <p:nvPr/>
        </p:nvSpPr>
        <p:spPr>
          <a:xfrm>
            <a:off x="8675689" y="-27517"/>
            <a:ext cx="433387" cy="366184"/>
          </a:xfrm>
          <a:prstGeom prst="rect">
            <a:avLst/>
          </a:prstGeom>
        </p:spPr>
        <p:txBody>
          <a:bodyPr anchor="ctr"/>
          <a:lstStyle/>
          <a:p>
            <a:pPr algn="r" fontAlgn="auto">
              <a:spcBef>
                <a:spcPts val="0"/>
              </a:spcBef>
              <a:spcAft>
                <a:spcPts val="0"/>
              </a:spcAft>
              <a:defRPr/>
            </a:pPr>
            <a:fld id="{21B7217B-8F92-4265-BB2C-1BB4794EF30C}" type="slidenum">
              <a:rPr lang="ru-RU" sz="1400">
                <a:solidFill>
                  <a:schemeClr val="tx1">
                    <a:tint val="75000"/>
                  </a:schemeClr>
                </a:solidFill>
                <a:latin typeface="Arial" pitchFamily="34" charset="0"/>
                <a:cs typeface="Arial" pitchFamily="34" charset="0"/>
              </a:rPr>
              <a:pPr algn="r" fontAlgn="auto">
                <a:spcBef>
                  <a:spcPts val="0"/>
                </a:spcBef>
                <a:spcAft>
                  <a:spcPts val="0"/>
                </a:spcAft>
                <a:defRPr/>
              </a:pPr>
              <a:t>8</a:t>
            </a:fld>
            <a:endParaRPr lang="ru-RU" sz="1400" dirty="0">
              <a:solidFill>
                <a:schemeClr val="tx1">
                  <a:tint val="75000"/>
                </a:schemeClr>
              </a:solidFill>
              <a:latin typeface="Arial" pitchFamily="34" charset="0"/>
              <a:cs typeface="Arial" pitchFamily="34" charset="0"/>
            </a:endParaRPr>
          </a:p>
        </p:txBody>
      </p:sp>
      <p:graphicFrame>
        <p:nvGraphicFramePr>
          <p:cNvPr id="7" name="Схема 6"/>
          <p:cNvGraphicFramePr/>
          <p:nvPr>
            <p:extLst>
              <p:ext uri="{D42A27DB-BD31-4B8C-83A1-F6EECF244321}">
                <p14:modId xmlns:p14="http://schemas.microsoft.com/office/powerpoint/2010/main" val="1874684484"/>
              </p:ext>
            </p:extLst>
          </p:nvPr>
        </p:nvGraphicFramePr>
        <p:xfrm>
          <a:off x="4712820" y="1291240"/>
          <a:ext cx="4396256" cy="1328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Схема 8"/>
          <p:cNvGraphicFramePr/>
          <p:nvPr>
            <p:extLst>
              <p:ext uri="{D42A27DB-BD31-4B8C-83A1-F6EECF244321}">
                <p14:modId xmlns:p14="http://schemas.microsoft.com/office/powerpoint/2010/main" val="2614430537"/>
              </p:ext>
            </p:extLst>
          </p:nvPr>
        </p:nvGraphicFramePr>
        <p:xfrm>
          <a:off x="4716016" y="5301208"/>
          <a:ext cx="4227679" cy="151951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5" name="Схема 4"/>
          <p:cNvGraphicFramePr/>
          <p:nvPr>
            <p:extLst>
              <p:ext uri="{D42A27DB-BD31-4B8C-83A1-F6EECF244321}">
                <p14:modId xmlns:p14="http://schemas.microsoft.com/office/powerpoint/2010/main" val="602778739"/>
              </p:ext>
            </p:extLst>
          </p:nvPr>
        </p:nvGraphicFramePr>
        <p:xfrm>
          <a:off x="4719918" y="2608731"/>
          <a:ext cx="4244570" cy="139849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8" name="Схема 7"/>
          <p:cNvGraphicFramePr/>
          <p:nvPr>
            <p:extLst>
              <p:ext uri="{D42A27DB-BD31-4B8C-83A1-F6EECF244321}">
                <p14:modId xmlns:p14="http://schemas.microsoft.com/office/powerpoint/2010/main" val="3600792472"/>
              </p:ext>
            </p:extLst>
          </p:nvPr>
        </p:nvGraphicFramePr>
        <p:xfrm>
          <a:off x="4720068" y="3992879"/>
          <a:ext cx="4244420" cy="142180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 name="Схема 1"/>
          <p:cNvGraphicFramePr/>
          <p:nvPr>
            <p:extLst>
              <p:ext uri="{D42A27DB-BD31-4B8C-83A1-F6EECF244321}">
                <p14:modId xmlns:p14="http://schemas.microsoft.com/office/powerpoint/2010/main" val="3447948405"/>
              </p:ext>
            </p:extLst>
          </p:nvPr>
        </p:nvGraphicFramePr>
        <p:xfrm>
          <a:off x="179388" y="1221317"/>
          <a:ext cx="5522165" cy="478951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17517209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5" name="Rectangle 28"/>
          <p:cNvSpPr>
            <a:spLocks noChangeArrowheads="1"/>
          </p:cNvSpPr>
          <p:nvPr/>
        </p:nvSpPr>
        <p:spPr bwMode="auto">
          <a:xfrm>
            <a:off x="250825" y="115888"/>
            <a:ext cx="8786813" cy="648816"/>
          </a:xfrm>
          <a:prstGeom prst="rect">
            <a:avLst/>
          </a:prstGeom>
          <a:noFill/>
          <a:ln w="9525">
            <a:noFill/>
            <a:miter lim="800000"/>
            <a:headEnd/>
            <a:tailEnd/>
          </a:ln>
        </p:spPr>
        <p:txBody>
          <a:bodyPr anchor="ctr"/>
          <a:lstStyle/>
          <a:p>
            <a:pPr algn="ctr"/>
            <a:r>
              <a:rPr lang="ru-RU" sz="2400" dirty="0">
                <a:solidFill>
                  <a:prstClr val="black"/>
                </a:solidFill>
                <a:latin typeface="Times New Roman" pitchFamily="18" charset="0"/>
                <a:cs typeface="Times New Roman" pitchFamily="18" charset="0"/>
              </a:rPr>
              <a:t>Основные направления </a:t>
            </a:r>
            <a:r>
              <a:rPr lang="ru-RU" sz="2400" dirty="0" smtClean="0">
                <a:solidFill>
                  <a:prstClr val="black"/>
                </a:solidFill>
                <a:latin typeface="Times New Roman" pitchFamily="18" charset="0"/>
                <a:cs typeface="Times New Roman" pitchFamily="18" charset="0"/>
              </a:rPr>
              <a:t>налоговой политики </a:t>
            </a:r>
          </a:p>
          <a:p>
            <a:pPr algn="ctr"/>
            <a:r>
              <a:rPr lang="ru-RU" sz="2400" dirty="0" smtClean="0">
                <a:solidFill>
                  <a:prstClr val="black"/>
                </a:solidFill>
                <a:latin typeface="Times New Roman" pitchFamily="18" charset="0"/>
                <a:cs typeface="Times New Roman" pitchFamily="18" charset="0"/>
              </a:rPr>
              <a:t>Северо-Енисейского района  на среднесрочную перспективу</a:t>
            </a:r>
            <a:endParaRPr lang="ru-RU" sz="2400" dirty="0">
              <a:solidFill>
                <a:prstClr val="black"/>
              </a:solidFill>
              <a:latin typeface="Times New Roman" pitchFamily="18" charset="0"/>
              <a:cs typeface="Times New Roman" pitchFamily="18" charset="0"/>
            </a:endParaRPr>
          </a:p>
        </p:txBody>
      </p:sp>
      <p:grpSp>
        <p:nvGrpSpPr>
          <p:cNvPr id="2" name="Group 88"/>
          <p:cNvGrpSpPr>
            <a:grpSpLocks/>
          </p:cNvGrpSpPr>
          <p:nvPr/>
        </p:nvGrpSpPr>
        <p:grpSpPr bwMode="auto">
          <a:xfrm>
            <a:off x="341311" y="889447"/>
            <a:ext cx="8612188" cy="69850"/>
            <a:chOff x="280" y="601"/>
            <a:chExt cx="5426" cy="21"/>
          </a:xfrm>
        </p:grpSpPr>
        <p:sp>
          <p:nvSpPr>
            <p:cNvPr id="106519" name="Line 89"/>
            <p:cNvSpPr>
              <a:spLocks noChangeShapeType="1"/>
            </p:cNvSpPr>
            <p:nvPr/>
          </p:nvSpPr>
          <p:spPr bwMode="auto">
            <a:xfrm>
              <a:off x="281" y="622"/>
              <a:ext cx="2997" cy="0"/>
            </a:xfrm>
            <a:prstGeom prst="line">
              <a:avLst/>
            </a:prstGeom>
            <a:ln>
              <a:headEnd/>
              <a:tailEnd/>
            </a:ln>
          </p:spPr>
          <p:style>
            <a:lnRef idx="3">
              <a:schemeClr val="accent5"/>
            </a:lnRef>
            <a:fillRef idx="0">
              <a:schemeClr val="accent5"/>
            </a:fillRef>
            <a:effectRef idx="2">
              <a:schemeClr val="accent5"/>
            </a:effectRef>
            <a:fontRef idx="minor">
              <a:schemeClr val="tx1"/>
            </a:fontRef>
          </p:style>
          <p:txBody>
            <a:bodyPr/>
            <a:lstStyle/>
            <a:p>
              <a:endParaRPr lang="ru-RU">
                <a:solidFill>
                  <a:prstClr val="black"/>
                </a:solidFill>
              </a:endParaRPr>
            </a:p>
          </p:txBody>
        </p:sp>
        <p:sp>
          <p:nvSpPr>
            <p:cNvPr id="106520" name="Line 90"/>
            <p:cNvSpPr>
              <a:spLocks noChangeShapeType="1"/>
            </p:cNvSpPr>
            <p:nvPr/>
          </p:nvSpPr>
          <p:spPr bwMode="auto">
            <a:xfrm>
              <a:off x="280" y="601"/>
              <a:ext cx="5426" cy="0"/>
            </a:xfrm>
            <a:prstGeom prst="line">
              <a:avLst/>
            </a:prstGeom>
            <a:ln>
              <a:headEnd/>
              <a:tailEnd/>
            </a:ln>
          </p:spPr>
          <p:style>
            <a:lnRef idx="3">
              <a:schemeClr val="accent5"/>
            </a:lnRef>
            <a:fillRef idx="0">
              <a:schemeClr val="accent5"/>
            </a:fillRef>
            <a:effectRef idx="2">
              <a:schemeClr val="accent5"/>
            </a:effectRef>
            <a:fontRef idx="minor">
              <a:schemeClr val="tx1"/>
            </a:fontRef>
          </p:style>
          <p:txBody>
            <a:bodyPr/>
            <a:lstStyle/>
            <a:p>
              <a:endParaRPr lang="ru-RU">
                <a:solidFill>
                  <a:prstClr val="black"/>
                </a:solidFill>
              </a:endParaRPr>
            </a:p>
          </p:txBody>
        </p:sp>
      </p:grpSp>
      <p:sp>
        <p:nvSpPr>
          <p:cNvPr id="60" name="AutoShape 7"/>
          <p:cNvSpPr>
            <a:spLocks noChangeArrowheads="1"/>
          </p:cNvSpPr>
          <p:nvPr/>
        </p:nvSpPr>
        <p:spPr bwMode="auto">
          <a:xfrm>
            <a:off x="440380" y="6093296"/>
            <a:ext cx="3667348" cy="648072"/>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a:spcBef>
                <a:spcPct val="150000"/>
              </a:spcBef>
              <a:defRPr/>
            </a:pPr>
            <a:r>
              <a:rPr lang="ru-RU" sz="1200" b="1" dirty="0" smtClean="0">
                <a:solidFill>
                  <a:prstClr val="black"/>
                </a:solidFill>
                <a:latin typeface="Times New Roman" pitchFamily="18" charset="0"/>
                <a:cs typeface="Times New Roman" pitchFamily="18" charset="0"/>
              </a:rPr>
              <a:t>Повышение качества администрирования доходов бюджетов всех уровней</a:t>
            </a:r>
            <a:endParaRPr lang="ru-RU" sz="1200" b="1" dirty="0">
              <a:solidFill>
                <a:prstClr val="black"/>
              </a:solidFill>
              <a:latin typeface="Times New Roman" pitchFamily="18" charset="0"/>
              <a:cs typeface="Times New Roman" pitchFamily="18" charset="0"/>
            </a:endParaRPr>
          </a:p>
        </p:txBody>
      </p:sp>
      <p:sp>
        <p:nvSpPr>
          <p:cNvPr id="62" name="AutoShape 7"/>
          <p:cNvSpPr>
            <a:spLocks noChangeArrowheads="1"/>
          </p:cNvSpPr>
          <p:nvPr/>
        </p:nvSpPr>
        <p:spPr bwMode="auto">
          <a:xfrm>
            <a:off x="4935789" y="4365104"/>
            <a:ext cx="3729457" cy="504056"/>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a:r>
              <a:rPr lang="ru-RU" sz="1200" b="1" dirty="0" smtClean="0">
                <a:solidFill>
                  <a:prstClr val="black"/>
                </a:solidFill>
                <a:latin typeface="Times New Roman" pitchFamily="18" charset="0"/>
                <a:cs typeface="Times New Roman" pitchFamily="18" charset="0"/>
              </a:rPr>
              <a:t>Работа по взысканию задолженности по арендной плате за пользование земельными участками</a:t>
            </a:r>
            <a:endParaRPr lang="ru-RU" sz="1200" b="1" dirty="0">
              <a:solidFill>
                <a:prstClr val="black"/>
              </a:solidFill>
              <a:latin typeface="Times New Roman" pitchFamily="18" charset="0"/>
              <a:cs typeface="Times New Roman" pitchFamily="18" charset="0"/>
            </a:endParaRPr>
          </a:p>
        </p:txBody>
      </p:sp>
      <p:sp>
        <p:nvSpPr>
          <p:cNvPr id="64" name="AutoShape 7"/>
          <p:cNvSpPr>
            <a:spLocks noChangeArrowheads="1"/>
          </p:cNvSpPr>
          <p:nvPr/>
        </p:nvSpPr>
        <p:spPr bwMode="auto">
          <a:xfrm>
            <a:off x="470287" y="3717032"/>
            <a:ext cx="3691040" cy="1152128"/>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a:defRPr/>
            </a:pPr>
            <a:endParaRPr lang="ru-RU" sz="1200" b="1" dirty="0" smtClean="0">
              <a:solidFill>
                <a:prstClr val="black"/>
              </a:solidFill>
              <a:latin typeface="Times New Roman" pitchFamily="18" charset="0"/>
              <a:cs typeface="Times New Roman" pitchFamily="18" charset="0"/>
            </a:endParaRPr>
          </a:p>
          <a:p>
            <a:pPr algn="ctr">
              <a:defRPr/>
            </a:pPr>
            <a:r>
              <a:rPr lang="ru-RU" sz="1200" b="1" dirty="0" smtClean="0">
                <a:solidFill>
                  <a:prstClr val="black"/>
                </a:solidFill>
                <a:latin typeface="Times New Roman" pitchFamily="18" charset="0"/>
                <a:cs typeface="Times New Roman" pitchFamily="18" charset="0"/>
              </a:rPr>
              <a:t>Работа межведомственной комиссии по укреплению налоговой, бюджетной и платежной дисциплины, проведения мероприятий по легализации заработной платы и неформальной занятости</a:t>
            </a:r>
            <a:endParaRPr lang="ru-RU" sz="1200" b="1" dirty="0">
              <a:solidFill>
                <a:prstClr val="black"/>
              </a:solidFill>
              <a:latin typeface="Times New Roman" pitchFamily="18" charset="0"/>
              <a:cs typeface="Times New Roman" pitchFamily="18" charset="0"/>
            </a:endParaRPr>
          </a:p>
        </p:txBody>
      </p:sp>
      <p:sp>
        <p:nvSpPr>
          <p:cNvPr id="66" name="AutoShape 7"/>
          <p:cNvSpPr>
            <a:spLocks noChangeArrowheads="1"/>
          </p:cNvSpPr>
          <p:nvPr/>
        </p:nvSpPr>
        <p:spPr bwMode="auto">
          <a:xfrm>
            <a:off x="4949404" y="6021288"/>
            <a:ext cx="3745639" cy="720080"/>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t"/>
          <a:lstStyle/>
          <a:p>
            <a:pPr algn="ctr" eaLnBrk="0" hangingPunct="0">
              <a:spcBef>
                <a:spcPct val="150000"/>
              </a:spcBef>
              <a:defRPr/>
            </a:pPr>
            <a:r>
              <a:rPr lang="ru-RU" sz="1200" b="1" dirty="0">
                <a:solidFill>
                  <a:prstClr val="black"/>
                </a:solidFill>
                <a:latin typeface="Times New Roman" pitchFamily="18" charset="0"/>
                <a:cs typeface="Times New Roman" pitchFamily="18" charset="0"/>
              </a:rPr>
              <a:t>Обеспечение полного учета имущества и земельных участков, вовлечения максимального количества объектов недвижимости в налоговый оборот</a:t>
            </a:r>
          </a:p>
        </p:txBody>
      </p:sp>
      <p:sp>
        <p:nvSpPr>
          <p:cNvPr id="68" name="AutoShape 7"/>
          <p:cNvSpPr>
            <a:spLocks noChangeArrowheads="1"/>
          </p:cNvSpPr>
          <p:nvPr/>
        </p:nvSpPr>
        <p:spPr bwMode="auto">
          <a:xfrm>
            <a:off x="4954098" y="3717032"/>
            <a:ext cx="3753865" cy="576064"/>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eaLnBrk="0" hangingPunct="0">
              <a:defRPr/>
            </a:pPr>
            <a:r>
              <a:rPr lang="ru-RU" sz="1200" b="1" dirty="0" smtClean="0">
                <a:solidFill>
                  <a:prstClr val="black"/>
                </a:solidFill>
                <a:latin typeface="Times New Roman" pitchFamily="18" charset="0"/>
                <a:cs typeface="Times New Roman" pitchFamily="18" charset="0"/>
              </a:rPr>
              <a:t>Актуализация сведений в </a:t>
            </a:r>
            <a:r>
              <a:rPr lang="ru-RU" sz="1200" b="1" dirty="0">
                <a:solidFill>
                  <a:prstClr val="black"/>
                </a:solidFill>
                <a:latin typeface="Times New Roman" pitchFamily="18" charset="0"/>
                <a:cs typeface="Times New Roman" pitchFamily="18" charset="0"/>
              </a:rPr>
              <a:t>ЕГРН </a:t>
            </a:r>
            <a:endParaRPr lang="ru-RU" sz="1200" b="1" dirty="0" smtClean="0">
              <a:solidFill>
                <a:prstClr val="black"/>
              </a:solidFill>
              <a:latin typeface="Times New Roman" pitchFamily="18" charset="0"/>
              <a:cs typeface="Times New Roman" pitchFamily="18" charset="0"/>
            </a:endParaRPr>
          </a:p>
          <a:p>
            <a:pPr algn="ctr" eaLnBrk="0" hangingPunct="0">
              <a:defRPr/>
            </a:pPr>
            <a:r>
              <a:rPr lang="ru-RU" sz="1200" b="1" dirty="0" smtClean="0">
                <a:solidFill>
                  <a:prstClr val="black"/>
                </a:solidFill>
                <a:latin typeface="Times New Roman" pitchFamily="18" charset="0"/>
                <a:cs typeface="Times New Roman" pitchFamily="18" charset="0"/>
              </a:rPr>
              <a:t>об объектах недвижимости.</a:t>
            </a:r>
          </a:p>
          <a:p>
            <a:pPr algn="ctr" eaLnBrk="0" hangingPunct="0">
              <a:defRPr/>
            </a:pPr>
            <a:r>
              <a:rPr lang="ru-RU" sz="1200" b="1" dirty="0" smtClean="0">
                <a:solidFill>
                  <a:prstClr val="black"/>
                </a:solidFill>
                <a:latin typeface="Times New Roman" pitchFamily="18" charset="0"/>
                <a:cs typeface="Times New Roman" pitchFamily="18" charset="0"/>
              </a:rPr>
              <a:t>Работа с Росреестром</a:t>
            </a:r>
            <a:endParaRPr lang="ru-RU" sz="1200" b="1" dirty="0">
              <a:solidFill>
                <a:prstClr val="black"/>
              </a:solidFill>
              <a:latin typeface="Times New Roman" pitchFamily="18" charset="0"/>
              <a:cs typeface="Times New Roman" pitchFamily="18" charset="0"/>
            </a:endParaRPr>
          </a:p>
        </p:txBody>
      </p:sp>
      <p:sp>
        <p:nvSpPr>
          <p:cNvPr id="19" name="AutoShape 7"/>
          <p:cNvSpPr>
            <a:spLocks noChangeArrowheads="1"/>
          </p:cNvSpPr>
          <p:nvPr/>
        </p:nvSpPr>
        <p:spPr bwMode="auto">
          <a:xfrm>
            <a:off x="428595" y="5013177"/>
            <a:ext cx="3734592" cy="935306"/>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a:spcBef>
                <a:spcPct val="150000"/>
              </a:spcBef>
              <a:defRPr/>
            </a:pPr>
            <a:r>
              <a:rPr lang="ru-RU" sz="1200" b="1" dirty="0" smtClean="0">
                <a:solidFill>
                  <a:prstClr val="black"/>
                </a:solidFill>
                <a:latin typeface="Times New Roman" pitchFamily="18" charset="0"/>
                <a:cs typeface="Times New Roman" pitchFamily="18" charset="0"/>
              </a:rPr>
              <a:t>Сохранение налоговых льгот для социально незащищённых групп населения, предусмотренных решениями районного Совета депутатов Северо-Енисейского района</a:t>
            </a:r>
            <a:endParaRPr lang="ru-RU" sz="1200" b="1" dirty="0">
              <a:solidFill>
                <a:prstClr val="black"/>
              </a:solidFill>
              <a:latin typeface="Times New Roman" pitchFamily="18" charset="0"/>
              <a:cs typeface="Times New Roman" pitchFamily="18" charset="0"/>
            </a:endParaRPr>
          </a:p>
        </p:txBody>
      </p:sp>
      <p:sp>
        <p:nvSpPr>
          <p:cNvPr id="20" name="AutoShape 7"/>
          <p:cNvSpPr>
            <a:spLocks noChangeArrowheads="1"/>
          </p:cNvSpPr>
          <p:nvPr/>
        </p:nvSpPr>
        <p:spPr bwMode="auto">
          <a:xfrm>
            <a:off x="458341" y="2708920"/>
            <a:ext cx="3702986" cy="853006"/>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eaLnBrk="0" hangingPunct="0">
              <a:defRPr/>
            </a:pPr>
            <a:r>
              <a:rPr lang="ru-RU" sz="1200" b="1" dirty="0">
                <a:solidFill>
                  <a:prstClr val="black"/>
                </a:solidFill>
                <a:latin typeface="Times New Roman" pitchFamily="18" charset="0"/>
                <a:cs typeface="Times New Roman" pitchFamily="18" charset="0"/>
              </a:rPr>
              <a:t>П</a:t>
            </a:r>
            <a:r>
              <a:rPr lang="ru-RU" sz="1200" b="1" dirty="0" smtClean="0">
                <a:solidFill>
                  <a:prstClr val="black"/>
                </a:solidFill>
                <a:latin typeface="Times New Roman" pitchFamily="18" charset="0"/>
                <a:cs typeface="Times New Roman" pitchFamily="18" charset="0"/>
              </a:rPr>
              <a:t>овышение </a:t>
            </a:r>
            <a:r>
              <a:rPr lang="ru-RU" sz="1200" b="1" dirty="0">
                <a:solidFill>
                  <a:prstClr val="black"/>
                </a:solidFill>
                <a:latin typeface="Times New Roman" pitchFamily="18" charset="0"/>
                <a:cs typeface="Times New Roman" pitchFamily="18" charset="0"/>
              </a:rPr>
              <a:t>собираемости налогов и эффективность управления дебиторской задолженностью по доходам</a:t>
            </a:r>
          </a:p>
        </p:txBody>
      </p:sp>
      <p:sp>
        <p:nvSpPr>
          <p:cNvPr id="21" name="AutoShape 7"/>
          <p:cNvSpPr>
            <a:spLocks noChangeArrowheads="1"/>
          </p:cNvSpPr>
          <p:nvPr/>
        </p:nvSpPr>
        <p:spPr bwMode="auto">
          <a:xfrm>
            <a:off x="4921954" y="2378656"/>
            <a:ext cx="3751876" cy="660528"/>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a:defRPr/>
            </a:pPr>
            <a:r>
              <a:rPr lang="ru-RU" sz="1200" b="1" dirty="0" smtClean="0">
                <a:solidFill>
                  <a:prstClr val="black"/>
                </a:solidFill>
                <a:latin typeface="Times New Roman" pitchFamily="18" charset="0"/>
                <a:cs typeface="Times New Roman" pitchFamily="18" charset="0"/>
              </a:rPr>
              <a:t>Повышение </a:t>
            </a:r>
            <a:r>
              <a:rPr lang="ru-RU" sz="1200" b="1" dirty="0">
                <a:solidFill>
                  <a:prstClr val="black"/>
                </a:solidFill>
                <a:latin typeface="Times New Roman" pitchFamily="18" charset="0"/>
                <a:cs typeface="Times New Roman" pitchFamily="18" charset="0"/>
              </a:rPr>
              <a:t>эффективности управления и обеспечение полного учета объектов земельно-имущественного комплекса района</a:t>
            </a:r>
            <a:endParaRPr lang="ru-RU" sz="1200" b="1" dirty="0" smtClean="0">
              <a:solidFill>
                <a:prstClr val="black"/>
              </a:solidFill>
              <a:latin typeface="Times New Roman" pitchFamily="18" charset="0"/>
              <a:cs typeface="Times New Roman" pitchFamily="18" charset="0"/>
            </a:endParaRPr>
          </a:p>
        </p:txBody>
      </p:sp>
      <p:sp>
        <p:nvSpPr>
          <p:cNvPr id="22" name="AutoShape 7"/>
          <p:cNvSpPr>
            <a:spLocks noChangeArrowheads="1"/>
          </p:cNvSpPr>
          <p:nvPr/>
        </p:nvSpPr>
        <p:spPr bwMode="auto">
          <a:xfrm>
            <a:off x="480093" y="1766328"/>
            <a:ext cx="3683094" cy="828351"/>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eaLnBrk="0" hangingPunct="0">
              <a:defRPr/>
            </a:pPr>
            <a:r>
              <a:rPr lang="ru-RU" sz="1200" b="1" dirty="0">
                <a:solidFill>
                  <a:prstClr val="black"/>
                </a:solidFill>
                <a:latin typeface="Times New Roman" pitchFamily="18" charset="0"/>
                <a:cs typeface="Times New Roman" pitchFamily="18" charset="0"/>
              </a:rPr>
              <a:t>У</a:t>
            </a:r>
            <a:r>
              <a:rPr lang="ru-RU" sz="1200" b="1" dirty="0" smtClean="0">
                <a:solidFill>
                  <a:prstClr val="black"/>
                </a:solidFill>
                <a:latin typeface="Times New Roman" pitchFamily="18" charset="0"/>
                <a:cs typeface="Times New Roman" pitchFamily="18" charset="0"/>
              </a:rPr>
              <a:t>крепление</a:t>
            </a:r>
            <a:r>
              <a:rPr lang="ru-RU" sz="1200" b="1" dirty="0">
                <a:solidFill>
                  <a:prstClr val="black"/>
                </a:solidFill>
                <a:latin typeface="Times New Roman" pitchFamily="18" charset="0"/>
                <a:cs typeface="Times New Roman" pitchFamily="18" charset="0"/>
              </a:rPr>
              <a:t>, развитие доходной базы и мобилизацию доходов в бюджет</a:t>
            </a:r>
          </a:p>
        </p:txBody>
      </p:sp>
      <p:sp>
        <p:nvSpPr>
          <p:cNvPr id="5" name="Прямоугольник 4"/>
          <p:cNvSpPr/>
          <p:nvPr/>
        </p:nvSpPr>
        <p:spPr>
          <a:xfrm>
            <a:off x="464315" y="1052736"/>
            <a:ext cx="8207531" cy="57606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1600" dirty="0" smtClean="0">
                <a:solidFill>
                  <a:schemeClr val="accent5">
                    <a:lumMod val="50000"/>
                  </a:schemeClr>
                </a:solidFill>
              </a:rPr>
              <a:t>Основная цель налоговой политики Северо-Енисейского района – рост налоговой базы, за счет реализации следующих задач:</a:t>
            </a:r>
            <a:endParaRPr lang="ru-RU" sz="1600" dirty="0">
              <a:solidFill>
                <a:schemeClr val="accent5">
                  <a:lumMod val="50000"/>
                </a:schemeClr>
              </a:solidFill>
            </a:endParaRPr>
          </a:p>
        </p:txBody>
      </p:sp>
      <p:sp>
        <p:nvSpPr>
          <p:cNvPr id="24" name="AutoShape 7"/>
          <p:cNvSpPr>
            <a:spLocks noChangeArrowheads="1"/>
          </p:cNvSpPr>
          <p:nvPr/>
        </p:nvSpPr>
        <p:spPr bwMode="auto">
          <a:xfrm>
            <a:off x="4913370" y="1766328"/>
            <a:ext cx="3751876" cy="510543"/>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a:defRPr/>
            </a:pPr>
            <a:r>
              <a:rPr lang="ru-RU" sz="1200" b="1" dirty="0">
                <a:solidFill>
                  <a:prstClr val="black"/>
                </a:solidFill>
                <a:latin typeface="Times New Roman" pitchFamily="18" charset="0"/>
                <a:cs typeface="Times New Roman" pitchFamily="18" charset="0"/>
              </a:rPr>
              <a:t> </a:t>
            </a:r>
            <a:r>
              <a:rPr lang="ru-RU" sz="1200" b="1" dirty="0" smtClean="0">
                <a:solidFill>
                  <a:prstClr val="black"/>
                </a:solidFill>
                <a:latin typeface="Times New Roman" pitchFamily="18" charset="0"/>
                <a:cs typeface="Times New Roman" pitchFamily="18" charset="0"/>
              </a:rPr>
              <a:t>Мобилизация </a:t>
            </a:r>
            <a:r>
              <a:rPr lang="ru-RU" sz="1200" b="1" dirty="0">
                <a:solidFill>
                  <a:prstClr val="black"/>
                </a:solidFill>
                <a:latin typeface="Times New Roman" pitchFamily="18" charset="0"/>
                <a:cs typeface="Times New Roman" pitchFamily="18" charset="0"/>
              </a:rPr>
              <a:t>платежей в сфере земельно-имущественных отношений</a:t>
            </a:r>
            <a:endParaRPr lang="ru-RU" sz="1200" b="1" dirty="0" smtClean="0">
              <a:solidFill>
                <a:prstClr val="black"/>
              </a:solidFill>
              <a:latin typeface="Times New Roman" pitchFamily="18" charset="0"/>
              <a:cs typeface="Times New Roman" pitchFamily="18" charset="0"/>
            </a:endParaRPr>
          </a:p>
        </p:txBody>
      </p:sp>
      <p:sp>
        <p:nvSpPr>
          <p:cNvPr id="25" name="AutoShape 7"/>
          <p:cNvSpPr>
            <a:spLocks noChangeArrowheads="1"/>
          </p:cNvSpPr>
          <p:nvPr/>
        </p:nvSpPr>
        <p:spPr bwMode="auto">
          <a:xfrm>
            <a:off x="4930818" y="3135423"/>
            <a:ext cx="3777146" cy="509601"/>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t"/>
          <a:lstStyle/>
          <a:p>
            <a:pPr algn="ctr"/>
            <a:r>
              <a:rPr lang="ru-RU" sz="1200" b="1" dirty="0" smtClean="0">
                <a:solidFill>
                  <a:prstClr val="black"/>
                </a:solidFill>
                <a:latin typeface="Times New Roman" pitchFamily="18" charset="0"/>
                <a:cs typeface="Times New Roman" pitchFamily="18" charset="0"/>
              </a:rPr>
              <a:t>Работа по внесению </a:t>
            </a:r>
            <a:r>
              <a:rPr lang="ru-RU" sz="1200" b="1" dirty="0">
                <a:solidFill>
                  <a:prstClr val="black"/>
                </a:solidFill>
                <a:latin typeface="Times New Roman" pitchFamily="18" charset="0"/>
                <a:cs typeface="Times New Roman" pitchFamily="18" charset="0"/>
              </a:rPr>
              <a:t>сведений в </a:t>
            </a:r>
            <a:r>
              <a:rPr lang="ru-RU" sz="1200" b="1" dirty="0" smtClean="0">
                <a:solidFill>
                  <a:prstClr val="black"/>
                </a:solidFill>
                <a:latin typeface="Times New Roman" pitchFamily="18" charset="0"/>
                <a:cs typeface="Times New Roman" pitchFamily="18" charset="0"/>
              </a:rPr>
              <a:t>ФИАС</a:t>
            </a:r>
          </a:p>
          <a:p>
            <a:pPr algn="ctr"/>
            <a:r>
              <a:rPr lang="ru-RU" sz="1200" b="1" dirty="0" smtClean="0">
                <a:solidFill>
                  <a:prstClr val="black"/>
                </a:solidFill>
                <a:latin typeface="Times New Roman" pitchFamily="18" charset="0"/>
                <a:cs typeface="Times New Roman" pitchFamily="18" charset="0"/>
              </a:rPr>
              <a:t>Актуализация сведений в ГАР</a:t>
            </a:r>
            <a:endParaRPr lang="ru-RU" sz="1200" b="1" dirty="0">
              <a:solidFill>
                <a:prstClr val="black"/>
              </a:solidFill>
              <a:latin typeface="Times New Roman" pitchFamily="18" charset="0"/>
              <a:cs typeface="Times New Roman" pitchFamily="18" charset="0"/>
            </a:endParaRPr>
          </a:p>
        </p:txBody>
      </p:sp>
      <p:sp>
        <p:nvSpPr>
          <p:cNvPr id="27" name="AutoShape 7"/>
          <p:cNvSpPr>
            <a:spLocks noChangeArrowheads="1"/>
          </p:cNvSpPr>
          <p:nvPr/>
        </p:nvSpPr>
        <p:spPr bwMode="auto">
          <a:xfrm>
            <a:off x="4930817" y="4941168"/>
            <a:ext cx="3734429" cy="1007315"/>
          </a:xfrm>
          <a:prstGeom prst="foldedCorner">
            <a:avLst/>
          </a:prstGeom>
          <a:ln>
            <a:headEnd/>
            <a:tailEnd/>
          </a:ln>
        </p:spPr>
        <p:style>
          <a:lnRef idx="0">
            <a:schemeClr val="accent2"/>
          </a:lnRef>
          <a:fillRef idx="3">
            <a:schemeClr val="accent2"/>
          </a:fillRef>
          <a:effectRef idx="3">
            <a:schemeClr val="accent2"/>
          </a:effectRef>
          <a:fontRef idx="minor">
            <a:schemeClr val="lt1"/>
          </a:fontRef>
        </p:style>
        <p:txBody>
          <a:bodyPr lIns="18000" tIns="90000" rIns="18000" bIns="90000" anchor="ctr"/>
          <a:lstStyle/>
          <a:p>
            <a:pPr algn="ctr"/>
            <a:endParaRPr lang="ru-RU" sz="1200" b="1" dirty="0" smtClean="0">
              <a:solidFill>
                <a:prstClr val="black"/>
              </a:solidFill>
              <a:latin typeface="Times New Roman" pitchFamily="18" charset="0"/>
              <a:cs typeface="Times New Roman" pitchFamily="18" charset="0"/>
            </a:endParaRPr>
          </a:p>
          <a:p>
            <a:pPr algn="ctr"/>
            <a:r>
              <a:rPr lang="ru-RU" sz="1200" b="1" dirty="0" smtClean="0">
                <a:solidFill>
                  <a:prstClr val="black"/>
                </a:solidFill>
                <a:latin typeface="Times New Roman" pitchFamily="18" charset="0"/>
                <a:cs typeface="Times New Roman" pitchFamily="18" charset="0"/>
              </a:rPr>
              <a:t>Работа по взысканию задолженности по </a:t>
            </a:r>
            <a:r>
              <a:rPr lang="ru-RU" sz="1200" b="1" dirty="0">
                <a:solidFill>
                  <a:prstClr val="black"/>
                </a:solidFill>
                <a:latin typeface="Times New Roman" pitchFamily="18" charset="0"/>
                <a:cs typeface="Times New Roman" pitchFamily="18" charset="0"/>
              </a:rPr>
              <a:t>плате за наем жилого помещения </a:t>
            </a:r>
            <a:r>
              <a:rPr lang="ru-RU" sz="1200" b="1" dirty="0" smtClean="0">
                <a:solidFill>
                  <a:prstClr val="black"/>
                </a:solidFill>
                <a:latin typeface="Times New Roman" pitchFamily="18" charset="0"/>
                <a:cs typeface="Times New Roman" pitchFamily="18" charset="0"/>
              </a:rPr>
              <a:t>муниципального </a:t>
            </a:r>
            <a:r>
              <a:rPr lang="ru-RU" sz="1200" b="1" dirty="0">
                <a:solidFill>
                  <a:prstClr val="black"/>
                </a:solidFill>
                <a:latin typeface="Times New Roman" pitchFamily="18" charset="0"/>
                <a:cs typeface="Times New Roman" pitchFamily="18" charset="0"/>
              </a:rPr>
              <a:t>жилищного фонда социального и коммерческого использования </a:t>
            </a:r>
            <a:endParaRPr lang="ru-RU" sz="1200" b="1" dirty="0" smtClean="0">
              <a:solidFill>
                <a:prstClr val="black"/>
              </a:solidFill>
              <a:latin typeface="Times New Roman" pitchFamily="18" charset="0"/>
              <a:cs typeface="Times New Roman" pitchFamily="18" charset="0"/>
            </a:endParaRPr>
          </a:p>
          <a:p>
            <a:pPr algn="ctr"/>
            <a:r>
              <a:rPr lang="ru-RU" sz="1200" b="1" dirty="0" smtClean="0">
                <a:solidFill>
                  <a:prstClr val="black"/>
                </a:solidFill>
                <a:latin typeface="Times New Roman" pitchFamily="18" charset="0"/>
                <a:cs typeface="Times New Roman" pitchFamily="18" charset="0"/>
              </a:rPr>
              <a:t>Северо-Енисейского </a:t>
            </a:r>
            <a:r>
              <a:rPr lang="ru-RU" sz="1200" b="1" dirty="0">
                <a:solidFill>
                  <a:prstClr val="black"/>
                </a:solidFill>
                <a:latin typeface="Times New Roman" pitchFamily="18" charset="0"/>
                <a:cs typeface="Times New Roman" pitchFamily="18" charset="0"/>
              </a:rPr>
              <a:t>района</a:t>
            </a:r>
          </a:p>
        </p:txBody>
      </p:sp>
    </p:spTree>
    <p:extLst>
      <p:ext uri="{BB962C8B-B14F-4D97-AF65-F5344CB8AC3E}">
        <p14:creationId xmlns:p14="http://schemas.microsoft.com/office/powerpoint/2010/main" val="184232326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1487</TotalTime>
  <Words>1561</Words>
  <Application>Microsoft Office PowerPoint</Application>
  <PresentationFormat>Экран (4:3)</PresentationFormat>
  <Paragraphs>370</Paragraphs>
  <Slides>15</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Воздушный поток</vt:lpstr>
      <vt:lpstr>Презентация PowerPoint</vt:lpstr>
      <vt:lpstr>Презентация PowerPoint</vt:lpstr>
      <vt:lpstr>Презентация PowerPoint</vt:lpstr>
      <vt:lpstr>Презентация PowerPoint</vt:lpstr>
      <vt:lpstr>Глоссарий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Стадии бюджетного процесса</vt:lpstr>
      <vt:lpstr>Основные параметры бюджета Северо-Енисейского района  в 2024 - 2026 годах (с учетом средств из федерального и краевого бюджетов), (тыс. рублей)</vt:lpstr>
      <vt:lpstr>Динамика параметров бюджета  Северо-Енисейского района, (тыс. рублей)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Расходы  на реализацию муниципальных программ  и непрограммных расходов в 2022-2024 годах (тыс. рублей) </dc:title>
  <dc:creator>User3</dc:creator>
  <cp:lastModifiedBy>User6</cp:lastModifiedBy>
  <cp:revision>155</cp:revision>
  <cp:lastPrinted>2023-11-13T10:18:24Z</cp:lastPrinted>
  <dcterms:created xsi:type="dcterms:W3CDTF">2022-11-03T08:19:43Z</dcterms:created>
  <dcterms:modified xsi:type="dcterms:W3CDTF">2023-12-06T04:41:33Z</dcterms:modified>
</cp:coreProperties>
</file>