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3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4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notesSlides/notesSlide5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6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44"/>
  </p:notesMasterIdLst>
  <p:sldIdLst>
    <p:sldId id="287" r:id="rId3"/>
    <p:sldId id="293" r:id="rId4"/>
    <p:sldId id="258" r:id="rId5"/>
    <p:sldId id="298" r:id="rId6"/>
    <p:sldId id="311" r:id="rId7"/>
    <p:sldId id="312" r:id="rId8"/>
    <p:sldId id="313" r:id="rId9"/>
    <p:sldId id="314" r:id="rId10"/>
    <p:sldId id="315" r:id="rId11"/>
    <p:sldId id="317" r:id="rId12"/>
    <p:sldId id="316" r:id="rId13"/>
    <p:sldId id="288" r:id="rId14"/>
    <p:sldId id="277" r:id="rId15"/>
    <p:sldId id="276" r:id="rId16"/>
    <p:sldId id="259" r:id="rId17"/>
    <p:sldId id="272" r:id="rId18"/>
    <p:sldId id="278" r:id="rId19"/>
    <p:sldId id="279" r:id="rId20"/>
    <p:sldId id="290" r:id="rId21"/>
    <p:sldId id="300" r:id="rId22"/>
    <p:sldId id="310" r:id="rId23"/>
    <p:sldId id="302" r:id="rId24"/>
    <p:sldId id="303" r:id="rId25"/>
    <p:sldId id="308" r:id="rId26"/>
    <p:sldId id="301" r:id="rId27"/>
    <p:sldId id="281" r:id="rId28"/>
    <p:sldId id="309" r:id="rId29"/>
    <p:sldId id="305" r:id="rId30"/>
    <p:sldId id="307" r:id="rId31"/>
    <p:sldId id="299" r:id="rId32"/>
    <p:sldId id="282" r:id="rId33"/>
    <p:sldId id="261" r:id="rId34"/>
    <p:sldId id="306" r:id="rId35"/>
    <p:sldId id="304" r:id="rId36"/>
    <p:sldId id="270" r:id="rId37"/>
    <p:sldId id="274" r:id="rId38"/>
    <p:sldId id="271" r:id="rId39"/>
    <p:sldId id="291" r:id="rId40"/>
    <p:sldId id="292" r:id="rId41"/>
    <p:sldId id="296" r:id="rId42"/>
    <p:sldId id="297" r:id="rId4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15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14" autoAdjust="0"/>
  </p:normalViewPr>
  <p:slideViewPr>
    <p:cSldViewPr snapToGrid="0"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900"/>
            </a:pPr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Структура доходов 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бюджета </a:t>
            </a:r>
          </a:p>
          <a:p>
            <a:pPr>
              <a:defRPr sz="900"/>
            </a:pP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Северо-Енисейского </a:t>
            </a:r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района на 2025 год</a:t>
            </a:r>
          </a:p>
        </c:rich>
      </c:tx>
      <c:layout>
        <c:manualLayout>
          <c:xMode val="edge"/>
          <c:yMode val="edge"/>
          <c:x val="0.13001336079719422"/>
          <c:y val="1.1260388595123773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249986082502923E-2"/>
          <c:y val="0.22056707316965043"/>
          <c:w val="0.92802594221455204"/>
          <c:h val="0.676866746334654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бюджета Северо-Енисейского района на 2025 год</c:v>
                </c:pt>
              </c:strCache>
            </c:strRef>
          </c:tx>
          <c:explosion val="1"/>
          <c:dLbls>
            <c:dLbl>
              <c:idx val="1"/>
              <c:layout>
                <c:manualLayout>
                  <c:x val="0.14568752435561988"/>
                  <c:y val="-8.5745997197847867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4945721761398419E-2"/>
                  <c:y val="-2.5474368252300799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Лист1!$B$2:$B$13</c:f>
              <c:numCache>
                <c:formatCode>#,##0.0</c:formatCode>
                <c:ptCount val="12"/>
                <c:pt idx="0">
                  <c:v>2500000</c:v>
                </c:pt>
                <c:pt idx="1">
                  <c:v>1046512.6</c:v>
                </c:pt>
                <c:pt idx="2">
                  <c:v>2895.8</c:v>
                </c:pt>
                <c:pt idx="3">
                  <c:v>27797</c:v>
                </c:pt>
                <c:pt idx="4">
                  <c:v>4300.8</c:v>
                </c:pt>
                <c:pt idx="5">
                  <c:v>1860</c:v>
                </c:pt>
                <c:pt idx="6">
                  <c:v>50877.5</c:v>
                </c:pt>
                <c:pt idx="7">
                  <c:v>44797</c:v>
                </c:pt>
                <c:pt idx="8">
                  <c:v>10064.200000000001</c:v>
                </c:pt>
                <c:pt idx="9">
                  <c:v>50770</c:v>
                </c:pt>
                <c:pt idx="10">
                  <c:v>2192.1</c:v>
                </c:pt>
                <c:pt idx="11">
                  <c:v>511991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1.2967767076768924E-2"/>
          <c:y val="0.84323957210048595"/>
          <c:w val="0.95638896620831715"/>
          <c:h val="0.1404502799480643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800"/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постоянного населения на начало периода, человек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2022 отчет</c:v>
                </c:pt>
                <c:pt idx="1">
                  <c:v>2023 отчет</c:v>
                </c:pt>
                <c:pt idx="2">
                  <c:v>2024 оценка</c:v>
                </c:pt>
                <c:pt idx="3">
                  <c:v>2025 прогноз</c:v>
                </c:pt>
                <c:pt idx="4">
                  <c:v>2026 прогноз</c:v>
                </c:pt>
                <c:pt idx="5">
                  <c:v>2027 прогноз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8653</c:v>
                </c:pt>
                <c:pt idx="1">
                  <c:v>8492</c:v>
                </c:pt>
                <c:pt idx="2">
                  <c:v>8308</c:v>
                </c:pt>
                <c:pt idx="3">
                  <c:v>8117</c:v>
                </c:pt>
                <c:pt idx="4">
                  <c:v>7923</c:v>
                </c:pt>
                <c:pt idx="5">
                  <c:v>7730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9116800"/>
        <c:axId val="39118336"/>
        <c:axId val="0"/>
      </c:bar3DChart>
      <c:catAx>
        <c:axId val="39116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39118336"/>
        <c:crosses val="autoZero"/>
        <c:auto val="1"/>
        <c:lblAlgn val="ctr"/>
        <c:lblOffset val="100"/>
        <c:noMultiLvlLbl val="0"/>
      </c:catAx>
      <c:valAx>
        <c:axId val="391183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39116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800"/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Объемы добычи золота, кг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2022 отчет</c:v>
                </c:pt>
                <c:pt idx="1">
                  <c:v>2023 отчет</c:v>
                </c:pt>
                <c:pt idx="2">
                  <c:v>2024 оценка</c:v>
                </c:pt>
                <c:pt idx="3">
                  <c:v>2025 проноз</c:v>
                </c:pt>
                <c:pt idx="4">
                  <c:v>2026 прогноз</c:v>
                </c:pt>
                <c:pt idx="5">
                  <c:v>2027 прогноз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50082.1</c:v>
                </c:pt>
                <c:pt idx="1">
                  <c:v>63910</c:v>
                </c:pt>
                <c:pt idx="2">
                  <c:v>75929</c:v>
                </c:pt>
                <c:pt idx="3">
                  <c:v>81041</c:v>
                </c:pt>
                <c:pt idx="4">
                  <c:v>85378</c:v>
                </c:pt>
                <c:pt idx="5">
                  <c:v>90254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9319424"/>
        <c:axId val="39320960"/>
        <c:axId val="0"/>
      </c:bar3DChart>
      <c:catAx>
        <c:axId val="39319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39320960"/>
        <c:crosses val="autoZero"/>
        <c:auto val="1"/>
        <c:lblAlgn val="ctr"/>
        <c:lblOffset val="100"/>
        <c:noMultiLvlLbl val="0"/>
      </c:catAx>
      <c:valAx>
        <c:axId val="393209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39319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800"/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Среднедушевой денежный доход (за месяц), рублей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2022 отчет</c:v>
                </c:pt>
                <c:pt idx="1">
                  <c:v>2023 отчет</c:v>
                </c:pt>
                <c:pt idx="2">
                  <c:v>2024 оценка</c:v>
                </c:pt>
                <c:pt idx="3">
                  <c:v>2025 прогноз</c:v>
                </c:pt>
                <c:pt idx="4">
                  <c:v>2026 прогноз</c:v>
                </c:pt>
                <c:pt idx="5">
                  <c:v>2027 прогноз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77836.399999999994</c:v>
                </c:pt>
                <c:pt idx="1">
                  <c:v>87187</c:v>
                </c:pt>
                <c:pt idx="2">
                  <c:v>100516.9</c:v>
                </c:pt>
                <c:pt idx="3">
                  <c:v>110126.6</c:v>
                </c:pt>
                <c:pt idx="4">
                  <c:v>117735.8</c:v>
                </c:pt>
                <c:pt idx="5">
                  <c:v>125137.7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9157760"/>
        <c:axId val="39159296"/>
        <c:axId val="0"/>
      </c:bar3DChart>
      <c:catAx>
        <c:axId val="39157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39159296"/>
        <c:crosses val="autoZero"/>
        <c:auto val="1"/>
        <c:lblAlgn val="ctr"/>
        <c:lblOffset val="100"/>
        <c:noMultiLvlLbl val="0"/>
      </c:catAx>
      <c:valAx>
        <c:axId val="39159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391577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800"/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Общеобразовательные учреждения
 (7 учреждений)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1219</c:v>
                </c:pt>
                <c:pt idx="1">
                  <c:v>1200</c:v>
                </c:pt>
                <c:pt idx="2">
                  <c:v>1170</c:v>
                </c:pt>
                <c:pt idx="3">
                  <c:v>1172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9610240"/>
        <c:axId val="39611776"/>
        <c:axId val="0"/>
      </c:bar3DChart>
      <c:catAx>
        <c:axId val="39610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39611776"/>
        <c:crosses val="autoZero"/>
        <c:auto val="1"/>
        <c:lblAlgn val="ctr"/>
        <c:lblOffset val="100"/>
        <c:noMultiLvlLbl val="0"/>
      </c:catAx>
      <c:valAx>
        <c:axId val="396117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396102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800"/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Дошкольные учреждения
 (5 учреждений)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498</c:v>
                </c:pt>
                <c:pt idx="1">
                  <c:v>488</c:v>
                </c:pt>
                <c:pt idx="2">
                  <c:v>469</c:v>
                </c:pt>
                <c:pt idx="3">
                  <c:v>455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0255488"/>
        <c:axId val="40257024"/>
        <c:axId val="0"/>
      </c:bar3DChart>
      <c:catAx>
        <c:axId val="40255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40257024"/>
        <c:crosses val="autoZero"/>
        <c:auto val="1"/>
        <c:lblAlgn val="ctr"/>
        <c:lblOffset val="100"/>
        <c:noMultiLvlLbl val="0"/>
      </c:catAx>
      <c:valAx>
        <c:axId val="40257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40255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1000"/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Учреждения дополнительного образования
(2 учреждения)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2100</c:v>
                </c:pt>
                <c:pt idx="1">
                  <c:v>2065</c:v>
                </c:pt>
                <c:pt idx="2">
                  <c:v>2035</c:v>
                </c:pt>
                <c:pt idx="3">
                  <c:v>2000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0384384"/>
        <c:axId val="40385920"/>
        <c:axId val="0"/>
      </c:bar3DChart>
      <c:catAx>
        <c:axId val="40384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40385920"/>
        <c:crosses val="autoZero"/>
        <c:auto val="1"/>
        <c:lblAlgn val="ctr"/>
        <c:lblOffset val="100"/>
        <c:noMultiLvlLbl val="0"/>
      </c:catAx>
      <c:valAx>
        <c:axId val="403859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40384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57587252210071"/>
          <c:y val="0.19186227985250315"/>
          <c:w val="0.82363070769914459"/>
          <c:h val="0.54908713846609636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583493476281985"/>
          <c:y val="0.13789202397794995"/>
          <c:w val="0.6913537384735029"/>
          <c:h val="0.58219262187242349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B0F0"/>
            </a:solidFill>
          </c:spPr>
          <c:explosion val="16"/>
          <c:dPt>
            <c:idx val="0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0.30291736590671214"/>
                  <c:y val="2.6245430401913013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 </a:t>
                    </a:r>
                    <a:r>
                      <a:rPr lang="en-US" sz="1400" dirty="0" smtClean="0"/>
                      <a:t>14</a:t>
                    </a:r>
                    <a:r>
                      <a:rPr lang="ru-RU" sz="1400" dirty="0" smtClean="0"/>
                      <a:t> </a:t>
                    </a:r>
                    <a:r>
                      <a:rPr lang="en-US" sz="1400" dirty="0" smtClean="0"/>
                      <a:t>021</a:t>
                    </a:r>
                    <a:r>
                      <a:rPr lang="ru-RU" sz="1400" dirty="0" smtClean="0"/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22435537133300978"/>
                  <c:y val="-1.4326450500208971E-2"/>
                </c:manualLayout>
              </c:layout>
              <c:tx>
                <c:rich>
                  <a:bodyPr/>
                  <a:lstStyle/>
                  <a:p>
                    <a:pPr>
                      <a:defRPr sz="1200"/>
                    </a:pPr>
                    <a:r>
                      <a:rPr lang="ru-RU" sz="1200" dirty="0" smtClean="0"/>
                      <a:t> </a:t>
                    </a:r>
                    <a:r>
                      <a:rPr lang="en-US" sz="1200" dirty="0" smtClean="0"/>
                      <a:t>497</a:t>
                    </a:r>
                    <a:r>
                      <a:rPr lang="ru-RU" sz="1200" dirty="0" smtClean="0"/>
                      <a:t> </a:t>
                    </a:r>
                    <a:r>
                      <a:rPr lang="en-US" sz="1200" dirty="0" smtClean="0"/>
                      <a:t>956,4</a:t>
                    </a:r>
                    <a:endParaRPr lang="en-US" sz="12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Субсидии</c:v>
                </c:pt>
                <c:pt idx="1">
                  <c:v>Субвенции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14021</c:v>
                </c:pt>
                <c:pt idx="1">
                  <c:v>497956.4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Муниципальный долг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Лист1!$A$2:$A$12</c:f>
              <c:strCache>
                <c:ptCount val="11"/>
                <c:pt idx="0">
                  <c:v>на 01.01.2018</c:v>
                </c:pt>
                <c:pt idx="1">
                  <c:v>на 01.01.2019</c:v>
                </c:pt>
                <c:pt idx="2">
                  <c:v>на 01.01.2020</c:v>
                </c:pt>
                <c:pt idx="3">
                  <c:v>на 01.01.2021</c:v>
                </c:pt>
                <c:pt idx="4">
                  <c:v>на 01.01.2022</c:v>
                </c:pt>
                <c:pt idx="5">
                  <c:v>на 01.01.2023</c:v>
                </c:pt>
                <c:pt idx="6">
                  <c:v>на 01.01.2024</c:v>
                </c:pt>
                <c:pt idx="7">
                  <c:v>на 01.01.2025</c:v>
                </c:pt>
                <c:pt idx="8">
                  <c:v>на 01.01.2026</c:v>
                </c:pt>
                <c:pt idx="9">
                  <c:v>на 01.01.2027</c:v>
                </c:pt>
                <c:pt idx="10">
                  <c:v>на 01.01.2028</c:v>
                </c:pt>
              </c:strCache>
            </c:strRef>
          </c:cat>
          <c:val>
            <c:numRef>
              <c:f>Лист1!$B$2:$B$12</c:f>
              <c:numCache>
                <c:formatCode>#,##0.0</c:formatCode>
                <c:ptCount val="11"/>
                <c:pt idx="0">
                  <c:v>0</c:v>
                </c:pt>
                <c:pt idx="1">
                  <c:v>285</c:v>
                </c:pt>
                <c:pt idx="2">
                  <c:v>390</c:v>
                </c:pt>
                <c:pt idx="3">
                  <c:v>0</c:v>
                </c:pt>
                <c:pt idx="4">
                  <c:v>0</c:v>
                </c:pt>
                <c:pt idx="5">
                  <c:v>550</c:v>
                </c:pt>
                <c:pt idx="6">
                  <c:v>0</c:v>
                </c:pt>
                <c:pt idx="7">
                  <c:v>0</c:v>
                </c:pt>
                <c:pt idx="8">
                  <c:v>360</c:v>
                </c:pt>
                <c:pt idx="9">
                  <c:v>300</c:v>
                </c:pt>
                <c:pt idx="1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924416"/>
        <c:axId val="140925952"/>
      </c:barChart>
      <c:catAx>
        <c:axId val="140924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40925952"/>
        <c:crosses val="autoZero"/>
        <c:auto val="1"/>
        <c:lblAlgn val="ctr"/>
        <c:lblOffset val="100"/>
        <c:noMultiLvlLbl val="0"/>
      </c:catAx>
      <c:valAx>
        <c:axId val="14092595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40924416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Доходы 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всего 4 254 058,0 тыс.руб.     </a:t>
            </a:r>
            <a:endParaRPr lang="ru-RU" sz="1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c:rich>
      </c:tx>
      <c:layout>
        <c:manualLayout>
          <c:xMode val="edge"/>
          <c:yMode val="edge"/>
          <c:x val="9.5998995796254413E-2"/>
          <c:y val="4.5005616842731945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всего 4 254 058,0 тыс.руб. 100 %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Налоговые доходы 84,2 %</c:v>
                </c:pt>
                <c:pt idx="1">
                  <c:v>Неналоговые доходы 3,7 % </c:v>
                </c:pt>
                <c:pt idx="2">
                  <c:v>Безвозмездные поступления 12%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3583366.2</c:v>
                </c:pt>
                <c:pt idx="1">
                  <c:v>158700.70000000001</c:v>
                </c:pt>
                <c:pt idx="2">
                  <c:v>511991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27873263365419"/>
          <c:y val="0.25261182554045103"/>
          <c:w val="0.34097542400636877"/>
          <c:h val="0.73192407329179809"/>
        </c:manualLayout>
      </c:layout>
      <c:overlay val="0"/>
      <c:txPr>
        <a:bodyPr/>
        <a:lstStyle/>
        <a:p>
          <a:pPr>
            <a:defRPr sz="1200" b="1">
              <a:solidFill>
                <a:schemeClr val="tx2">
                  <a:lumMod val="60000"/>
                  <a:lumOff val="4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/>
          <a:lstStyle/>
          <a:p>
            <a:pPr>
              <a:defRPr sz="1400">
                <a:solidFill>
                  <a:srgbClr val="0070C0"/>
                </a:solidFill>
              </a:defRPr>
            </a:pPr>
            <a:r>
              <a:rPr lang="ru-RU" sz="1400" dirty="0"/>
              <a:t>Налоговые доходы всего  3 583 366,2  </a:t>
            </a:r>
            <a:r>
              <a:rPr lang="ru-RU" sz="1200" dirty="0"/>
              <a:t>(100 %)</a:t>
            </a:r>
          </a:p>
        </c:rich>
      </c:tx>
      <c:layout/>
      <c:overlay val="0"/>
    </c:title>
    <c:autoTitleDeleted val="0"/>
    <c:view3D>
      <c:rotX val="10"/>
      <c:rotY val="0"/>
      <c:rAngAx val="0"/>
      <c:perspective val="0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5564777698445548"/>
          <c:w val="0.76357137386974228"/>
          <c:h val="0.5186944204890420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 всего  3 583 366,2  (100 %)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0321105468137468E-3"/>
                  <c:y val="-5.5412464259369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321105468137468E-3"/>
                  <c:y val="-5.8875743275580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6.58023013080013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rgbClr val="0070C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Налог на прибыль 67,7 %</c:v>
                </c:pt>
                <c:pt idx="1">
                  <c:v>НДФЛ   29,1 %</c:v>
                </c:pt>
                <c:pt idx="2">
                  <c:v>Прочие доходы: Акцизы, налоги на совокупный доход, налоги на имущество, госпошлина     1,0 %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 formatCode="#,##0">
                  <c:v>2500000</c:v>
                </c:pt>
                <c:pt idx="1">
                  <c:v>1046512.6</c:v>
                </c:pt>
                <c:pt idx="2">
                  <c:v>36853.599999999999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38258176"/>
        <c:axId val="38576512"/>
        <c:axId val="38265728"/>
      </c:bar3DChart>
      <c:catAx>
        <c:axId val="3825817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000">
                <a:solidFill>
                  <a:srgbClr val="0070C0"/>
                </a:solidFill>
              </a:defRPr>
            </a:pPr>
            <a:endParaRPr lang="ru-RU"/>
          </a:p>
        </c:txPr>
        <c:crossAx val="38576512"/>
        <c:crosses val="autoZero"/>
        <c:auto val="1"/>
        <c:lblAlgn val="ctr"/>
        <c:lblOffset val="100"/>
        <c:noMultiLvlLbl val="0"/>
      </c:catAx>
      <c:valAx>
        <c:axId val="38576512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38258176"/>
        <c:crosses val="autoZero"/>
        <c:crossBetween val="between"/>
      </c:valAx>
      <c:serAx>
        <c:axId val="38265728"/>
        <c:scaling>
          <c:orientation val="minMax"/>
        </c:scaling>
        <c:delete val="1"/>
        <c:axPos val="b"/>
        <c:majorTickMark val="out"/>
        <c:minorTickMark val="none"/>
        <c:tickLblPos val="nextTo"/>
        <c:crossAx val="38576512"/>
        <c:crosses val="autoZero"/>
      </c:ser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layout/>
      <c:overlay val="0"/>
      <c:spPr>
        <a:ln>
          <a:solidFill>
            <a:schemeClr val="bg1"/>
          </a:solidFill>
        </a:ln>
      </c:spPr>
      <c:txPr>
        <a:bodyPr/>
        <a:lstStyle/>
        <a:p>
          <a:pPr>
            <a:defRPr sz="1400">
              <a:solidFill>
                <a:srgbClr val="0070C0"/>
              </a:solidFill>
            </a:defRPr>
          </a:pPr>
          <a:endParaRPr lang="ru-RU"/>
        </a:p>
      </c:txPr>
    </c:title>
    <c:autoTitleDeleted val="0"/>
    <c:view3D>
      <c:rotX val="10"/>
      <c:rotY val="0"/>
      <c:rAngAx val="0"/>
      <c:perspective val="0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1579022506895E-2"/>
          <c:y val="0.10956978850578229"/>
          <c:w val="0.95228706904432625"/>
          <c:h val="0.49291452331633939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 всего  158 700,8  (100 %)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0321105468137468E-3"/>
                  <c:y val="-5.5412464259369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321105468137468E-3"/>
                  <c:y val="-5.8875743275580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6.58023013080013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7339595496201673E-3"/>
                  <c:y val="-5.8552027164452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rgbClr val="0070C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Доходы от использования имущества 
32,1 %</c:v>
                </c:pt>
                <c:pt idx="1">
                  <c:v>Доходы от продажи материальных и нематериальных активов
32,0 %</c:v>
                </c:pt>
                <c:pt idx="2">
                  <c:v>Платежи при пользовании природными ресурсами  
28,2 %</c:v>
                </c:pt>
                <c:pt idx="3">
                  <c:v>Прочие доходы: доходы от оказания платных услуг, штрафы, прочие неналоговые доходы 
7,7 %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50877.5</c:v>
                </c:pt>
                <c:pt idx="1">
                  <c:v>50770</c:v>
                </c:pt>
                <c:pt idx="2">
                  <c:v>44797</c:v>
                </c:pt>
                <c:pt idx="3">
                  <c:v>12256.2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38601472"/>
        <c:axId val="38604160"/>
        <c:axId val="38267072"/>
      </c:bar3DChart>
      <c:catAx>
        <c:axId val="3860147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900">
                <a:solidFill>
                  <a:srgbClr val="0070C0"/>
                </a:solidFill>
              </a:defRPr>
            </a:pPr>
            <a:endParaRPr lang="ru-RU"/>
          </a:p>
        </c:txPr>
        <c:crossAx val="38604160"/>
        <c:crosses val="autoZero"/>
        <c:auto val="1"/>
        <c:lblAlgn val="ctr"/>
        <c:lblOffset val="100"/>
        <c:noMultiLvlLbl val="0"/>
      </c:catAx>
      <c:valAx>
        <c:axId val="38604160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38601472"/>
        <c:crosses val="autoZero"/>
        <c:crossBetween val="between"/>
      </c:valAx>
      <c:serAx>
        <c:axId val="38267072"/>
        <c:scaling>
          <c:orientation val="minMax"/>
        </c:scaling>
        <c:delete val="1"/>
        <c:axPos val="b"/>
        <c:majorTickMark val="out"/>
        <c:minorTickMark val="none"/>
        <c:tickLblPos val="nextTo"/>
        <c:crossAx val="38604160"/>
        <c:crosses val="autoZero"/>
      </c:ser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 rot="-5400000" vert="horz" anchor="ctr" anchorCtr="1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2590383.9</c:v>
                </c:pt>
                <c:pt idx="1">
                  <c:v>4236832.9000000004</c:v>
                </c:pt>
                <c:pt idx="2">
                  <c:v>4331019.4000000004</c:v>
                </c:pt>
                <c:pt idx="3">
                  <c:v>4254058</c:v>
                </c:pt>
                <c:pt idx="4">
                  <c:v>4326650.5</c:v>
                </c:pt>
                <c:pt idx="5">
                  <c:v>4394305.2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Лист1!$C$2:$C$7</c:f>
              <c:numCache>
                <c:formatCode>#,##0.0</c:formatCode>
                <c:ptCount val="6"/>
                <c:pt idx="0">
                  <c:v>4047247.8</c:v>
                </c:pt>
                <c:pt idx="1">
                  <c:v>3588145</c:v>
                </c:pt>
                <c:pt idx="2">
                  <c:v>4675179.5</c:v>
                </c:pt>
                <c:pt idx="3">
                  <c:v>4887223.5</c:v>
                </c:pt>
                <c:pt idx="4">
                  <c:v>4266809.4000000004</c:v>
                </c:pt>
                <c:pt idx="5">
                  <c:v>4054557.7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2"/>
              <c:layout>
                <c:manualLayout>
                  <c:x val="9.85234668158224E-3"/>
                  <c:y val="0.111251626791003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Лист1!$D$2:$D$7</c:f>
              <c:numCache>
                <c:formatCode>#,##0.0</c:formatCode>
                <c:ptCount val="6"/>
                <c:pt idx="0">
                  <c:v>-1456863.9</c:v>
                </c:pt>
                <c:pt idx="1">
                  <c:v>648687.90000000037</c:v>
                </c:pt>
                <c:pt idx="2">
                  <c:v>-344160.09999999963</c:v>
                </c:pt>
                <c:pt idx="3">
                  <c:v>-633165.5</c:v>
                </c:pt>
                <c:pt idx="4">
                  <c:v>59841.099999999627</c:v>
                </c:pt>
                <c:pt idx="5">
                  <c:v>339747.5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7109120"/>
        <c:axId val="37119104"/>
        <c:axId val="0"/>
      </c:bar3DChart>
      <c:catAx>
        <c:axId val="37109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7119104"/>
        <c:crosses val="autoZero"/>
        <c:auto val="1"/>
        <c:lblAlgn val="ctr"/>
        <c:lblOffset val="100"/>
        <c:noMultiLvlLbl val="0"/>
      </c:catAx>
      <c:valAx>
        <c:axId val="37119104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710912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569548309215901E-2"/>
          <c:y val="2.6286236715692912E-2"/>
          <c:w val="0.80891176622680128"/>
          <c:h val="0.973713698346104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Лист1!$A$2:$A$13</c:f>
              <c:strCach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strCache>
            </c:strRef>
          </c:cat>
          <c:val>
            <c:numRef>
              <c:f>Лист1!$B$2:$B$13</c:f>
              <c:numCache>
                <c:formatCode>#,##0.0</c:formatCode>
                <c:ptCount val="12"/>
                <c:pt idx="0">
                  <c:v>493786.6</c:v>
                </c:pt>
                <c:pt idx="1">
                  <c:v>1183.5</c:v>
                </c:pt>
                <c:pt idx="2">
                  <c:v>89493.9</c:v>
                </c:pt>
                <c:pt idx="3">
                  <c:v>166541.20000000001</c:v>
                </c:pt>
                <c:pt idx="4">
                  <c:v>1557456.6</c:v>
                </c:pt>
                <c:pt idx="5">
                  <c:v>40854.1</c:v>
                </c:pt>
                <c:pt idx="6">
                  <c:v>1239498.8</c:v>
                </c:pt>
                <c:pt idx="7">
                  <c:v>275544.40000000002</c:v>
                </c:pt>
                <c:pt idx="8">
                  <c:v>123222.8</c:v>
                </c:pt>
                <c:pt idx="9">
                  <c:v>167140.9</c:v>
                </c:pt>
                <c:pt idx="10">
                  <c:v>43954.400000000001</c:v>
                </c:pt>
                <c:pt idx="11">
                  <c:v>688546.3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"/>
      <c:layout/>
      <c:overlay val="0"/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200"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Источники финансирования расходов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002060"/>
              </a:solidFill>
            </c:spPr>
          </c:dPt>
          <c:dPt>
            <c:idx val="2"/>
            <c:bubble3D val="0"/>
            <c:spPr>
              <a:solidFill>
                <a:srgbClr val="C00000"/>
              </a:solidFill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Федеральный бюджет</c:v>
                </c:pt>
                <c:pt idx="1">
                  <c:v>Краевой бюджет</c:v>
                </c:pt>
                <c:pt idx="2">
                  <c:v>Местный бюджет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4803.1000000000004</c:v>
                </c:pt>
                <c:pt idx="1">
                  <c:v>507174.3</c:v>
                </c:pt>
                <c:pt idx="2">
                  <c:v>4375246.0999999996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5378785870883142E-3"/>
          <c:y val="0.1906111622930845"/>
          <c:w val="0.7111428270816551"/>
          <c:h val="0.80938883770691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7030A0"/>
            </a:solidFill>
          </c:spPr>
          <c:explosion val="25"/>
          <c:dPt>
            <c:idx val="1"/>
            <c:bubble3D val="0"/>
            <c:spPr>
              <a:solidFill>
                <a:srgbClr val="FFFF00"/>
              </a:solidFill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4502755.8</c:v>
                </c:pt>
                <c:pt idx="1">
                  <c:v>384467.7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900"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по муниципальным программам</c:v>
                </c:pt>
              </c:strCache>
            </c:strRef>
          </c:tx>
          <c:explosion val="25"/>
          <c:dLbls>
            <c:dLbl>
              <c:idx val="4"/>
              <c:layout>
                <c:manualLayout>
                  <c:x val="-3.7270476786933911E-2"/>
                  <c:y val="8.0373212348600162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</c:dLbls>
          <c:cat>
            <c:numRef>
              <c:f>Лист1!$A$2:$A$17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Лист1!$B$2:$B$17</c:f>
              <c:numCache>
                <c:formatCode>#,##0.0</c:formatCode>
                <c:ptCount val="16"/>
                <c:pt idx="0">
                  <c:v>1035266.2</c:v>
                </c:pt>
                <c:pt idx="1">
                  <c:v>1161364.1000000001</c:v>
                </c:pt>
                <c:pt idx="2">
                  <c:v>89493.9</c:v>
                </c:pt>
                <c:pt idx="3">
                  <c:v>494740.5</c:v>
                </c:pt>
                <c:pt idx="4">
                  <c:v>163740.9</c:v>
                </c:pt>
                <c:pt idx="5">
                  <c:v>22145.599999999999</c:v>
                </c:pt>
                <c:pt idx="6">
                  <c:v>119556.3</c:v>
                </c:pt>
                <c:pt idx="7">
                  <c:v>83953.3</c:v>
                </c:pt>
                <c:pt idx="8">
                  <c:v>287775</c:v>
                </c:pt>
                <c:pt idx="9">
                  <c:v>733767.5</c:v>
                </c:pt>
                <c:pt idx="10">
                  <c:v>43954.400000000001</c:v>
                </c:pt>
                <c:pt idx="11">
                  <c:v>67191.8</c:v>
                </c:pt>
                <c:pt idx="12">
                  <c:v>113192.8</c:v>
                </c:pt>
                <c:pt idx="13">
                  <c:v>99.8</c:v>
                </c:pt>
                <c:pt idx="14">
                  <c:v>72141.2</c:v>
                </c:pt>
                <c:pt idx="15">
                  <c:v>14372.5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BA43D3-208F-4D01-BC23-2D3A838072E1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F5DD52-78AF-41CE-9790-6F192142922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 проекта бюджета </a:t>
          </a:r>
        </a:p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(август-ноябрь)</a:t>
          </a:r>
          <a:endParaRPr lang="ru-RU" dirty="0"/>
        </a:p>
      </dgm:t>
    </dgm:pt>
    <dgm:pt modelId="{6A78234D-A94E-4552-BD12-6F16403CB0B7}" type="parTrans" cxnId="{ACE9B1CB-5C4D-4BB5-87A3-BECC072AEA76}">
      <dgm:prSet/>
      <dgm:spPr/>
      <dgm:t>
        <a:bodyPr/>
        <a:lstStyle/>
        <a:p>
          <a:endParaRPr lang="ru-RU"/>
        </a:p>
      </dgm:t>
    </dgm:pt>
    <dgm:pt modelId="{2D32005E-10B0-447C-9BD1-956239411E6B}" type="sibTrans" cxnId="{ACE9B1CB-5C4D-4BB5-87A3-BECC072AEA76}">
      <dgm:prSet/>
      <dgm:spPr/>
      <dgm:t>
        <a:bodyPr/>
        <a:lstStyle/>
        <a:p>
          <a:endParaRPr lang="ru-RU"/>
        </a:p>
      </dgm:t>
    </dgm:pt>
    <dgm:pt modelId="{65CABE11-0B38-4560-ABB6-A6A5201CCC36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Рассмотрение и утверждение бюджета </a:t>
          </a:r>
        </a:p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(ноябрь-декабрь)</a:t>
          </a:r>
          <a:endParaRPr lang="ru-RU" dirty="0"/>
        </a:p>
      </dgm:t>
    </dgm:pt>
    <dgm:pt modelId="{B4FE38EE-662D-4F25-8FDF-A70A4D26BDE3}" type="parTrans" cxnId="{0F935AE4-4105-4741-A2B1-7C9AB9E50EB3}">
      <dgm:prSet/>
      <dgm:spPr/>
      <dgm:t>
        <a:bodyPr/>
        <a:lstStyle/>
        <a:p>
          <a:endParaRPr lang="ru-RU"/>
        </a:p>
      </dgm:t>
    </dgm:pt>
    <dgm:pt modelId="{8E8CD8EC-21BB-4B36-8490-34B83EA84AF4}" type="sibTrans" cxnId="{0F935AE4-4105-4741-A2B1-7C9AB9E50EB3}">
      <dgm:prSet/>
      <dgm:spPr/>
      <dgm:t>
        <a:bodyPr/>
        <a:lstStyle/>
        <a:p>
          <a:endParaRPr lang="ru-RU"/>
        </a:p>
      </dgm:t>
    </dgm:pt>
    <dgm:pt modelId="{23035369-4675-4213-B252-95572EFDC8B6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Исполнение бюджета </a:t>
          </a:r>
        </a:p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(январь-декабрь)</a:t>
          </a:r>
          <a:endParaRPr lang="ru-RU" dirty="0"/>
        </a:p>
      </dgm:t>
    </dgm:pt>
    <dgm:pt modelId="{50808E52-212E-438D-900E-1977BF449960}" type="parTrans" cxnId="{6CF931F0-707E-466F-B5A9-F907A521320C}">
      <dgm:prSet/>
      <dgm:spPr/>
      <dgm:t>
        <a:bodyPr/>
        <a:lstStyle/>
        <a:p>
          <a:endParaRPr lang="ru-RU"/>
        </a:p>
      </dgm:t>
    </dgm:pt>
    <dgm:pt modelId="{3F6C553A-D44A-489C-948E-E51FE1E2A856}" type="sibTrans" cxnId="{6CF931F0-707E-466F-B5A9-F907A521320C}">
      <dgm:prSet/>
      <dgm:spPr/>
      <dgm:t>
        <a:bodyPr/>
        <a:lstStyle/>
        <a:p>
          <a:endParaRPr lang="ru-RU"/>
        </a:p>
      </dgm:t>
    </dgm:pt>
    <dgm:pt modelId="{8FADEEA9-7C34-46EA-8253-5570735FDBF5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Контроль за исполнением бюджета</a:t>
          </a:r>
        </a:p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(январь-декабрь)</a:t>
          </a:r>
          <a:endParaRPr lang="ru-RU" dirty="0"/>
        </a:p>
      </dgm:t>
    </dgm:pt>
    <dgm:pt modelId="{5E36784E-0CAE-491E-9C2B-0C1D62523164}" type="parTrans" cxnId="{C247E8F5-4E4D-4951-960A-ED54D8AD0761}">
      <dgm:prSet/>
      <dgm:spPr/>
      <dgm:t>
        <a:bodyPr/>
        <a:lstStyle/>
        <a:p>
          <a:endParaRPr lang="ru-RU"/>
        </a:p>
      </dgm:t>
    </dgm:pt>
    <dgm:pt modelId="{4F125F85-D801-4109-818A-98BAAC6BF41B}" type="sibTrans" cxnId="{C247E8F5-4E4D-4951-960A-ED54D8AD0761}">
      <dgm:prSet/>
      <dgm:spPr/>
      <dgm:t>
        <a:bodyPr/>
        <a:lstStyle/>
        <a:p>
          <a:endParaRPr lang="ru-RU"/>
        </a:p>
      </dgm:t>
    </dgm:pt>
    <dgm:pt modelId="{840AF672-0529-4EE3-B2BB-99C97815ABC5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Утверждение бюджетной отчетности</a:t>
          </a:r>
        </a:p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(январь-апрель)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907A06-4C12-47EA-8E53-4AEAB9B5C1D3}" type="parTrans" cxnId="{E7545E82-685A-4375-80EF-633C633A2148}">
      <dgm:prSet/>
      <dgm:spPr/>
      <dgm:t>
        <a:bodyPr/>
        <a:lstStyle/>
        <a:p>
          <a:endParaRPr lang="ru-RU"/>
        </a:p>
      </dgm:t>
    </dgm:pt>
    <dgm:pt modelId="{439AA41A-1658-4BAA-8FB0-DEADAA45BAC2}" type="sibTrans" cxnId="{E7545E82-685A-4375-80EF-633C633A2148}">
      <dgm:prSet/>
      <dgm:spPr/>
      <dgm:t>
        <a:bodyPr/>
        <a:lstStyle/>
        <a:p>
          <a:endParaRPr lang="ru-RU"/>
        </a:p>
      </dgm:t>
    </dgm:pt>
    <dgm:pt modelId="{BBA4902F-6B50-4FE9-BFE8-F6F27738F470}" type="pres">
      <dgm:prSet presAssocID="{75BA43D3-208F-4D01-BC23-2D3A838072E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515FBC-0932-4A3E-B6E5-47DB63EB6344}" type="pres">
      <dgm:prSet presAssocID="{75BA43D3-208F-4D01-BC23-2D3A838072E1}" presName="wedge1" presStyleLbl="node1" presStyleIdx="0" presStyleCnt="5"/>
      <dgm:spPr/>
      <dgm:t>
        <a:bodyPr/>
        <a:lstStyle/>
        <a:p>
          <a:endParaRPr lang="ru-RU"/>
        </a:p>
      </dgm:t>
    </dgm:pt>
    <dgm:pt modelId="{A0AEBDFA-A525-4EDE-B27A-2B5CB65A9352}" type="pres">
      <dgm:prSet presAssocID="{75BA43D3-208F-4D01-BC23-2D3A838072E1}" presName="dummy1a" presStyleCnt="0"/>
      <dgm:spPr/>
    </dgm:pt>
    <dgm:pt modelId="{B27236D1-2C27-4B4A-93F5-DBF3C12B5F90}" type="pres">
      <dgm:prSet presAssocID="{75BA43D3-208F-4D01-BC23-2D3A838072E1}" presName="dummy1b" presStyleCnt="0"/>
      <dgm:spPr/>
    </dgm:pt>
    <dgm:pt modelId="{ED094250-0068-4A17-AF61-5E3C1485967F}" type="pres">
      <dgm:prSet presAssocID="{75BA43D3-208F-4D01-BC23-2D3A838072E1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D734B-077F-4B0D-A2D5-9E6EB61B7177}" type="pres">
      <dgm:prSet presAssocID="{75BA43D3-208F-4D01-BC23-2D3A838072E1}" presName="wedge2" presStyleLbl="node1" presStyleIdx="1" presStyleCnt="5"/>
      <dgm:spPr/>
      <dgm:t>
        <a:bodyPr/>
        <a:lstStyle/>
        <a:p>
          <a:endParaRPr lang="ru-RU"/>
        </a:p>
      </dgm:t>
    </dgm:pt>
    <dgm:pt modelId="{1582A213-6C6F-46FC-BC9F-4C725B8F5A73}" type="pres">
      <dgm:prSet presAssocID="{75BA43D3-208F-4D01-BC23-2D3A838072E1}" presName="dummy2a" presStyleCnt="0"/>
      <dgm:spPr/>
    </dgm:pt>
    <dgm:pt modelId="{F0C87B84-9171-44E1-ACBA-415854318C66}" type="pres">
      <dgm:prSet presAssocID="{75BA43D3-208F-4D01-BC23-2D3A838072E1}" presName="dummy2b" presStyleCnt="0"/>
      <dgm:spPr/>
    </dgm:pt>
    <dgm:pt modelId="{99220B69-139D-487F-B612-ACE25CDD6DA4}" type="pres">
      <dgm:prSet presAssocID="{75BA43D3-208F-4D01-BC23-2D3A838072E1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4892FD-D4FA-4122-B264-4AC89AE661D9}" type="pres">
      <dgm:prSet presAssocID="{75BA43D3-208F-4D01-BC23-2D3A838072E1}" presName="wedge3" presStyleLbl="node1" presStyleIdx="2" presStyleCnt="5"/>
      <dgm:spPr/>
      <dgm:t>
        <a:bodyPr/>
        <a:lstStyle/>
        <a:p>
          <a:endParaRPr lang="ru-RU"/>
        </a:p>
      </dgm:t>
    </dgm:pt>
    <dgm:pt modelId="{ECD448A3-ACDA-4DF1-9322-87C6F41BB1E9}" type="pres">
      <dgm:prSet presAssocID="{75BA43D3-208F-4D01-BC23-2D3A838072E1}" presName="dummy3a" presStyleCnt="0"/>
      <dgm:spPr/>
    </dgm:pt>
    <dgm:pt modelId="{8B2DB1BE-AD28-4283-BF94-2B06D06CFB34}" type="pres">
      <dgm:prSet presAssocID="{75BA43D3-208F-4D01-BC23-2D3A838072E1}" presName="dummy3b" presStyleCnt="0"/>
      <dgm:spPr/>
    </dgm:pt>
    <dgm:pt modelId="{FF04F132-4124-41E9-B90D-0822129AB0ED}" type="pres">
      <dgm:prSet presAssocID="{75BA43D3-208F-4D01-BC23-2D3A838072E1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6D9C6F-D755-45E1-A402-0F45990A7125}" type="pres">
      <dgm:prSet presAssocID="{75BA43D3-208F-4D01-BC23-2D3A838072E1}" presName="wedge4" presStyleLbl="node1" presStyleIdx="3" presStyleCnt="5"/>
      <dgm:spPr/>
      <dgm:t>
        <a:bodyPr/>
        <a:lstStyle/>
        <a:p>
          <a:endParaRPr lang="ru-RU"/>
        </a:p>
      </dgm:t>
    </dgm:pt>
    <dgm:pt modelId="{79087D96-7C68-42B2-AEA0-1329F976F6AA}" type="pres">
      <dgm:prSet presAssocID="{75BA43D3-208F-4D01-BC23-2D3A838072E1}" presName="dummy4a" presStyleCnt="0"/>
      <dgm:spPr/>
    </dgm:pt>
    <dgm:pt modelId="{C252B7F0-8F3C-434E-9A2D-26D81ACCBDCA}" type="pres">
      <dgm:prSet presAssocID="{75BA43D3-208F-4D01-BC23-2D3A838072E1}" presName="dummy4b" presStyleCnt="0"/>
      <dgm:spPr/>
    </dgm:pt>
    <dgm:pt modelId="{696E1B34-182B-45E0-9029-2C3195F12D8E}" type="pres">
      <dgm:prSet presAssocID="{75BA43D3-208F-4D01-BC23-2D3A838072E1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364386-0FE7-4BAA-B9A8-55FB3B129828}" type="pres">
      <dgm:prSet presAssocID="{75BA43D3-208F-4D01-BC23-2D3A838072E1}" presName="wedge5" presStyleLbl="node1" presStyleIdx="4" presStyleCnt="5"/>
      <dgm:spPr/>
      <dgm:t>
        <a:bodyPr/>
        <a:lstStyle/>
        <a:p>
          <a:endParaRPr lang="ru-RU"/>
        </a:p>
      </dgm:t>
    </dgm:pt>
    <dgm:pt modelId="{5D0FF2BA-F211-4511-B0F0-4914504FBF7C}" type="pres">
      <dgm:prSet presAssocID="{75BA43D3-208F-4D01-BC23-2D3A838072E1}" presName="dummy5a" presStyleCnt="0"/>
      <dgm:spPr/>
    </dgm:pt>
    <dgm:pt modelId="{092B8C7D-6F5F-4E36-B1EC-E5378DFD93E5}" type="pres">
      <dgm:prSet presAssocID="{75BA43D3-208F-4D01-BC23-2D3A838072E1}" presName="dummy5b" presStyleCnt="0"/>
      <dgm:spPr/>
    </dgm:pt>
    <dgm:pt modelId="{0FC635E8-91FF-437B-8B07-B3186372F4B3}" type="pres">
      <dgm:prSet presAssocID="{75BA43D3-208F-4D01-BC23-2D3A838072E1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5FA3EB-1276-4038-A31D-D081F6846B82}" type="pres">
      <dgm:prSet presAssocID="{2D32005E-10B0-447C-9BD1-956239411E6B}" presName="arrowWedge1" presStyleLbl="fgSibTrans2D1" presStyleIdx="0" presStyleCnt="5"/>
      <dgm:spPr/>
    </dgm:pt>
    <dgm:pt modelId="{DEBBE1F8-EB54-4095-8C60-2B034E229CD4}" type="pres">
      <dgm:prSet presAssocID="{8E8CD8EC-21BB-4B36-8490-34B83EA84AF4}" presName="arrowWedge2" presStyleLbl="fgSibTrans2D1" presStyleIdx="1" presStyleCnt="5"/>
      <dgm:spPr/>
    </dgm:pt>
    <dgm:pt modelId="{873B8970-B072-4840-9CE5-3371CA244FF7}" type="pres">
      <dgm:prSet presAssocID="{3F6C553A-D44A-489C-948E-E51FE1E2A856}" presName="arrowWedge3" presStyleLbl="fgSibTrans2D1" presStyleIdx="2" presStyleCnt="5"/>
      <dgm:spPr/>
    </dgm:pt>
    <dgm:pt modelId="{33B0715E-1A39-4933-B756-4815B375FC88}" type="pres">
      <dgm:prSet presAssocID="{439AA41A-1658-4BAA-8FB0-DEADAA45BAC2}" presName="arrowWedge4" presStyleLbl="fgSibTrans2D1" presStyleIdx="3" presStyleCnt="5"/>
      <dgm:spPr/>
    </dgm:pt>
    <dgm:pt modelId="{9D9446E1-8188-4D0C-A6EC-50AE9CAB2AF4}" type="pres">
      <dgm:prSet presAssocID="{4F125F85-D801-4109-818A-98BAAC6BF41B}" presName="arrowWedge5" presStyleLbl="fgSibTrans2D1" presStyleIdx="4" presStyleCnt="5"/>
      <dgm:spPr/>
    </dgm:pt>
  </dgm:ptLst>
  <dgm:cxnLst>
    <dgm:cxn modelId="{0F935AE4-4105-4741-A2B1-7C9AB9E50EB3}" srcId="{75BA43D3-208F-4D01-BC23-2D3A838072E1}" destId="{65CABE11-0B38-4560-ABB6-A6A5201CCC36}" srcOrd="1" destOrd="0" parTransId="{B4FE38EE-662D-4F25-8FDF-A70A4D26BDE3}" sibTransId="{8E8CD8EC-21BB-4B36-8490-34B83EA84AF4}"/>
    <dgm:cxn modelId="{B2A26019-5146-4805-80EA-4C81F716AC1F}" type="presOf" srcId="{2EF5DD52-78AF-41CE-9790-6F1921429220}" destId="{D0515FBC-0932-4A3E-B6E5-47DB63EB6344}" srcOrd="0" destOrd="0" presId="urn:microsoft.com/office/officeart/2005/8/layout/cycle8"/>
    <dgm:cxn modelId="{710D2C29-32D5-4831-87E0-58F59C3EBD5F}" type="presOf" srcId="{23035369-4675-4213-B252-95572EFDC8B6}" destId="{FF04F132-4124-41E9-B90D-0822129AB0ED}" srcOrd="1" destOrd="0" presId="urn:microsoft.com/office/officeart/2005/8/layout/cycle8"/>
    <dgm:cxn modelId="{1F830278-9177-4F44-A761-8EF47ACA4213}" type="presOf" srcId="{65CABE11-0B38-4560-ABB6-A6A5201CCC36}" destId="{99220B69-139D-487F-B612-ACE25CDD6DA4}" srcOrd="1" destOrd="0" presId="urn:microsoft.com/office/officeart/2005/8/layout/cycle8"/>
    <dgm:cxn modelId="{ACE9B1CB-5C4D-4BB5-87A3-BECC072AEA76}" srcId="{75BA43D3-208F-4D01-BC23-2D3A838072E1}" destId="{2EF5DD52-78AF-41CE-9790-6F1921429220}" srcOrd="0" destOrd="0" parTransId="{6A78234D-A94E-4552-BD12-6F16403CB0B7}" sibTransId="{2D32005E-10B0-447C-9BD1-956239411E6B}"/>
    <dgm:cxn modelId="{39B4FF52-89F6-4184-83B2-CFDABF62D5DB}" type="presOf" srcId="{23035369-4675-4213-B252-95572EFDC8B6}" destId="{FE4892FD-D4FA-4122-B264-4AC89AE661D9}" srcOrd="0" destOrd="0" presId="urn:microsoft.com/office/officeart/2005/8/layout/cycle8"/>
    <dgm:cxn modelId="{26E07C33-D39F-4614-8409-555742EAE7E2}" type="presOf" srcId="{8FADEEA9-7C34-46EA-8253-5570735FDBF5}" destId="{0FC635E8-91FF-437B-8B07-B3186372F4B3}" srcOrd="1" destOrd="0" presId="urn:microsoft.com/office/officeart/2005/8/layout/cycle8"/>
    <dgm:cxn modelId="{FA25EAE1-71F2-4C2A-947B-2DAA342370C2}" type="presOf" srcId="{75BA43D3-208F-4D01-BC23-2D3A838072E1}" destId="{BBA4902F-6B50-4FE9-BFE8-F6F27738F470}" srcOrd="0" destOrd="0" presId="urn:microsoft.com/office/officeart/2005/8/layout/cycle8"/>
    <dgm:cxn modelId="{E068290B-B130-4F8E-A53F-1D9B4C60AF86}" type="presOf" srcId="{65CABE11-0B38-4560-ABB6-A6A5201CCC36}" destId="{E1AD734B-077F-4B0D-A2D5-9E6EB61B7177}" srcOrd="0" destOrd="0" presId="urn:microsoft.com/office/officeart/2005/8/layout/cycle8"/>
    <dgm:cxn modelId="{6CF931F0-707E-466F-B5A9-F907A521320C}" srcId="{75BA43D3-208F-4D01-BC23-2D3A838072E1}" destId="{23035369-4675-4213-B252-95572EFDC8B6}" srcOrd="2" destOrd="0" parTransId="{50808E52-212E-438D-900E-1977BF449960}" sibTransId="{3F6C553A-D44A-489C-948E-E51FE1E2A856}"/>
    <dgm:cxn modelId="{C247E8F5-4E4D-4951-960A-ED54D8AD0761}" srcId="{75BA43D3-208F-4D01-BC23-2D3A838072E1}" destId="{8FADEEA9-7C34-46EA-8253-5570735FDBF5}" srcOrd="4" destOrd="0" parTransId="{5E36784E-0CAE-491E-9C2B-0C1D62523164}" sibTransId="{4F125F85-D801-4109-818A-98BAAC6BF41B}"/>
    <dgm:cxn modelId="{6BCC4922-8EFC-4DFD-A63F-302652899D18}" type="presOf" srcId="{8FADEEA9-7C34-46EA-8253-5570735FDBF5}" destId="{08364386-0FE7-4BAA-B9A8-55FB3B129828}" srcOrd="0" destOrd="0" presId="urn:microsoft.com/office/officeart/2005/8/layout/cycle8"/>
    <dgm:cxn modelId="{E7545E82-685A-4375-80EF-633C633A2148}" srcId="{75BA43D3-208F-4D01-BC23-2D3A838072E1}" destId="{840AF672-0529-4EE3-B2BB-99C97815ABC5}" srcOrd="3" destOrd="0" parTransId="{E3907A06-4C12-47EA-8E53-4AEAB9B5C1D3}" sibTransId="{439AA41A-1658-4BAA-8FB0-DEADAA45BAC2}"/>
    <dgm:cxn modelId="{95D49469-5FBD-43CC-8129-9D98F8DC26AA}" type="presOf" srcId="{840AF672-0529-4EE3-B2BB-99C97815ABC5}" destId="{696E1B34-182B-45E0-9029-2C3195F12D8E}" srcOrd="1" destOrd="0" presId="urn:microsoft.com/office/officeart/2005/8/layout/cycle8"/>
    <dgm:cxn modelId="{59495572-A50F-44F8-9135-D38AEC430363}" type="presOf" srcId="{2EF5DD52-78AF-41CE-9790-6F1921429220}" destId="{ED094250-0068-4A17-AF61-5E3C1485967F}" srcOrd="1" destOrd="0" presId="urn:microsoft.com/office/officeart/2005/8/layout/cycle8"/>
    <dgm:cxn modelId="{3FBFDC5C-4103-4C73-A547-71A262EA86CB}" type="presOf" srcId="{840AF672-0529-4EE3-B2BB-99C97815ABC5}" destId="{426D9C6F-D755-45E1-A402-0F45990A7125}" srcOrd="0" destOrd="0" presId="urn:microsoft.com/office/officeart/2005/8/layout/cycle8"/>
    <dgm:cxn modelId="{82892AAB-90E9-4BF5-87EF-F39B9AA8F572}" type="presParOf" srcId="{BBA4902F-6B50-4FE9-BFE8-F6F27738F470}" destId="{D0515FBC-0932-4A3E-B6E5-47DB63EB6344}" srcOrd="0" destOrd="0" presId="urn:microsoft.com/office/officeart/2005/8/layout/cycle8"/>
    <dgm:cxn modelId="{A1A7AFB8-6212-42F7-A4C5-86F9FB94696A}" type="presParOf" srcId="{BBA4902F-6B50-4FE9-BFE8-F6F27738F470}" destId="{A0AEBDFA-A525-4EDE-B27A-2B5CB65A9352}" srcOrd="1" destOrd="0" presId="urn:microsoft.com/office/officeart/2005/8/layout/cycle8"/>
    <dgm:cxn modelId="{06A88186-F8F0-4408-A534-D53AA446D340}" type="presParOf" srcId="{BBA4902F-6B50-4FE9-BFE8-F6F27738F470}" destId="{B27236D1-2C27-4B4A-93F5-DBF3C12B5F90}" srcOrd="2" destOrd="0" presId="urn:microsoft.com/office/officeart/2005/8/layout/cycle8"/>
    <dgm:cxn modelId="{C4C33D3F-9DA8-427C-A00B-5C96DD42107C}" type="presParOf" srcId="{BBA4902F-6B50-4FE9-BFE8-F6F27738F470}" destId="{ED094250-0068-4A17-AF61-5E3C1485967F}" srcOrd="3" destOrd="0" presId="urn:microsoft.com/office/officeart/2005/8/layout/cycle8"/>
    <dgm:cxn modelId="{B2B7FB1B-FDAF-44B9-8B4A-C0A543E6422E}" type="presParOf" srcId="{BBA4902F-6B50-4FE9-BFE8-F6F27738F470}" destId="{E1AD734B-077F-4B0D-A2D5-9E6EB61B7177}" srcOrd="4" destOrd="0" presId="urn:microsoft.com/office/officeart/2005/8/layout/cycle8"/>
    <dgm:cxn modelId="{BB480531-B792-49B8-AF51-F45597879671}" type="presParOf" srcId="{BBA4902F-6B50-4FE9-BFE8-F6F27738F470}" destId="{1582A213-6C6F-46FC-BC9F-4C725B8F5A73}" srcOrd="5" destOrd="0" presId="urn:microsoft.com/office/officeart/2005/8/layout/cycle8"/>
    <dgm:cxn modelId="{52228539-2350-40BD-B563-2E0B395D5F28}" type="presParOf" srcId="{BBA4902F-6B50-4FE9-BFE8-F6F27738F470}" destId="{F0C87B84-9171-44E1-ACBA-415854318C66}" srcOrd="6" destOrd="0" presId="urn:microsoft.com/office/officeart/2005/8/layout/cycle8"/>
    <dgm:cxn modelId="{5642127D-7E95-4AE6-A37B-AFFFE9DA56A0}" type="presParOf" srcId="{BBA4902F-6B50-4FE9-BFE8-F6F27738F470}" destId="{99220B69-139D-487F-B612-ACE25CDD6DA4}" srcOrd="7" destOrd="0" presId="urn:microsoft.com/office/officeart/2005/8/layout/cycle8"/>
    <dgm:cxn modelId="{F988AA8F-8E17-468F-A5EE-0AB4413A1EB2}" type="presParOf" srcId="{BBA4902F-6B50-4FE9-BFE8-F6F27738F470}" destId="{FE4892FD-D4FA-4122-B264-4AC89AE661D9}" srcOrd="8" destOrd="0" presId="urn:microsoft.com/office/officeart/2005/8/layout/cycle8"/>
    <dgm:cxn modelId="{D78CCD54-3ECB-41A9-98F3-FBAC09117F54}" type="presParOf" srcId="{BBA4902F-6B50-4FE9-BFE8-F6F27738F470}" destId="{ECD448A3-ACDA-4DF1-9322-87C6F41BB1E9}" srcOrd="9" destOrd="0" presId="urn:microsoft.com/office/officeart/2005/8/layout/cycle8"/>
    <dgm:cxn modelId="{921C07D2-455B-4A85-A026-0F22CBF33301}" type="presParOf" srcId="{BBA4902F-6B50-4FE9-BFE8-F6F27738F470}" destId="{8B2DB1BE-AD28-4283-BF94-2B06D06CFB34}" srcOrd="10" destOrd="0" presId="urn:microsoft.com/office/officeart/2005/8/layout/cycle8"/>
    <dgm:cxn modelId="{BFF6A4A2-8F76-420A-985E-CDE4CB26CD4F}" type="presParOf" srcId="{BBA4902F-6B50-4FE9-BFE8-F6F27738F470}" destId="{FF04F132-4124-41E9-B90D-0822129AB0ED}" srcOrd="11" destOrd="0" presId="urn:microsoft.com/office/officeart/2005/8/layout/cycle8"/>
    <dgm:cxn modelId="{67C3787F-7681-45F6-9938-7FF323FA9FCD}" type="presParOf" srcId="{BBA4902F-6B50-4FE9-BFE8-F6F27738F470}" destId="{426D9C6F-D755-45E1-A402-0F45990A7125}" srcOrd="12" destOrd="0" presId="urn:microsoft.com/office/officeart/2005/8/layout/cycle8"/>
    <dgm:cxn modelId="{7DF25789-2713-443E-95A4-0E9680DEA274}" type="presParOf" srcId="{BBA4902F-6B50-4FE9-BFE8-F6F27738F470}" destId="{79087D96-7C68-42B2-AEA0-1329F976F6AA}" srcOrd="13" destOrd="0" presId="urn:microsoft.com/office/officeart/2005/8/layout/cycle8"/>
    <dgm:cxn modelId="{56E538F7-DB36-4341-9B99-D32230530A25}" type="presParOf" srcId="{BBA4902F-6B50-4FE9-BFE8-F6F27738F470}" destId="{C252B7F0-8F3C-434E-9A2D-26D81ACCBDCA}" srcOrd="14" destOrd="0" presId="urn:microsoft.com/office/officeart/2005/8/layout/cycle8"/>
    <dgm:cxn modelId="{19EA4D8C-317B-42A4-BFCF-0325D65F4DFF}" type="presParOf" srcId="{BBA4902F-6B50-4FE9-BFE8-F6F27738F470}" destId="{696E1B34-182B-45E0-9029-2C3195F12D8E}" srcOrd="15" destOrd="0" presId="urn:microsoft.com/office/officeart/2005/8/layout/cycle8"/>
    <dgm:cxn modelId="{52F7CB59-3DD6-4A4D-A34C-7EEFF278E858}" type="presParOf" srcId="{BBA4902F-6B50-4FE9-BFE8-F6F27738F470}" destId="{08364386-0FE7-4BAA-B9A8-55FB3B129828}" srcOrd="16" destOrd="0" presId="urn:microsoft.com/office/officeart/2005/8/layout/cycle8"/>
    <dgm:cxn modelId="{9D08E0AF-53F6-48F0-B783-11514D368852}" type="presParOf" srcId="{BBA4902F-6B50-4FE9-BFE8-F6F27738F470}" destId="{5D0FF2BA-F211-4511-B0F0-4914504FBF7C}" srcOrd="17" destOrd="0" presId="urn:microsoft.com/office/officeart/2005/8/layout/cycle8"/>
    <dgm:cxn modelId="{4EC21992-C31F-4799-8528-50A66DF03A40}" type="presParOf" srcId="{BBA4902F-6B50-4FE9-BFE8-F6F27738F470}" destId="{092B8C7D-6F5F-4E36-B1EC-E5378DFD93E5}" srcOrd="18" destOrd="0" presId="urn:microsoft.com/office/officeart/2005/8/layout/cycle8"/>
    <dgm:cxn modelId="{15F94B4A-FBCC-4CB5-81D2-6DC25038B3A7}" type="presParOf" srcId="{BBA4902F-6B50-4FE9-BFE8-F6F27738F470}" destId="{0FC635E8-91FF-437B-8B07-B3186372F4B3}" srcOrd="19" destOrd="0" presId="urn:microsoft.com/office/officeart/2005/8/layout/cycle8"/>
    <dgm:cxn modelId="{E45B9757-C321-48A4-BC36-5678BA99305D}" type="presParOf" srcId="{BBA4902F-6B50-4FE9-BFE8-F6F27738F470}" destId="{705FA3EB-1276-4038-A31D-D081F6846B82}" srcOrd="20" destOrd="0" presId="urn:microsoft.com/office/officeart/2005/8/layout/cycle8"/>
    <dgm:cxn modelId="{D4BC1EE2-633B-4F33-B05F-529AD618BFAD}" type="presParOf" srcId="{BBA4902F-6B50-4FE9-BFE8-F6F27738F470}" destId="{DEBBE1F8-EB54-4095-8C60-2B034E229CD4}" srcOrd="21" destOrd="0" presId="urn:microsoft.com/office/officeart/2005/8/layout/cycle8"/>
    <dgm:cxn modelId="{4F73A855-03AA-4DEF-9BF0-6BBF858C7E8D}" type="presParOf" srcId="{BBA4902F-6B50-4FE9-BFE8-F6F27738F470}" destId="{873B8970-B072-4840-9CE5-3371CA244FF7}" srcOrd="22" destOrd="0" presId="urn:microsoft.com/office/officeart/2005/8/layout/cycle8"/>
    <dgm:cxn modelId="{EA34D450-5094-49BD-A8D1-4FCEA87983EA}" type="presParOf" srcId="{BBA4902F-6B50-4FE9-BFE8-F6F27738F470}" destId="{33B0715E-1A39-4933-B756-4815B375FC88}" srcOrd="23" destOrd="0" presId="urn:microsoft.com/office/officeart/2005/8/layout/cycle8"/>
    <dgm:cxn modelId="{BCD5FBBB-217B-4570-927E-67DE5E42AC4C}" type="presParOf" srcId="{BBA4902F-6B50-4FE9-BFE8-F6F27738F470}" destId="{9D9446E1-8188-4D0C-A6EC-50AE9CAB2AF4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8ADAA5A-CEF6-4F43-9249-401E28C0B180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F35EAC-FB16-4AE1-9CA2-57451ADA3939}">
      <dgm:prSet phldrT="[Текст]"/>
      <dgm:spPr/>
      <dgm:t>
        <a:bodyPr/>
        <a:lstStyle/>
        <a:p>
          <a:r>
            <a:rPr lang="ru-RU" dirty="0" smtClean="0"/>
            <a:t>обеспечение бесплатным горячим питанием обучающихся 5-11 классов, за исключением льготной категории</a:t>
          </a:r>
          <a:endParaRPr lang="ru-RU" dirty="0"/>
        </a:p>
      </dgm:t>
    </dgm:pt>
    <dgm:pt modelId="{251ED729-5B1B-44DB-A8ED-0F8F6A817EE9}" type="parTrans" cxnId="{9344251D-EAE0-4931-93CF-3FE9411F46D8}">
      <dgm:prSet/>
      <dgm:spPr/>
      <dgm:t>
        <a:bodyPr/>
        <a:lstStyle/>
        <a:p>
          <a:endParaRPr lang="ru-RU"/>
        </a:p>
      </dgm:t>
    </dgm:pt>
    <dgm:pt modelId="{AB532FDE-D5EC-4228-94E4-0D8425A2FC9E}" type="sibTrans" cxnId="{9344251D-EAE0-4931-93CF-3FE9411F46D8}">
      <dgm:prSet/>
      <dgm:spPr/>
      <dgm:t>
        <a:bodyPr/>
        <a:lstStyle/>
        <a:p>
          <a:endParaRPr lang="ru-RU"/>
        </a:p>
      </dgm:t>
    </dgm:pt>
    <dgm:pt modelId="{A8F345A1-852C-4C4C-85AC-A38A41D2BDBF}">
      <dgm:prSet phldrT="[Текст]"/>
      <dgm:spPr/>
      <dgm:t>
        <a:bodyPr/>
        <a:lstStyle/>
        <a:p>
          <a:r>
            <a:rPr lang="ru-RU" dirty="0" smtClean="0"/>
            <a:t>обеспечение бесплатным горячим питанием обучающихся 5-11 классов льготной категории</a:t>
          </a:r>
          <a:endParaRPr lang="ru-RU" dirty="0"/>
        </a:p>
      </dgm:t>
    </dgm:pt>
    <dgm:pt modelId="{A899810C-A7F7-4531-8F4D-94780FC59B55}" type="parTrans" cxnId="{6A5BB9F6-594B-43DD-9B4F-25767D7E9151}">
      <dgm:prSet/>
      <dgm:spPr/>
      <dgm:t>
        <a:bodyPr/>
        <a:lstStyle/>
        <a:p>
          <a:endParaRPr lang="ru-RU"/>
        </a:p>
      </dgm:t>
    </dgm:pt>
    <dgm:pt modelId="{0D46CC02-684F-40C2-841F-551F4FFFB13B}" type="sibTrans" cxnId="{6A5BB9F6-594B-43DD-9B4F-25767D7E9151}">
      <dgm:prSet/>
      <dgm:spPr/>
      <dgm:t>
        <a:bodyPr/>
        <a:lstStyle/>
        <a:p>
          <a:endParaRPr lang="ru-RU"/>
        </a:p>
      </dgm:t>
    </dgm:pt>
    <dgm:pt modelId="{6FEDBD58-ECB5-445E-952D-CA4AD0086286}">
      <dgm:prSet phldrT="[Текст]"/>
      <dgm:spPr/>
      <dgm:t>
        <a:bodyPr/>
        <a:lstStyle/>
        <a:p>
          <a:r>
            <a:rPr lang="ru-RU" dirty="0" smtClean="0"/>
            <a:t>обеспечение обучающихся первых-пятых классов питанием без взимания платы в виде молока питьевого </a:t>
          </a:r>
          <a:endParaRPr lang="ru-RU" dirty="0"/>
        </a:p>
      </dgm:t>
    </dgm:pt>
    <dgm:pt modelId="{0BC8F5E5-7422-4B87-B5C4-DD0432198CBB}" type="parTrans" cxnId="{1C3BF1BB-5095-4ACC-94D5-0356EE07EFB7}">
      <dgm:prSet/>
      <dgm:spPr/>
      <dgm:t>
        <a:bodyPr/>
        <a:lstStyle/>
        <a:p>
          <a:endParaRPr lang="ru-RU"/>
        </a:p>
      </dgm:t>
    </dgm:pt>
    <dgm:pt modelId="{8790CE34-78B7-4C32-A5D5-D02FDCB256D4}" type="sibTrans" cxnId="{1C3BF1BB-5095-4ACC-94D5-0356EE07EFB7}">
      <dgm:prSet/>
      <dgm:spPr/>
      <dgm:t>
        <a:bodyPr/>
        <a:lstStyle/>
        <a:p>
          <a:endParaRPr lang="ru-RU"/>
        </a:p>
      </dgm:t>
    </dgm:pt>
    <dgm:pt modelId="{EB74240C-077C-452A-AE7D-6AECC6189338}">
      <dgm:prSet/>
      <dgm:spPr/>
      <dgm:t>
        <a:bodyPr/>
        <a:lstStyle/>
        <a:p>
          <a:r>
            <a:rPr lang="ru-RU" dirty="0" smtClean="0"/>
            <a:t>организация и обеспечение обучающихся по образовательным программам начального общего образования 1-4 классов, за исключением детей с ОВЗ</a:t>
          </a:r>
          <a:endParaRPr lang="ru-RU" dirty="0"/>
        </a:p>
      </dgm:t>
    </dgm:pt>
    <dgm:pt modelId="{4D5D4D8B-8D2C-498B-8F9C-D6ED887F4440}" type="parTrans" cxnId="{A9BE174A-33DD-46E1-9C1D-9D3E4949FF37}">
      <dgm:prSet/>
      <dgm:spPr/>
      <dgm:t>
        <a:bodyPr/>
        <a:lstStyle/>
        <a:p>
          <a:endParaRPr lang="ru-RU"/>
        </a:p>
      </dgm:t>
    </dgm:pt>
    <dgm:pt modelId="{57A121E2-0F03-49C8-A429-509D46080774}" type="sibTrans" cxnId="{A9BE174A-33DD-46E1-9C1D-9D3E4949FF37}">
      <dgm:prSet/>
      <dgm:spPr/>
      <dgm:t>
        <a:bodyPr/>
        <a:lstStyle/>
        <a:p>
          <a:endParaRPr lang="ru-RU"/>
        </a:p>
      </dgm:t>
    </dgm:pt>
    <dgm:pt modelId="{E8344965-00CF-4CE8-85C8-4580604787E5}">
      <dgm:prSet phldrT="[Текст]"/>
      <dgm:spPr/>
      <dgm:t>
        <a:bodyPr/>
        <a:lstStyle/>
        <a:p>
          <a:r>
            <a:rPr lang="ru-RU" dirty="0" smtClean="0"/>
            <a:t>организация и обеспечение бесплатным двухразовым питанием обучающихся с ограниченными возможностями здоровья 1—11 классов льготной категории</a:t>
          </a:r>
          <a:endParaRPr lang="ru-RU" dirty="0"/>
        </a:p>
      </dgm:t>
    </dgm:pt>
    <dgm:pt modelId="{C9EEF854-4616-49C1-B208-8825ED51B421}" type="parTrans" cxnId="{68616311-3687-4D46-B99E-2B90D4ABE94B}">
      <dgm:prSet/>
      <dgm:spPr/>
      <dgm:t>
        <a:bodyPr/>
        <a:lstStyle/>
        <a:p>
          <a:endParaRPr lang="ru-RU"/>
        </a:p>
      </dgm:t>
    </dgm:pt>
    <dgm:pt modelId="{576E5180-BF58-4E82-A3A7-F54427700DE7}" type="sibTrans" cxnId="{68616311-3687-4D46-B99E-2B90D4ABE94B}">
      <dgm:prSet/>
      <dgm:spPr/>
      <dgm:t>
        <a:bodyPr/>
        <a:lstStyle/>
        <a:p>
          <a:endParaRPr lang="ru-RU"/>
        </a:p>
      </dgm:t>
    </dgm:pt>
    <dgm:pt modelId="{3B6D3023-2179-4D82-B9CC-19CDCD68536B}">
      <dgm:prSet/>
      <dgm:spPr/>
      <dgm:t>
        <a:bodyPr/>
        <a:lstStyle/>
        <a:p>
          <a:r>
            <a:rPr lang="ru-RU" dirty="0" smtClean="0"/>
            <a:t>обеспечение бесплатным горячим питанием  детей из числа семей СВО </a:t>
          </a:r>
          <a:endParaRPr lang="ru-RU" dirty="0"/>
        </a:p>
      </dgm:t>
    </dgm:pt>
    <dgm:pt modelId="{B47030F0-A028-4588-ACE2-709165A4FCB4}" type="parTrans" cxnId="{140706B6-CD84-4408-83E7-48971F41C49A}">
      <dgm:prSet/>
      <dgm:spPr/>
      <dgm:t>
        <a:bodyPr/>
        <a:lstStyle/>
        <a:p>
          <a:endParaRPr lang="ru-RU"/>
        </a:p>
      </dgm:t>
    </dgm:pt>
    <dgm:pt modelId="{369FD412-A25C-4DC8-B1B5-84C1BBF93AC5}" type="sibTrans" cxnId="{140706B6-CD84-4408-83E7-48971F41C49A}">
      <dgm:prSet/>
      <dgm:spPr/>
      <dgm:t>
        <a:bodyPr/>
        <a:lstStyle/>
        <a:p>
          <a:endParaRPr lang="ru-RU"/>
        </a:p>
      </dgm:t>
    </dgm:pt>
    <dgm:pt modelId="{E317F73D-8C3F-415E-8115-57AA294F4E23}" type="pres">
      <dgm:prSet presAssocID="{88ADAA5A-CEF6-4F43-9249-401E28C0B18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45FBB7D-3903-48E7-AC8E-61F1F80F07DD}" type="pres">
      <dgm:prSet presAssocID="{88ADAA5A-CEF6-4F43-9249-401E28C0B180}" presName="Name1" presStyleCnt="0"/>
      <dgm:spPr/>
    </dgm:pt>
    <dgm:pt modelId="{5934F2EC-3C3D-4892-A6B2-9D24F24146FA}" type="pres">
      <dgm:prSet presAssocID="{88ADAA5A-CEF6-4F43-9249-401E28C0B180}" presName="cycle" presStyleCnt="0"/>
      <dgm:spPr/>
    </dgm:pt>
    <dgm:pt modelId="{7E071031-D405-466D-8D7B-391D667FEDFF}" type="pres">
      <dgm:prSet presAssocID="{88ADAA5A-CEF6-4F43-9249-401E28C0B180}" presName="srcNode" presStyleLbl="node1" presStyleIdx="0" presStyleCnt="6"/>
      <dgm:spPr/>
    </dgm:pt>
    <dgm:pt modelId="{E572320D-9EBD-41FD-A5DC-D46D2AFABA5A}" type="pres">
      <dgm:prSet presAssocID="{88ADAA5A-CEF6-4F43-9249-401E28C0B180}" presName="conn" presStyleLbl="parChTrans1D2" presStyleIdx="0" presStyleCnt="1"/>
      <dgm:spPr/>
      <dgm:t>
        <a:bodyPr/>
        <a:lstStyle/>
        <a:p>
          <a:endParaRPr lang="ru-RU"/>
        </a:p>
      </dgm:t>
    </dgm:pt>
    <dgm:pt modelId="{26FD3C45-9474-4584-B370-43D67A765DFB}" type="pres">
      <dgm:prSet presAssocID="{88ADAA5A-CEF6-4F43-9249-401E28C0B180}" presName="extraNode" presStyleLbl="node1" presStyleIdx="0" presStyleCnt="6"/>
      <dgm:spPr/>
    </dgm:pt>
    <dgm:pt modelId="{A9FE274F-9103-4144-920A-92F0DBDCD6A6}" type="pres">
      <dgm:prSet presAssocID="{88ADAA5A-CEF6-4F43-9249-401E28C0B180}" presName="dstNode" presStyleLbl="node1" presStyleIdx="0" presStyleCnt="6"/>
      <dgm:spPr/>
    </dgm:pt>
    <dgm:pt modelId="{D88E9CDE-4417-4052-B8CC-A83C016FCF55}" type="pres">
      <dgm:prSet presAssocID="{B1F35EAC-FB16-4AE1-9CA2-57451ADA3939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237294-55B2-44A3-9BFD-60F11B8879AA}" type="pres">
      <dgm:prSet presAssocID="{B1F35EAC-FB16-4AE1-9CA2-57451ADA3939}" presName="accent_1" presStyleCnt="0"/>
      <dgm:spPr/>
    </dgm:pt>
    <dgm:pt modelId="{19E73DE4-91AB-4E0F-AFC4-D78B448BB06F}" type="pres">
      <dgm:prSet presAssocID="{B1F35EAC-FB16-4AE1-9CA2-57451ADA3939}" presName="accentRepeatNode" presStyleLbl="solidFgAcc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06BE8D0-C3F5-44D2-BA0C-FA2D3FBE7DBF}" type="pres">
      <dgm:prSet presAssocID="{A8F345A1-852C-4C4C-85AC-A38A41D2BDBF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EAD831-BD31-4165-8947-F1F5256653F8}" type="pres">
      <dgm:prSet presAssocID="{A8F345A1-852C-4C4C-85AC-A38A41D2BDBF}" presName="accent_2" presStyleCnt="0"/>
      <dgm:spPr/>
    </dgm:pt>
    <dgm:pt modelId="{56203B9F-42E7-40DC-A830-624108254DDA}" type="pres">
      <dgm:prSet presAssocID="{A8F345A1-852C-4C4C-85AC-A38A41D2BDBF}" presName="accentRepeatNode" presStyleLbl="solidFgAcc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63940F8-D4B5-48FD-BC02-8A4D391AC543}" type="pres">
      <dgm:prSet presAssocID="{E8344965-00CF-4CE8-85C8-4580604787E5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29F86F-64AB-4D05-82AF-77002E57F298}" type="pres">
      <dgm:prSet presAssocID="{E8344965-00CF-4CE8-85C8-4580604787E5}" presName="accent_3" presStyleCnt="0"/>
      <dgm:spPr/>
    </dgm:pt>
    <dgm:pt modelId="{02FE381E-8F96-4957-A5A7-61B90D78CEF5}" type="pres">
      <dgm:prSet presAssocID="{E8344965-00CF-4CE8-85C8-4580604787E5}" presName="accentRepeatNode" presStyleLbl="solidFgAcc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047665F-EB53-4876-8A6C-DC6A9C269E06}" type="pres">
      <dgm:prSet presAssocID="{EB74240C-077C-452A-AE7D-6AECC6189338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B5C803-BC11-462C-993A-94AC0A0B0DF5}" type="pres">
      <dgm:prSet presAssocID="{EB74240C-077C-452A-AE7D-6AECC6189338}" presName="accent_4" presStyleCnt="0"/>
      <dgm:spPr/>
    </dgm:pt>
    <dgm:pt modelId="{2B535C10-8A93-42F3-A646-A8CC00A29222}" type="pres">
      <dgm:prSet presAssocID="{EB74240C-077C-452A-AE7D-6AECC6189338}" presName="accentRepeatNode" presStyleLbl="solidFgAcc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3DB3F8D-68E5-4E25-8D82-FC574772C1B4}" type="pres">
      <dgm:prSet presAssocID="{3B6D3023-2179-4D82-B9CC-19CDCD68536B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B9114D-7E2F-477F-83AA-B651621D8395}" type="pres">
      <dgm:prSet presAssocID="{3B6D3023-2179-4D82-B9CC-19CDCD68536B}" presName="accent_5" presStyleCnt="0"/>
      <dgm:spPr/>
    </dgm:pt>
    <dgm:pt modelId="{6AFDD429-B9E5-425E-9559-8C3B1291E369}" type="pres">
      <dgm:prSet presAssocID="{3B6D3023-2179-4D82-B9CC-19CDCD68536B}" presName="accentRepeatNode" presStyleLbl="solidFgAcc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AA64CC59-6154-464E-8A53-6AA0317E93A1}" type="pres">
      <dgm:prSet presAssocID="{6FEDBD58-ECB5-445E-952D-CA4AD0086286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73E6A3-2ED5-4D6E-8AD4-CE024637BF5A}" type="pres">
      <dgm:prSet presAssocID="{6FEDBD58-ECB5-445E-952D-CA4AD0086286}" presName="accent_6" presStyleCnt="0"/>
      <dgm:spPr/>
    </dgm:pt>
    <dgm:pt modelId="{2B679EA5-2C88-4728-B24A-09C94EA7B95A}" type="pres">
      <dgm:prSet presAssocID="{6FEDBD58-ECB5-445E-952D-CA4AD0086286}" presName="accentRepeatNode" presStyleLbl="solidFgAcc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5D5C41A2-9012-46A3-BAF3-129EAA2BF416}" type="presOf" srcId="{3B6D3023-2179-4D82-B9CC-19CDCD68536B}" destId="{73DB3F8D-68E5-4E25-8D82-FC574772C1B4}" srcOrd="0" destOrd="0" presId="urn:microsoft.com/office/officeart/2008/layout/VerticalCurvedList"/>
    <dgm:cxn modelId="{F6F5460B-0BE1-4649-8CFE-962D7C721A1F}" type="presOf" srcId="{88ADAA5A-CEF6-4F43-9249-401E28C0B180}" destId="{E317F73D-8C3F-415E-8115-57AA294F4E23}" srcOrd="0" destOrd="0" presId="urn:microsoft.com/office/officeart/2008/layout/VerticalCurvedList"/>
    <dgm:cxn modelId="{F951BC44-78C6-48AA-B2D0-9EF6D696F45B}" type="presOf" srcId="{B1F35EAC-FB16-4AE1-9CA2-57451ADA3939}" destId="{D88E9CDE-4417-4052-B8CC-A83C016FCF55}" srcOrd="0" destOrd="0" presId="urn:microsoft.com/office/officeart/2008/layout/VerticalCurvedList"/>
    <dgm:cxn modelId="{FE6F716D-8F0A-4E94-AE5F-F382351BFE95}" type="presOf" srcId="{EB74240C-077C-452A-AE7D-6AECC6189338}" destId="{3047665F-EB53-4876-8A6C-DC6A9C269E06}" srcOrd="0" destOrd="0" presId="urn:microsoft.com/office/officeart/2008/layout/VerticalCurvedList"/>
    <dgm:cxn modelId="{1C3BF1BB-5095-4ACC-94D5-0356EE07EFB7}" srcId="{88ADAA5A-CEF6-4F43-9249-401E28C0B180}" destId="{6FEDBD58-ECB5-445E-952D-CA4AD0086286}" srcOrd="5" destOrd="0" parTransId="{0BC8F5E5-7422-4B87-B5C4-DD0432198CBB}" sibTransId="{8790CE34-78B7-4C32-A5D5-D02FDCB256D4}"/>
    <dgm:cxn modelId="{68616311-3687-4D46-B99E-2B90D4ABE94B}" srcId="{88ADAA5A-CEF6-4F43-9249-401E28C0B180}" destId="{E8344965-00CF-4CE8-85C8-4580604787E5}" srcOrd="2" destOrd="0" parTransId="{C9EEF854-4616-49C1-B208-8825ED51B421}" sibTransId="{576E5180-BF58-4E82-A3A7-F54427700DE7}"/>
    <dgm:cxn modelId="{962EF341-BF92-4442-ADF5-FC8D28BDCDFA}" type="presOf" srcId="{6FEDBD58-ECB5-445E-952D-CA4AD0086286}" destId="{AA64CC59-6154-464E-8A53-6AA0317E93A1}" srcOrd="0" destOrd="0" presId="urn:microsoft.com/office/officeart/2008/layout/VerticalCurvedList"/>
    <dgm:cxn modelId="{DEC9B5C9-137A-470F-9C7B-4A1EA1D7096A}" type="presOf" srcId="{A8F345A1-852C-4C4C-85AC-A38A41D2BDBF}" destId="{806BE8D0-C3F5-44D2-BA0C-FA2D3FBE7DBF}" srcOrd="0" destOrd="0" presId="urn:microsoft.com/office/officeart/2008/layout/VerticalCurvedList"/>
    <dgm:cxn modelId="{C0BDF0AC-5821-4AF2-9B66-AE78BB83854B}" type="presOf" srcId="{E8344965-00CF-4CE8-85C8-4580604787E5}" destId="{363940F8-D4B5-48FD-BC02-8A4D391AC543}" srcOrd="0" destOrd="0" presId="urn:microsoft.com/office/officeart/2008/layout/VerticalCurvedList"/>
    <dgm:cxn modelId="{87F5025D-F656-4D40-B8DF-DDFFE5F296C3}" type="presOf" srcId="{AB532FDE-D5EC-4228-94E4-0D8425A2FC9E}" destId="{E572320D-9EBD-41FD-A5DC-D46D2AFABA5A}" srcOrd="0" destOrd="0" presId="urn:microsoft.com/office/officeart/2008/layout/VerticalCurvedList"/>
    <dgm:cxn modelId="{6A5BB9F6-594B-43DD-9B4F-25767D7E9151}" srcId="{88ADAA5A-CEF6-4F43-9249-401E28C0B180}" destId="{A8F345A1-852C-4C4C-85AC-A38A41D2BDBF}" srcOrd="1" destOrd="0" parTransId="{A899810C-A7F7-4531-8F4D-94780FC59B55}" sibTransId="{0D46CC02-684F-40C2-841F-551F4FFFB13B}"/>
    <dgm:cxn modelId="{140706B6-CD84-4408-83E7-48971F41C49A}" srcId="{88ADAA5A-CEF6-4F43-9249-401E28C0B180}" destId="{3B6D3023-2179-4D82-B9CC-19CDCD68536B}" srcOrd="4" destOrd="0" parTransId="{B47030F0-A028-4588-ACE2-709165A4FCB4}" sibTransId="{369FD412-A25C-4DC8-B1B5-84C1BBF93AC5}"/>
    <dgm:cxn modelId="{A9BE174A-33DD-46E1-9C1D-9D3E4949FF37}" srcId="{88ADAA5A-CEF6-4F43-9249-401E28C0B180}" destId="{EB74240C-077C-452A-AE7D-6AECC6189338}" srcOrd="3" destOrd="0" parTransId="{4D5D4D8B-8D2C-498B-8F9C-D6ED887F4440}" sibTransId="{57A121E2-0F03-49C8-A429-509D46080774}"/>
    <dgm:cxn modelId="{9344251D-EAE0-4931-93CF-3FE9411F46D8}" srcId="{88ADAA5A-CEF6-4F43-9249-401E28C0B180}" destId="{B1F35EAC-FB16-4AE1-9CA2-57451ADA3939}" srcOrd="0" destOrd="0" parTransId="{251ED729-5B1B-44DB-A8ED-0F8F6A817EE9}" sibTransId="{AB532FDE-D5EC-4228-94E4-0D8425A2FC9E}"/>
    <dgm:cxn modelId="{2622FDD8-B61B-4C70-B3E7-2202D9ABF252}" type="presParOf" srcId="{E317F73D-8C3F-415E-8115-57AA294F4E23}" destId="{745FBB7D-3903-48E7-AC8E-61F1F80F07DD}" srcOrd="0" destOrd="0" presId="urn:microsoft.com/office/officeart/2008/layout/VerticalCurvedList"/>
    <dgm:cxn modelId="{08AC7BCC-1DDE-4C63-8538-58E800724AC7}" type="presParOf" srcId="{745FBB7D-3903-48E7-AC8E-61F1F80F07DD}" destId="{5934F2EC-3C3D-4892-A6B2-9D24F24146FA}" srcOrd="0" destOrd="0" presId="urn:microsoft.com/office/officeart/2008/layout/VerticalCurvedList"/>
    <dgm:cxn modelId="{F0637DF1-7E29-45E6-BBD8-9C6E8A045A7C}" type="presParOf" srcId="{5934F2EC-3C3D-4892-A6B2-9D24F24146FA}" destId="{7E071031-D405-466D-8D7B-391D667FEDFF}" srcOrd="0" destOrd="0" presId="urn:microsoft.com/office/officeart/2008/layout/VerticalCurvedList"/>
    <dgm:cxn modelId="{A536DD0F-0898-413E-AE28-6A8FAB003442}" type="presParOf" srcId="{5934F2EC-3C3D-4892-A6B2-9D24F24146FA}" destId="{E572320D-9EBD-41FD-A5DC-D46D2AFABA5A}" srcOrd="1" destOrd="0" presId="urn:microsoft.com/office/officeart/2008/layout/VerticalCurvedList"/>
    <dgm:cxn modelId="{E16CC646-DD5F-4A29-86A2-031EA3D9DDF1}" type="presParOf" srcId="{5934F2EC-3C3D-4892-A6B2-9D24F24146FA}" destId="{26FD3C45-9474-4584-B370-43D67A765DFB}" srcOrd="2" destOrd="0" presId="urn:microsoft.com/office/officeart/2008/layout/VerticalCurvedList"/>
    <dgm:cxn modelId="{BFE98476-C2CF-4D4B-8F6A-9DE8307539D0}" type="presParOf" srcId="{5934F2EC-3C3D-4892-A6B2-9D24F24146FA}" destId="{A9FE274F-9103-4144-920A-92F0DBDCD6A6}" srcOrd="3" destOrd="0" presId="urn:microsoft.com/office/officeart/2008/layout/VerticalCurvedList"/>
    <dgm:cxn modelId="{A002DB64-12BD-48FC-977B-4FB1D40F50B4}" type="presParOf" srcId="{745FBB7D-3903-48E7-AC8E-61F1F80F07DD}" destId="{D88E9CDE-4417-4052-B8CC-A83C016FCF55}" srcOrd="1" destOrd="0" presId="urn:microsoft.com/office/officeart/2008/layout/VerticalCurvedList"/>
    <dgm:cxn modelId="{B6F49E2A-2D56-46CF-99CC-B25E15A1E3B0}" type="presParOf" srcId="{745FBB7D-3903-48E7-AC8E-61F1F80F07DD}" destId="{A0237294-55B2-44A3-9BFD-60F11B8879AA}" srcOrd="2" destOrd="0" presId="urn:microsoft.com/office/officeart/2008/layout/VerticalCurvedList"/>
    <dgm:cxn modelId="{D8E4624A-E5E8-44AC-A75A-04F595C52361}" type="presParOf" srcId="{A0237294-55B2-44A3-9BFD-60F11B8879AA}" destId="{19E73DE4-91AB-4E0F-AFC4-D78B448BB06F}" srcOrd="0" destOrd="0" presId="urn:microsoft.com/office/officeart/2008/layout/VerticalCurvedList"/>
    <dgm:cxn modelId="{7E283FC4-E45B-492E-AE87-C5163BBD75BE}" type="presParOf" srcId="{745FBB7D-3903-48E7-AC8E-61F1F80F07DD}" destId="{806BE8D0-C3F5-44D2-BA0C-FA2D3FBE7DBF}" srcOrd="3" destOrd="0" presId="urn:microsoft.com/office/officeart/2008/layout/VerticalCurvedList"/>
    <dgm:cxn modelId="{86246340-6407-4417-8E5F-E1F3B848A67D}" type="presParOf" srcId="{745FBB7D-3903-48E7-AC8E-61F1F80F07DD}" destId="{6AEAD831-BD31-4165-8947-F1F5256653F8}" srcOrd="4" destOrd="0" presId="urn:microsoft.com/office/officeart/2008/layout/VerticalCurvedList"/>
    <dgm:cxn modelId="{260EF919-91DA-402C-B503-ED2296DDD84D}" type="presParOf" srcId="{6AEAD831-BD31-4165-8947-F1F5256653F8}" destId="{56203B9F-42E7-40DC-A830-624108254DDA}" srcOrd="0" destOrd="0" presId="urn:microsoft.com/office/officeart/2008/layout/VerticalCurvedList"/>
    <dgm:cxn modelId="{94776260-C9AE-49B2-9C3C-0B5C2BCA0EA5}" type="presParOf" srcId="{745FBB7D-3903-48E7-AC8E-61F1F80F07DD}" destId="{363940F8-D4B5-48FD-BC02-8A4D391AC543}" srcOrd="5" destOrd="0" presId="urn:microsoft.com/office/officeart/2008/layout/VerticalCurvedList"/>
    <dgm:cxn modelId="{1D576D18-53A6-4B1D-A6B4-1E502872482F}" type="presParOf" srcId="{745FBB7D-3903-48E7-AC8E-61F1F80F07DD}" destId="{F329F86F-64AB-4D05-82AF-77002E57F298}" srcOrd="6" destOrd="0" presId="urn:microsoft.com/office/officeart/2008/layout/VerticalCurvedList"/>
    <dgm:cxn modelId="{8A5491C6-0151-4A0E-B013-269B532CFCC9}" type="presParOf" srcId="{F329F86F-64AB-4D05-82AF-77002E57F298}" destId="{02FE381E-8F96-4957-A5A7-61B90D78CEF5}" srcOrd="0" destOrd="0" presId="urn:microsoft.com/office/officeart/2008/layout/VerticalCurvedList"/>
    <dgm:cxn modelId="{DEB086D1-0D47-40D2-888A-33FD33392C7A}" type="presParOf" srcId="{745FBB7D-3903-48E7-AC8E-61F1F80F07DD}" destId="{3047665F-EB53-4876-8A6C-DC6A9C269E06}" srcOrd="7" destOrd="0" presId="urn:microsoft.com/office/officeart/2008/layout/VerticalCurvedList"/>
    <dgm:cxn modelId="{2B3D4324-E344-42F5-89FE-4B87AB5E9DF6}" type="presParOf" srcId="{745FBB7D-3903-48E7-AC8E-61F1F80F07DD}" destId="{7FB5C803-BC11-462C-993A-94AC0A0B0DF5}" srcOrd="8" destOrd="0" presId="urn:microsoft.com/office/officeart/2008/layout/VerticalCurvedList"/>
    <dgm:cxn modelId="{B70FE464-EE04-40FF-8E4D-13069BFE0BC1}" type="presParOf" srcId="{7FB5C803-BC11-462C-993A-94AC0A0B0DF5}" destId="{2B535C10-8A93-42F3-A646-A8CC00A29222}" srcOrd="0" destOrd="0" presId="urn:microsoft.com/office/officeart/2008/layout/VerticalCurvedList"/>
    <dgm:cxn modelId="{61C346D1-E5DD-4710-8124-4FBEDF2649A3}" type="presParOf" srcId="{745FBB7D-3903-48E7-AC8E-61F1F80F07DD}" destId="{73DB3F8D-68E5-4E25-8D82-FC574772C1B4}" srcOrd="9" destOrd="0" presId="urn:microsoft.com/office/officeart/2008/layout/VerticalCurvedList"/>
    <dgm:cxn modelId="{A4F6E76B-D303-4C41-B736-8DFACC8FDC63}" type="presParOf" srcId="{745FBB7D-3903-48E7-AC8E-61F1F80F07DD}" destId="{4AB9114D-7E2F-477F-83AA-B651621D8395}" srcOrd="10" destOrd="0" presId="urn:microsoft.com/office/officeart/2008/layout/VerticalCurvedList"/>
    <dgm:cxn modelId="{80DF2E5E-17C0-4CB7-A9AC-A11DC71072FA}" type="presParOf" srcId="{4AB9114D-7E2F-477F-83AA-B651621D8395}" destId="{6AFDD429-B9E5-425E-9559-8C3B1291E369}" srcOrd="0" destOrd="0" presId="urn:microsoft.com/office/officeart/2008/layout/VerticalCurvedList"/>
    <dgm:cxn modelId="{92FC0A68-0BFD-42AC-8688-E03EB0C7ED7C}" type="presParOf" srcId="{745FBB7D-3903-48E7-AC8E-61F1F80F07DD}" destId="{AA64CC59-6154-464E-8A53-6AA0317E93A1}" srcOrd="11" destOrd="0" presId="urn:microsoft.com/office/officeart/2008/layout/VerticalCurvedList"/>
    <dgm:cxn modelId="{DBA058DF-401B-4303-9442-AE4E24C21834}" type="presParOf" srcId="{745FBB7D-3903-48E7-AC8E-61F1F80F07DD}" destId="{3673E6A3-2ED5-4D6E-8AD4-CE024637BF5A}" srcOrd="12" destOrd="0" presId="urn:microsoft.com/office/officeart/2008/layout/VerticalCurvedList"/>
    <dgm:cxn modelId="{1AD97985-19E0-4F5D-A7F1-9A144C5118E6}" type="presParOf" srcId="{3673E6A3-2ED5-4D6E-8AD4-CE024637BF5A}" destId="{2B679EA5-2C88-4728-B24A-09C94EA7B95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5627967-19B9-4D7B-8106-34A02CF2FF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EAF68F-CDF2-4A1D-B664-408FC6BB6102}">
      <dgm:prSet phldrT="[Текст]"/>
      <dgm:spPr/>
      <dgm:t>
        <a:bodyPr/>
        <a:lstStyle/>
        <a:p>
          <a:r>
            <a:rPr lang="ru-RU" dirty="0" smtClean="0"/>
            <a:t>6 790,4</a:t>
          </a:r>
          <a:endParaRPr lang="ru-RU" dirty="0"/>
        </a:p>
      </dgm:t>
    </dgm:pt>
    <dgm:pt modelId="{23DD4F3F-5DD3-4068-95CA-7B4D9C1DF0B9}" type="parTrans" cxnId="{A7CD71F1-4381-4F39-B48B-5DC1F516B4CD}">
      <dgm:prSet/>
      <dgm:spPr/>
      <dgm:t>
        <a:bodyPr/>
        <a:lstStyle/>
        <a:p>
          <a:endParaRPr lang="ru-RU"/>
        </a:p>
      </dgm:t>
    </dgm:pt>
    <dgm:pt modelId="{F9D3C2EF-AFFC-43F2-BBC3-25D8E008BE8D}" type="sibTrans" cxnId="{A7CD71F1-4381-4F39-B48B-5DC1F516B4CD}">
      <dgm:prSet/>
      <dgm:spPr/>
      <dgm:t>
        <a:bodyPr/>
        <a:lstStyle/>
        <a:p>
          <a:endParaRPr lang="ru-RU"/>
        </a:p>
      </dgm:t>
    </dgm:pt>
    <dgm:pt modelId="{4A696A0C-AFE8-4153-86AB-654977CC10D0}">
      <dgm:prSet phldrT="[Текст]"/>
      <dgm:spPr/>
      <dgm:t>
        <a:bodyPr/>
        <a:lstStyle/>
        <a:p>
          <a:r>
            <a:rPr lang="ru-RU" dirty="0" smtClean="0">
              <a:latin typeface="+mn-lt"/>
              <a:cs typeface="Times New Roman" pitchFamily="18" charset="0"/>
            </a:rPr>
            <a:t>Модернизация, реконструкция, капитальный ремонт объектов коммунальной инфраструктуры и обновление материально-технической базы предприятий жилищно-коммунального хозяйства Северо-Енисейского района</a:t>
          </a:r>
          <a:endParaRPr lang="ru-RU" dirty="0">
            <a:latin typeface="+mn-lt"/>
          </a:endParaRPr>
        </a:p>
      </dgm:t>
    </dgm:pt>
    <dgm:pt modelId="{9E29DF0A-7BA2-4B58-B9CB-4D02FBE5B5B1}" type="parTrans" cxnId="{767A5561-617B-426F-94F3-F986769A18B9}">
      <dgm:prSet/>
      <dgm:spPr/>
      <dgm:t>
        <a:bodyPr/>
        <a:lstStyle/>
        <a:p>
          <a:endParaRPr lang="ru-RU"/>
        </a:p>
      </dgm:t>
    </dgm:pt>
    <dgm:pt modelId="{89D8F69B-0492-47B2-A277-E0CDD87390B8}" type="sibTrans" cxnId="{767A5561-617B-426F-94F3-F986769A18B9}">
      <dgm:prSet/>
      <dgm:spPr/>
      <dgm:t>
        <a:bodyPr/>
        <a:lstStyle/>
        <a:p>
          <a:endParaRPr lang="ru-RU"/>
        </a:p>
      </dgm:t>
    </dgm:pt>
    <dgm:pt modelId="{E5D9BE1B-9934-4516-941F-D13B8A173955}">
      <dgm:prSet phldrT="[Текст]"/>
      <dgm:spPr/>
      <dgm:t>
        <a:bodyPr/>
        <a:lstStyle/>
        <a:p>
          <a:r>
            <a:rPr lang="ru-RU" dirty="0" smtClean="0"/>
            <a:t>45 270,7</a:t>
          </a:r>
          <a:endParaRPr lang="ru-RU" dirty="0"/>
        </a:p>
      </dgm:t>
    </dgm:pt>
    <dgm:pt modelId="{229CB080-0DE4-44D2-A8AE-1FC9FA0E750E}" type="parTrans" cxnId="{B487261C-9F1A-4038-9823-5354AC223CEB}">
      <dgm:prSet/>
      <dgm:spPr/>
      <dgm:t>
        <a:bodyPr/>
        <a:lstStyle/>
        <a:p>
          <a:endParaRPr lang="ru-RU"/>
        </a:p>
      </dgm:t>
    </dgm:pt>
    <dgm:pt modelId="{F6FF03EF-651A-45BA-A237-09B9F2256AE2}" type="sibTrans" cxnId="{B487261C-9F1A-4038-9823-5354AC223CEB}">
      <dgm:prSet/>
      <dgm:spPr/>
      <dgm:t>
        <a:bodyPr/>
        <a:lstStyle/>
        <a:p>
          <a:endParaRPr lang="ru-RU"/>
        </a:p>
      </dgm:t>
    </dgm:pt>
    <dgm:pt modelId="{A8BB7BAB-A99B-4C14-9432-FCFDCBB87927}">
      <dgm:prSet phldrT="[Текст]"/>
      <dgm:spPr/>
      <dgm:t>
        <a:bodyPr/>
        <a:lstStyle/>
        <a:p>
          <a:r>
            <a:rPr lang="ru-RU" u="none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Чистая вода Северо-Енисейского района (модернизация систем водоснабжения, водоотведения и очистки сточных вод Северо-Енисейского района)</a:t>
          </a:r>
          <a:endParaRPr lang="ru-RU" dirty="0">
            <a:solidFill>
              <a:schemeClr val="tx1"/>
            </a:solidFill>
            <a:latin typeface="+mn-lt"/>
          </a:endParaRPr>
        </a:p>
      </dgm:t>
    </dgm:pt>
    <dgm:pt modelId="{20D06EDE-104C-483B-9C74-03956822D775}" type="parTrans" cxnId="{6752872E-9EEE-4099-A177-94302BF6F838}">
      <dgm:prSet/>
      <dgm:spPr/>
      <dgm:t>
        <a:bodyPr/>
        <a:lstStyle/>
        <a:p>
          <a:endParaRPr lang="ru-RU"/>
        </a:p>
      </dgm:t>
    </dgm:pt>
    <dgm:pt modelId="{895018DB-0A7D-42EA-99A2-1903E30B5897}" type="sibTrans" cxnId="{6752872E-9EEE-4099-A177-94302BF6F838}">
      <dgm:prSet/>
      <dgm:spPr/>
      <dgm:t>
        <a:bodyPr/>
        <a:lstStyle/>
        <a:p>
          <a:endParaRPr lang="ru-RU"/>
        </a:p>
      </dgm:t>
    </dgm:pt>
    <dgm:pt modelId="{45CC5B3E-F55D-4702-ACC1-85CC5924C659}">
      <dgm:prSet phldrT="[Текст]"/>
      <dgm:spPr/>
      <dgm:t>
        <a:bodyPr/>
        <a:lstStyle/>
        <a:p>
          <a:r>
            <a:rPr lang="ru-RU" dirty="0" smtClean="0"/>
            <a:t>6 986,9</a:t>
          </a:r>
          <a:endParaRPr lang="ru-RU" dirty="0"/>
        </a:p>
      </dgm:t>
    </dgm:pt>
    <dgm:pt modelId="{7076B526-FEC5-48E2-82FE-7AFE8E3F610F}" type="parTrans" cxnId="{E5D04B26-0E66-4B29-8659-CB0C64A74871}">
      <dgm:prSet/>
      <dgm:spPr/>
      <dgm:t>
        <a:bodyPr/>
        <a:lstStyle/>
        <a:p>
          <a:endParaRPr lang="ru-RU"/>
        </a:p>
      </dgm:t>
    </dgm:pt>
    <dgm:pt modelId="{47D4D808-5327-4319-92AB-CEF196DB1C4C}" type="sibTrans" cxnId="{E5D04B26-0E66-4B29-8659-CB0C64A74871}">
      <dgm:prSet/>
      <dgm:spPr/>
      <dgm:t>
        <a:bodyPr/>
        <a:lstStyle/>
        <a:p>
          <a:endParaRPr lang="ru-RU"/>
        </a:p>
      </dgm:t>
    </dgm:pt>
    <dgm:pt modelId="{F334DB06-380B-443B-8F78-7D6EE54FE889}">
      <dgm:prSet phldrT="[Текст]"/>
      <dgm:spPr/>
      <dgm:t>
        <a:bodyPr/>
        <a:lstStyle/>
        <a:p>
          <a:r>
            <a:rPr lang="ru-RU" dirty="0" smtClean="0"/>
            <a:t>Энергосбережение и повышение энергетической эффективности в Северо-Енисейском </a:t>
          </a:r>
          <a:r>
            <a:rPr lang="ru-RU" dirty="0" smtClean="0">
              <a:latin typeface="+mn-lt"/>
            </a:rPr>
            <a:t>районе (</a:t>
          </a:r>
          <a:r>
            <a:rPr lang="ru-RU" dirty="0" smtClean="0">
              <a:effectLst/>
              <a:latin typeface="+mn-lt"/>
              <a:ea typeface="Times New Roman"/>
            </a:rPr>
            <a:t>обеспечение комфортных условий проживания и предоставления услуг по энергосбережению по доступным ценам для собственников и нанимателей жилых помещений в зонах децентрализованного электроснабжения)</a:t>
          </a:r>
          <a:endParaRPr lang="ru-RU" dirty="0">
            <a:latin typeface="+mn-lt"/>
          </a:endParaRPr>
        </a:p>
      </dgm:t>
    </dgm:pt>
    <dgm:pt modelId="{FC11CA07-0B46-479E-8AA4-155D969641AC}" type="parTrans" cxnId="{CAFAF6A7-3DFB-49D9-8A38-B0A3D023E9F5}">
      <dgm:prSet/>
      <dgm:spPr/>
      <dgm:t>
        <a:bodyPr/>
        <a:lstStyle/>
        <a:p>
          <a:endParaRPr lang="ru-RU"/>
        </a:p>
      </dgm:t>
    </dgm:pt>
    <dgm:pt modelId="{0434C36D-3FE1-4EC4-BAD6-EB48509BE0C8}" type="sibTrans" cxnId="{CAFAF6A7-3DFB-49D9-8A38-B0A3D023E9F5}">
      <dgm:prSet/>
      <dgm:spPr/>
      <dgm:t>
        <a:bodyPr/>
        <a:lstStyle/>
        <a:p>
          <a:endParaRPr lang="ru-RU"/>
        </a:p>
      </dgm:t>
    </dgm:pt>
    <dgm:pt modelId="{037BCD94-5E0D-47A0-B294-EB03DA8D7171}">
      <dgm:prSet phldrT="[Текст]"/>
      <dgm:spPr/>
      <dgm:t>
        <a:bodyPr/>
        <a:lstStyle/>
        <a:p>
          <a:r>
            <a:rPr lang="ru-RU" dirty="0" smtClean="0"/>
            <a:t>1 063 830,6</a:t>
          </a:r>
          <a:endParaRPr lang="ru-RU" dirty="0"/>
        </a:p>
      </dgm:t>
    </dgm:pt>
    <dgm:pt modelId="{EFDA8ED7-A91E-4853-A520-07AF7BB2FC9A}" type="parTrans" cxnId="{7EF07189-0DA4-404F-8DE5-94650B76A190}">
      <dgm:prSet/>
      <dgm:spPr/>
      <dgm:t>
        <a:bodyPr/>
        <a:lstStyle/>
        <a:p>
          <a:endParaRPr lang="ru-RU"/>
        </a:p>
      </dgm:t>
    </dgm:pt>
    <dgm:pt modelId="{9AD06F5D-AEFD-43AD-A80F-6F2E880DF9D5}" type="sibTrans" cxnId="{7EF07189-0DA4-404F-8DE5-94650B76A190}">
      <dgm:prSet/>
      <dgm:spPr/>
      <dgm:t>
        <a:bodyPr/>
        <a:lstStyle/>
        <a:p>
          <a:endParaRPr lang="ru-RU"/>
        </a:p>
      </dgm:t>
    </dgm:pt>
    <dgm:pt modelId="{F17C3403-EC64-4819-BCD5-7E363D4889D4}">
      <dgm:prSet phldrT="[Текст]"/>
      <dgm:spPr/>
      <dgm:t>
        <a:bodyPr/>
        <a:lstStyle/>
        <a:p>
          <a:r>
            <a:rPr lang="ru-RU" dirty="0" smtClean="0"/>
            <a:t>Доступность коммунально-бытовых услуг для населения Северо-Енисейского района (субсидирование услуг жилищно-коммунального хозяйства Северо-Енисейского района)</a:t>
          </a:r>
          <a:endParaRPr lang="ru-RU" dirty="0"/>
        </a:p>
      </dgm:t>
    </dgm:pt>
    <dgm:pt modelId="{528A21F1-D91C-4C12-9B7C-059428B4D553}" type="parTrans" cxnId="{B1AB391D-7A79-43EB-BF00-D4313AD246A7}">
      <dgm:prSet/>
      <dgm:spPr/>
      <dgm:t>
        <a:bodyPr/>
        <a:lstStyle/>
        <a:p>
          <a:endParaRPr lang="ru-RU"/>
        </a:p>
      </dgm:t>
    </dgm:pt>
    <dgm:pt modelId="{37F76287-A998-455C-B97B-984AF47AAA9C}" type="sibTrans" cxnId="{B1AB391D-7A79-43EB-BF00-D4313AD246A7}">
      <dgm:prSet/>
      <dgm:spPr/>
      <dgm:t>
        <a:bodyPr/>
        <a:lstStyle/>
        <a:p>
          <a:endParaRPr lang="ru-RU"/>
        </a:p>
      </dgm:t>
    </dgm:pt>
    <dgm:pt modelId="{A78AE9EC-ADCA-4ACE-9909-1C4C4A0699C9}">
      <dgm:prSet phldrT="[Текст]"/>
      <dgm:spPr/>
      <dgm:t>
        <a:bodyPr/>
        <a:lstStyle/>
        <a:p>
          <a:r>
            <a:rPr lang="ru-RU" smtClean="0"/>
            <a:t>38 485,5</a:t>
          </a:r>
          <a:endParaRPr lang="ru-RU" dirty="0"/>
        </a:p>
      </dgm:t>
    </dgm:pt>
    <dgm:pt modelId="{F316D009-4DC3-4E20-BFD6-92002058CC7B}" type="parTrans" cxnId="{E2020F8E-5DA4-45DC-9B93-AF2B04A2B65C}">
      <dgm:prSet/>
      <dgm:spPr/>
      <dgm:t>
        <a:bodyPr/>
        <a:lstStyle/>
        <a:p>
          <a:endParaRPr lang="ru-RU"/>
        </a:p>
      </dgm:t>
    </dgm:pt>
    <dgm:pt modelId="{02F83B0C-B5CA-41BB-A7C2-6414619DA465}" type="sibTrans" cxnId="{E2020F8E-5DA4-45DC-9B93-AF2B04A2B65C}">
      <dgm:prSet/>
      <dgm:spPr/>
      <dgm:t>
        <a:bodyPr/>
        <a:lstStyle/>
        <a:p>
          <a:endParaRPr lang="ru-RU"/>
        </a:p>
      </dgm:t>
    </dgm:pt>
    <dgm:pt modelId="{116214F5-28A4-464B-9A7E-D543B88340AD}">
      <dgm:prSet phldrT="[Текст]"/>
      <dgm:spPr/>
      <dgm:t>
        <a:bodyPr/>
        <a:lstStyle/>
        <a:p>
          <a:r>
            <a:rPr lang="ru-RU" dirty="0" smtClean="0"/>
            <a:t>Участие в организации деятельности по обращению с твердыми коммунальными отходами на территории Северо-Енисейского района (рекультивация объектов размещения отходов)</a:t>
          </a:r>
          <a:endParaRPr lang="ru-RU" dirty="0"/>
        </a:p>
      </dgm:t>
    </dgm:pt>
    <dgm:pt modelId="{ADF31DEA-3A78-4F60-A314-1D3811670893}" type="parTrans" cxnId="{3B60B662-3994-43EC-B91C-7010AA676EA7}">
      <dgm:prSet/>
      <dgm:spPr/>
      <dgm:t>
        <a:bodyPr/>
        <a:lstStyle/>
        <a:p>
          <a:endParaRPr lang="ru-RU"/>
        </a:p>
      </dgm:t>
    </dgm:pt>
    <dgm:pt modelId="{FB74BF5D-FC73-4C80-B2D8-40E034F191A9}" type="sibTrans" cxnId="{3B60B662-3994-43EC-B91C-7010AA676EA7}">
      <dgm:prSet/>
      <dgm:spPr/>
      <dgm:t>
        <a:bodyPr/>
        <a:lstStyle/>
        <a:p>
          <a:endParaRPr lang="ru-RU"/>
        </a:p>
      </dgm:t>
    </dgm:pt>
    <dgm:pt modelId="{9BBE645D-8BF8-4435-A38A-AB6A14468B78}" type="pres">
      <dgm:prSet presAssocID="{55627967-19B9-4D7B-8106-34A02CF2FF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807E9-CB8E-4988-BBA6-C39472FB7589}" type="pres">
      <dgm:prSet presAssocID="{82EAF68F-CDF2-4A1D-B664-408FC6BB6102}" presName="composite" presStyleCnt="0"/>
      <dgm:spPr/>
    </dgm:pt>
    <dgm:pt modelId="{6F901D98-8ED6-4D7A-ADB8-F509973F2575}" type="pres">
      <dgm:prSet presAssocID="{82EAF68F-CDF2-4A1D-B664-408FC6BB6102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24D9E-43EB-4CFA-9247-8EB25CDBB861}" type="pres">
      <dgm:prSet presAssocID="{82EAF68F-CDF2-4A1D-B664-408FC6BB6102}" presName="descendantText" presStyleLbl="alignAcc1" presStyleIdx="0" presStyleCnt="5" custScaleY="1125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AE336-181E-4F4D-A4E4-40B6703F0FFD}" type="pres">
      <dgm:prSet presAssocID="{F9D3C2EF-AFFC-43F2-BBC3-25D8E008BE8D}" presName="sp" presStyleCnt="0"/>
      <dgm:spPr/>
    </dgm:pt>
    <dgm:pt modelId="{470C6357-E0F7-41D1-B9F1-3AEDB04CD27D}" type="pres">
      <dgm:prSet presAssocID="{E5D9BE1B-9934-4516-941F-D13B8A173955}" presName="composite" presStyleCnt="0"/>
      <dgm:spPr/>
    </dgm:pt>
    <dgm:pt modelId="{B5822B03-EFC6-40EF-9061-00FA3B5A251B}" type="pres">
      <dgm:prSet presAssocID="{E5D9BE1B-9934-4516-941F-D13B8A173955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61370-4734-4399-891E-A7611A5900B0}" type="pres">
      <dgm:prSet presAssocID="{E5D9BE1B-9934-4516-941F-D13B8A173955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D4ABBB-0427-4FED-877B-A8A6F43AF86A}" type="pres">
      <dgm:prSet presAssocID="{F6FF03EF-651A-45BA-A237-09B9F2256AE2}" presName="sp" presStyleCnt="0"/>
      <dgm:spPr/>
    </dgm:pt>
    <dgm:pt modelId="{77885E5C-F811-4C52-85A2-96709A3C3105}" type="pres">
      <dgm:prSet presAssocID="{45CC5B3E-F55D-4702-ACC1-85CC5924C659}" presName="composite" presStyleCnt="0"/>
      <dgm:spPr/>
    </dgm:pt>
    <dgm:pt modelId="{E54AABA8-294C-4BC9-9D97-B798A7FB7B8C}" type="pres">
      <dgm:prSet presAssocID="{45CC5B3E-F55D-4702-ACC1-85CC5924C659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87CA9-A034-40E4-9983-4EE547101921}" type="pres">
      <dgm:prSet presAssocID="{45CC5B3E-F55D-4702-ACC1-85CC5924C659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BA9FC-C6C5-43CF-AD27-8E35D0329E53}" type="pres">
      <dgm:prSet presAssocID="{47D4D808-5327-4319-92AB-CEF196DB1C4C}" presName="sp" presStyleCnt="0"/>
      <dgm:spPr/>
    </dgm:pt>
    <dgm:pt modelId="{83A42BB3-BA53-4CB5-9860-C72962509C51}" type="pres">
      <dgm:prSet presAssocID="{037BCD94-5E0D-47A0-B294-EB03DA8D7171}" presName="composite" presStyleCnt="0"/>
      <dgm:spPr/>
    </dgm:pt>
    <dgm:pt modelId="{AADB140B-FE2D-4172-B074-AC99E36AB656}" type="pres">
      <dgm:prSet presAssocID="{037BCD94-5E0D-47A0-B294-EB03DA8D717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B32378-633A-4C9C-A9FF-CAEEC5120C70}" type="pres">
      <dgm:prSet presAssocID="{037BCD94-5E0D-47A0-B294-EB03DA8D717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08FA4A-1F69-40BC-AD5A-DC6EB060A3DD}" type="pres">
      <dgm:prSet presAssocID="{9AD06F5D-AEFD-43AD-A80F-6F2E880DF9D5}" presName="sp" presStyleCnt="0"/>
      <dgm:spPr/>
    </dgm:pt>
    <dgm:pt modelId="{DF277F4B-782C-4A80-9B58-8C229B528A84}" type="pres">
      <dgm:prSet presAssocID="{A78AE9EC-ADCA-4ACE-9909-1C4C4A0699C9}" presName="composite" presStyleCnt="0"/>
      <dgm:spPr/>
    </dgm:pt>
    <dgm:pt modelId="{43E5DAB7-FB00-470E-85C9-E88330C91654}" type="pres">
      <dgm:prSet presAssocID="{A78AE9EC-ADCA-4ACE-9909-1C4C4A0699C9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20891-3947-4622-A9A7-718D28A03088}" type="pres">
      <dgm:prSet presAssocID="{A78AE9EC-ADCA-4ACE-9909-1C4C4A0699C9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AB391D-7A79-43EB-BF00-D4313AD246A7}" srcId="{037BCD94-5E0D-47A0-B294-EB03DA8D7171}" destId="{F17C3403-EC64-4819-BCD5-7E363D4889D4}" srcOrd="0" destOrd="0" parTransId="{528A21F1-D91C-4C12-9B7C-059428B4D553}" sibTransId="{37F76287-A998-455C-B97B-984AF47AAA9C}"/>
    <dgm:cxn modelId="{CF5C05B6-7816-4BA3-8766-E029874453B1}" type="presOf" srcId="{037BCD94-5E0D-47A0-B294-EB03DA8D7171}" destId="{AADB140B-FE2D-4172-B074-AC99E36AB656}" srcOrd="0" destOrd="0" presId="urn:microsoft.com/office/officeart/2005/8/layout/chevron2"/>
    <dgm:cxn modelId="{CAFAF6A7-3DFB-49D9-8A38-B0A3D023E9F5}" srcId="{45CC5B3E-F55D-4702-ACC1-85CC5924C659}" destId="{F334DB06-380B-443B-8F78-7D6EE54FE889}" srcOrd="0" destOrd="0" parTransId="{FC11CA07-0B46-479E-8AA4-155D969641AC}" sibTransId="{0434C36D-3FE1-4EC4-BAD6-EB48509BE0C8}"/>
    <dgm:cxn modelId="{E5D04B26-0E66-4B29-8659-CB0C64A74871}" srcId="{55627967-19B9-4D7B-8106-34A02CF2FFA3}" destId="{45CC5B3E-F55D-4702-ACC1-85CC5924C659}" srcOrd="2" destOrd="0" parTransId="{7076B526-FEC5-48E2-82FE-7AFE8E3F610F}" sibTransId="{47D4D808-5327-4319-92AB-CEF196DB1C4C}"/>
    <dgm:cxn modelId="{3ED8260F-BD71-4A57-BDFD-A02166B6A032}" type="presOf" srcId="{116214F5-28A4-464B-9A7E-D543B88340AD}" destId="{81B20891-3947-4622-A9A7-718D28A03088}" srcOrd="0" destOrd="0" presId="urn:microsoft.com/office/officeart/2005/8/layout/chevron2"/>
    <dgm:cxn modelId="{3FDD3CDC-7CC1-4185-9C5A-097F9331E37D}" type="presOf" srcId="{45CC5B3E-F55D-4702-ACC1-85CC5924C659}" destId="{E54AABA8-294C-4BC9-9D97-B798A7FB7B8C}" srcOrd="0" destOrd="0" presId="urn:microsoft.com/office/officeart/2005/8/layout/chevron2"/>
    <dgm:cxn modelId="{6752872E-9EEE-4099-A177-94302BF6F838}" srcId="{E5D9BE1B-9934-4516-941F-D13B8A173955}" destId="{A8BB7BAB-A99B-4C14-9432-FCFDCBB87927}" srcOrd="0" destOrd="0" parTransId="{20D06EDE-104C-483B-9C74-03956822D775}" sibTransId="{895018DB-0A7D-42EA-99A2-1903E30B5897}"/>
    <dgm:cxn modelId="{D9F9BDB8-FFE2-4333-BBD3-16D98A0FE53A}" type="presOf" srcId="{82EAF68F-CDF2-4A1D-B664-408FC6BB6102}" destId="{6F901D98-8ED6-4D7A-ADB8-F509973F2575}" srcOrd="0" destOrd="0" presId="urn:microsoft.com/office/officeart/2005/8/layout/chevron2"/>
    <dgm:cxn modelId="{A7CD71F1-4381-4F39-B48B-5DC1F516B4CD}" srcId="{55627967-19B9-4D7B-8106-34A02CF2FFA3}" destId="{82EAF68F-CDF2-4A1D-B664-408FC6BB6102}" srcOrd="0" destOrd="0" parTransId="{23DD4F3F-5DD3-4068-95CA-7B4D9C1DF0B9}" sibTransId="{F9D3C2EF-AFFC-43F2-BBC3-25D8E008BE8D}"/>
    <dgm:cxn modelId="{0EC4B761-07BA-4472-A268-16A7F5FFBE5F}" type="presOf" srcId="{A78AE9EC-ADCA-4ACE-9909-1C4C4A0699C9}" destId="{43E5DAB7-FB00-470E-85C9-E88330C91654}" srcOrd="0" destOrd="0" presId="urn:microsoft.com/office/officeart/2005/8/layout/chevron2"/>
    <dgm:cxn modelId="{EF506A68-23A0-4EAE-B8FF-D315DF192B23}" type="presOf" srcId="{F334DB06-380B-443B-8F78-7D6EE54FE889}" destId="{58F87CA9-A034-40E4-9983-4EE547101921}" srcOrd="0" destOrd="0" presId="urn:microsoft.com/office/officeart/2005/8/layout/chevron2"/>
    <dgm:cxn modelId="{18DD991D-8A52-4B68-B2FD-8BAEC3446F6B}" type="presOf" srcId="{55627967-19B9-4D7B-8106-34A02CF2FFA3}" destId="{9BBE645D-8BF8-4435-A38A-AB6A14468B78}" srcOrd="0" destOrd="0" presId="urn:microsoft.com/office/officeart/2005/8/layout/chevron2"/>
    <dgm:cxn modelId="{D9298BC9-68F2-4143-9E69-7965FDAFBFC4}" type="presOf" srcId="{4A696A0C-AFE8-4153-86AB-654977CC10D0}" destId="{69524D9E-43EB-4CFA-9247-8EB25CDBB861}" srcOrd="0" destOrd="0" presId="urn:microsoft.com/office/officeart/2005/8/layout/chevron2"/>
    <dgm:cxn modelId="{59B0FAEC-82B1-4442-AE70-F7A06BA79C09}" type="presOf" srcId="{E5D9BE1B-9934-4516-941F-D13B8A173955}" destId="{B5822B03-EFC6-40EF-9061-00FA3B5A251B}" srcOrd="0" destOrd="0" presId="urn:microsoft.com/office/officeart/2005/8/layout/chevron2"/>
    <dgm:cxn modelId="{767A5561-617B-426F-94F3-F986769A18B9}" srcId="{82EAF68F-CDF2-4A1D-B664-408FC6BB6102}" destId="{4A696A0C-AFE8-4153-86AB-654977CC10D0}" srcOrd="0" destOrd="0" parTransId="{9E29DF0A-7BA2-4B58-B9CB-4D02FBE5B5B1}" sibTransId="{89D8F69B-0492-47B2-A277-E0CDD87390B8}"/>
    <dgm:cxn modelId="{E2020F8E-5DA4-45DC-9B93-AF2B04A2B65C}" srcId="{55627967-19B9-4D7B-8106-34A02CF2FFA3}" destId="{A78AE9EC-ADCA-4ACE-9909-1C4C4A0699C9}" srcOrd="4" destOrd="0" parTransId="{F316D009-4DC3-4E20-BFD6-92002058CC7B}" sibTransId="{02F83B0C-B5CA-41BB-A7C2-6414619DA465}"/>
    <dgm:cxn modelId="{3B60B662-3994-43EC-B91C-7010AA676EA7}" srcId="{A78AE9EC-ADCA-4ACE-9909-1C4C4A0699C9}" destId="{116214F5-28A4-464B-9A7E-D543B88340AD}" srcOrd="0" destOrd="0" parTransId="{ADF31DEA-3A78-4F60-A314-1D3811670893}" sibTransId="{FB74BF5D-FC73-4C80-B2D8-40E034F191A9}"/>
    <dgm:cxn modelId="{55CB037B-A0B4-457A-A7E9-CEA72E539743}" type="presOf" srcId="{A8BB7BAB-A99B-4C14-9432-FCFDCBB87927}" destId="{2A761370-4734-4399-891E-A7611A5900B0}" srcOrd="0" destOrd="0" presId="urn:microsoft.com/office/officeart/2005/8/layout/chevron2"/>
    <dgm:cxn modelId="{7EF07189-0DA4-404F-8DE5-94650B76A190}" srcId="{55627967-19B9-4D7B-8106-34A02CF2FFA3}" destId="{037BCD94-5E0D-47A0-B294-EB03DA8D7171}" srcOrd="3" destOrd="0" parTransId="{EFDA8ED7-A91E-4853-A520-07AF7BB2FC9A}" sibTransId="{9AD06F5D-AEFD-43AD-A80F-6F2E880DF9D5}"/>
    <dgm:cxn modelId="{A4AB5C77-1057-4504-93CD-C6B0EA616AE1}" type="presOf" srcId="{F17C3403-EC64-4819-BCD5-7E363D4889D4}" destId="{A3B32378-633A-4C9C-A9FF-CAEEC5120C70}" srcOrd="0" destOrd="0" presId="urn:microsoft.com/office/officeart/2005/8/layout/chevron2"/>
    <dgm:cxn modelId="{B487261C-9F1A-4038-9823-5354AC223CEB}" srcId="{55627967-19B9-4D7B-8106-34A02CF2FFA3}" destId="{E5D9BE1B-9934-4516-941F-D13B8A173955}" srcOrd="1" destOrd="0" parTransId="{229CB080-0DE4-44D2-A8AE-1FC9FA0E750E}" sibTransId="{F6FF03EF-651A-45BA-A237-09B9F2256AE2}"/>
    <dgm:cxn modelId="{6B481801-7B13-439E-9D8C-F0FF5B124ECA}" type="presParOf" srcId="{9BBE645D-8BF8-4435-A38A-AB6A14468B78}" destId="{D62807E9-CB8E-4988-BBA6-C39472FB7589}" srcOrd="0" destOrd="0" presId="urn:microsoft.com/office/officeart/2005/8/layout/chevron2"/>
    <dgm:cxn modelId="{31EC7667-810B-42CD-A2A5-94EBFE588DAD}" type="presParOf" srcId="{D62807E9-CB8E-4988-BBA6-C39472FB7589}" destId="{6F901D98-8ED6-4D7A-ADB8-F509973F2575}" srcOrd="0" destOrd="0" presId="urn:microsoft.com/office/officeart/2005/8/layout/chevron2"/>
    <dgm:cxn modelId="{34DCACEE-D727-40DC-954E-CD270CEDC842}" type="presParOf" srcId="{D62807E9-CB8E-4988-BBA6-C39472FB7589}" destId="{69524D9E-43EB-4CFA-9247-8EB25CDBB861}" srcOrd="1" destOrd="0" presId="urn:microsoft.com/office/officeart/2005/8/layout/chevron2"/>
    <dgm:cxn modelId="{4C3F4AD3-F04B-4752-B8F3-CAFCCE75C81C}" type="presParOf" srcId="{9BBE645D-8BF8-4435-A38A-AB6A14468B78}" destId="{F9AAE336-181E-4F4D-A4E4-40B6703F0FFD}" srcOrd="1" destOrd="0" presId="urn:microsoft.com/office/officeart/2005/8/layout/chevron2"/>
    <dgm:cxn modelId="{63FBCFB3-52FF-43CE-90EE-86B6EED68F4D}" type="presParOf" srcId="{9BBE645D-8BF8-4435-A38A-AB6A14468B78}" destId="{470C6357-E0F7-41D1-B9F1-3AEDB04CD27D}" srcOrd="2" destOrd="0" presId="urn:microsoft.com/office/officeart/2005/8/layout/chevron2"/>
    <dgm:cxn modelId="{4B14B242-AB34-42D3-9049-A3A071F0C1E7}" type="presParOf" srcId="{470C6357-E0F7-41D1-B9F1-3AEDB04CD27D}" destId="{B5822B03-EFC6-40EF-9061-00FA3B5A251B}" srcOrd="0" destOrd="0" presId="urn:microsoft.com/office/officeart/2005/8/layout/chevron2"/>
    <dgm:cxn modelId="{B5F43F0B-E39B-41D8-89F5-4A268B4B5249}" type="presParOf" srcId="{470C6357-E0F7-41D1-B9F1-3AEDB04CD27D}" destId="{2A761370-4734-4399-891E-A7611A5900B0}" srcOrd="1" destOrd="0" presId="urn:microsoft.com/office/officeart/2005/8/layout/chevron2"/>
    <dgm:cxn modelId="{7D022EC9-3BAB-4933-A597-4B5C054F58FF}" type="presParOf" srcId="{9BBE645D-8BF8-4435-A38A-AB6A14468B78}" destId="{01D4ABBB-0427-4FED-877B-A8A6F43AF86A}" srcOrd="3" destOrd="0" presId="urn:microsoft.com/office/officeart/2005/8/layout/chevron2"/>
    <dgm:cxn modelId="{0B419F6D-8238-4C79-AFAC-897908C841A8}" type="presParOf" srcId="{9BBE645D-8BF8-4435-A38A-AB6A14468B78}" destId="{77885E5C-F811-4C52-85A2-96709A3C3105}" srcOrd="4" destOrd="0" presId="urn:microsoft.com/office/officeart/2005/8/layout/chevron2"/>
    <dgm:cxn modelId="{A5BD482C-7ACA-4C21-9AD2-6EC5887319DF}" type="presParOf" srcId="{77885E5C-F811-4C52-85A2-96709A3C3105}" destId="{E54AABA8-294C-4BC9-9D97-B798A7FB7B8C}" srcOrd="0" destOrd="0" presId="urn:microsoft.com/office/officeart/2005/8/layout/chevron2"/>
    <dgm:cxn modelId="{40A05D21-B37D-4AE1-9FB9-33588C013BD9}" type="presParOf" srcId="{77885E5C-F811-4C52-85A2-96709A3C3105}" destId="{58F87CA9-A034-40E4-9983-4EE547101921}" srcOrd="1" destOrd="0" presId="urn:microsoft.com/office/officeart/2005/8/layout/chevron2"/>
    <dgm:cxn modelId="{D724938A-6A55-4038-89FE-40F77332465D}" type="presParOf" srcId="{9BBE645D-8BF8-4435-A38A-AB6A14468B78}" destId="{622BA9FC-C6C5-43CF-AD27-8E35D0329E53}" srcOrd="5" destOrd="0" presId="urn:microsoft.com/office/officeart/2005/8/layout/chevron2"/>
    <dgm:cxn modelId="{EF23639D-75B5-4A6E-B1A5-DF43CAC66EBC}" type="presParOf" srcId="{9BBE645D-8BF8-4435-A38A-AB6A14468B78}" destId="{83A42BB3-BA53-4CB5-9860-C72962509C51}" srcOrd="6" destOrd="0" presId="urn:microsoft.com/office/officeart/2005/8/layout/chevron2"/>
    <dgm:cxn modelId="{1B68CC53-6CD3-4317-AE63-D6B183F29343}" type="presParOf" srcId="{83A42BB3-BA53-4CB5-9860-C72962509C51}" destId="{AADB140B-FE2D-4172-B074-AC99E36AB656}" srcOrd="0" destOrd="0" presId="urn:microsoft.com/office/officeart/2005/8/layout/chevron2"/>
    <dgm:cxn modelId="{309DF9A3-84EB-47E7-9D48-A99FB5AE592C}" type="presParOf" srcId="{83A42BB3-BA53-4CB5-9860-C72962509C51}" destId="{A3B32378-633A-4C9C-A9FF-CAEEC5120C70}" srcOrd="1" destOrd="0" presId="urn:microsoft.com/office/officeart/2005/8/layout/chevron2"/>
    <dgm:cxn modelId="{D9A7EBF6-6AB6-42B3-81C3-F33B84696AE5}" type="presParOf" srcId="{9BBE645D-8BF8-4435-A38A-AB6A14468B78}" destId="{5A08FA4A-1F69-40BC-AD5A-DC6EB060A3DD}" srcOrd="7" destOrd="0" presId="urn:microsoft.com/office/officeart/2005/8/layout/chevron2"/>
    <dgm:cxn modelId="{109EF82B-55FB-4AA4-B54D-B2F9251BCF38}" type="presParOf" srcId="{9BBE645D-8BF8-4435-A38A-AB6A14468B78}" destId="{DF277F4B-782C-4A80-9B58-8C229B528A84}" srcOrd="8" destOrd="0" presId="urn:microsoft.com/office/officeart/2005/8/layout/chevron2"/>
    <dgm:cxn modelId="{FCD051F7-0803-4D75-BA8A-0F1E77585561}" type="presParOf" srcId="{DF277F4B-782C-4A80-9B58-8C229B528A84}" destId="{43E5DAB7-FB00-470E-85C9-E88330C91654}" srcOrd="0" destOrd="0" presId="urn:microsoft.com/office/officeart/2005/8/layout/chevron2"/>
    <dgm:cxn modelId="{9BBE499C-1D8E-4FCA-BB91-F7C463B407EA}" type="presParOf" srcId="{DF277F4B-782C-4A80-9B58-8C229B528A84}" destId="{81B20891-3947-4622-A9A7-718D28A0308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5627967-19B9-4D7B-8106-34A02CF2FF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EAF68F-CDF2-4A1D-B664-408FC6BB6102}">
      <dgm:prSet phldrT="[Текст]" custT="1"/>
      <dgm:spPr/>
      <dgm:t>
        <a:bodyPr/>
        <a:lstStyle/>
        <a:p>
          <a:r>
            <a:rPr lang="ru-RU" sz="1600" dirty="0" smtClean="0"/>
            <a:t>75 565,7</a:t>
          </a:r>
          <a:endParaRPr lang="ru-RU" sz="1600" dirty="0"/>
        </a:p>
      </dgm:t>
    </dgm:pt>
    <dgm:pt modelId="{23DD4F3F-5DD3-4068-95CA-7B4D9C1DF0B9}" type="parTrans" cxnId="{A7CD71F1-4381-4F39-B48B-5DC1F516B4CD}">
      <dgm:prSet/>
      <dgm:spPr/>
      <dgm:t>
        <a:bodyPr/>
        <a:lstStyle/>
        <a:p>
          <a:endParaRPr lang="ru-RU"/>
        </a:p>
      </dgm:t>
    </dgm:pt>
    <dgm:pt modelId="{F9D3C2EF-AFFC-43F2-BBC3-25D8E008BE8D}" type="sibTrans" cxnId="{A7CD71F1-4381-4F39-B48B-5DC1F516B4CD}">
      <dgm:prSet/>
      <dgm:spPr/>
      <dgm:t>
        <a:bodyPr/>
        <a:lstStyle/>
        <a:p>
          <a:endParaRPr lang="ru-RU"/>
        </a:p>
      </dgm:t>
    </dgm:pt>
    <dgm:pt modelId="{4A696A0C-AFE8-4153-86AB-654977CC10D0}">
      <dgm:prSet phldrT="[Текст]" custT="1"/>
      <dgm:spPr/>
      <dgm:t>
        <a:bodyPr/>
        <a:lstStyle/>
        <a:p>
          <a:r>
            <a:rPr lang="ru-RU" sz="900" dirty="0" smtClean="0">
              <a:latin typeface="+mn-lt"/>
              <a:cs typeface="Times New Roman" pitchFamily="18" charset="0"/>
            </a:rPr>
            <a:t>Обеспечение предупреждения возникновения и развития чрезвычайных ситуаций природного и техногенного характера (е</a:t>
          </a:r>
          <a:r>
            <a:rPr lang="ru-RU" sz="900" dirty="0" smtClean="0">
              <a:effectLst/>
              <a:latin typeface="+mn-lt"/>
              <a:ea typeface="Times New Roman"/>
            </a:rPr>
            <a:t>жедневное дежурство спасателей подразделений </a:t>
          </a:r>
          <a:r>
            <a:rPr lang="ru-RU" sz="900" dirty="0" err="1" smtClean="0">
              <a:effectLst/>
              <a:latin typeface="+mn-lt"/>
              <a:ea typeface="Times New Roman"/>
            </a:rPr>
            <a:t>гп</a:t>
          </a:r>
          <a:r>
            <a:rPr lang="ru-RU" sz="900" dirty="0" smtClean="0">
              <a:effectLst/>
              <a:latin typeface="+mn-lt"/>
              <a:ea typeface="Times New Roman"/>
            </a:rPr>
            <a:t> Северо-Енисейский, п Новая </a:t>
          </a:r>
          <a:r>
            <a:rPr lang="ru-RU" sz="900" dirty="0" err="1" smtClean="0">
              <a:effectLst/>
              <a:latin typeface="+mn-lt"/>
              <a:ea typeface="Times New Roman"/>
            </a:rPr>
            <a:t>Калами</a:t>
          </a:r>
          <a:r>
            <a:rPr lang="ru-RU" sz="900" dirty="0" smtClean="0">
              <a:effectLst/>
              <a:latin typeface="+mn-lt"/>
              <a:ea typeface="Times New Roman"/>
            </a:rPr>
            <a:t>, п Брянка, п </a:t>
          </a:r>
          <a:r>
            <a:rPr lang="ru-RU" sz="900" dirty="0" err="1" smtClean="0">
              <a:effectLst/>
              <a:latin typeface="+mn-lt"/>
              <a:ea typeface="Times New Roman"/>
            </a:rPr>
            <a:t>Вангаш</a:t>
          </a:r>
          <a:r>
            <a:rPr lang="ru-RU" sz="900" dirty="0" smtClean="0">
              <a:effectLst/>
              <a:latin typeface="+mn-lt"/>
              <a:ea typeface="Times New Roman"/>
            </a:rPr>
            <a:t>, круглосуточная работа единой дежурной диспетчерской службы)  </a:t>
          </a:r>
          <a:endParaRPr lang="ru-RU" sz="900" dirty="0">
            <a:latin typeface="+mn-lt"/>
          </a:endParaRPr>
        </a:p>
      </dgm:t>
    </dgm:pt>
    <dgm:pt modelId="{9E29DF0A-7BA2-4B58-B9CB-4D02FBE5B5B1}" type="parTrans" cxnId="{767A5561-617B-426F-94F3-F986769A18B9}">
      <dgm:prSet/>
      <dgm:spPr/>
      <dgm:t>
        <a:bodyPr/>
        <a:lstStyle/>
        <a:p>
          <a:endParaRPr lang="ru-RU"/>
        </a:p>
      </dgm:t>
    </dgm:pt>
    <dgm:pt modelId="{89D8F69B-0492-47B2-A277-E0CDD87390B8}" type="sibTrans" cxnId="{767A5561-617B-426F-94F3-F986769A18B9}">
      <dgm:prSet/>
      <dgm:spPr/>
      <dgm:t>
        <a:bodyPr/>
        <a:lstStyle/>
        <a:p>
          <a:endParaRPr lang="ru-RU"/>
        </a:p>
      </dgm:t>
    </dgm:pt>
    <dgm:pt modelId="{E5D9BE1B-9934-4516-941F-D13B8A173955}">
      <dgm:prSet phldrT="[Текст]" custT="1"/>
      <dgm:spPr/>
      <dgm:t>
        <a:bodyPr/>
        <a:lstStyle/>
        <a:p>
          <a:r>
            <a:rPr lang="ru-RU" sz="1600" dirty="0" smtClean="0"/>
            <a:t>12 823,2</a:t>
          </a:r>
          <a:endParaRPr lang="ru-RU" sz="1600" dirty="0"/>
        </a:p>
      </dgm:t>
    </dgm:pt>
    <dgm:pt modelId="{229CB080-0DE4-44D2-A8AE-1FC9FA0E750E}" type="parTrans" cxnId="{B487261C-9F1A-4038-9823-5354AC223CEB}">
      <dgm:prSet/>
      <dgm:spPr/>
      <dgm:t>
        <a:bodyPr/>
        <a:lstStyle/>
        <a:p>
          <a:endParaRPr lang="ru-RU"/>
        </a:p>
      </dgm:t>
    </dgm:pt>
    <dgm:pt modelId="{F6FF03EF-651A-45BA-A237-09B9F2256AE2}" type="sibTrans" cxnId="{B487261C-9F1A-4038-9823-5354AC223CEB}">
      <dgm:prSet/>
      <dgm:spPr/>
      <dgm:t>
        <a:bodyPr/>
        <a:lstStyle/>
        <a:p>
          <a:endParaRPr lang="ru-RU"/>
        </a:p>
      </dgm:t>
    </dgm:pt>
    <dgm:pt modelId="{A8BB7BAB-A99B-4C14-9432-FCFDCBB87927}">
      <dgm:prSet phldrT="[Текст]" custT="1"/>
      <dgm:spPr/>
      <dgm:t>
        <a:bodyPr/>
        <a:lstStyle/>
        <a:p>
          <a:r>
            <a:rPr lang="ru-RU" sz="900" u="none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Обеспечение первичных мер пожарной безопасности в населенных пунктах района (устройство минерализованных противопожарных полос, обеспечение доступа к пожарным водоемам, предоставление </a:t>
          </a:r>
          <a:r>
            <a:rPr lang="ru-RU" sz="900" b="0" i="0" u="none" strike="noStrike" dirty="0" smtClean="0">
              <a:solidFill>
                <a:schemeClr val="tx1"/>
              </a:solidFill>
              <a:effectLst/>
              <a:latin typeface="+mn-lt"/>
              <a:cs typeface="Times New Roman" pitchFamily="18" charset="0"/>
            </a:rPr>
            <a:t>специализированной техники </a:t>
          </a:r>
          <a:r>
            <a:rPr lang="ru-RU" sz="900" u="none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населению для уборки мусора, изготовление памяток о мерах пожарной безопасности)</a:t>
          </a:r>
          <a:endParaRPr lang="ru-RU" sz="900" dirty="0">
            <a:solidFill>
              <a:schemeClr val="tx1"/>
            </a:solidFill>
            <a:latin typeface="+mn-lt"/>
          </a:endParaRPr>
        </a:p>
      </dgm:t>
    </dgm:pt>
    <dgm:pt modelId="{20D06EDE-104C-483B-9C74-03956822D775}" type="parTrans" cxnId="{6752872E-9EEE-4099-A177-94302BF6F838}">
      <dgm:prSet/>
      <dgm:spPr/>
      <dgm:t>
        <a:bodyPr/>
        <a:lstStyle/>
        <a:p>
          <a:endParaRPr lang="ru-RU"/>
        </a:p>
      </dgm:t>
    </dgm:pt>
    <dgm:pt modelId="{895018DB-0A7D-42EA-99A2-1903E30B5897}" type="sibTrans" cxnId="{6752872E-9EEE-4099-A177-94302BF6F838}">
      <dgm:prSet/>
      <dgm:spPr/>
      <dgm:t>
        <a:bodyPr/>
        <a:lstStyle/>
        <a:p>
          <a:endParaRPr lang="ru-RU"/>
        </a:p>
      </dgm:t>
    </dgm:pt>
    <dgm:pt modelId="{45CC5B3E-F55D-4702-ACC1-85CC5924C659}">
      <dgm:prSet phldrT="[Текст]" custT="1"/>
      <dgm:spPr/>
      <dgm:t>
        <a:bodyPr/>
        <a:lstStyle/>
        <a:p>
          <a:r>
            <a:rPr lang="ru-RU" sz="1600" dirty="0" smtClean="0"/>
            <a:t>1 105,0</a:t>
          </a:r>
          <a:endParaRPr lang="ru-RU" sz="1600" dirty="0"/>
        </a:p>
      </dgm:t>
    </dgm:pt>
    <dgm:pt modelId="{7076B526-FEC5-48E2-82FE-7AFE8E3F610F}" type="parTrans" cxnId="{E5D04B26-0E66-4B29-8659-CB0C64A74871}">
      <dgm:prSet/>
      <dgm:spPr/>
      <dgm:t>
        <a:bodyPr/>
        <a:lstStyle/>
        <a:p>
          <a:endParaRPr lang="ru-RU"/>
        </a:p>
      </dgm:t>
    </dgm:pt>
    <dgm:pt modelId="{47D4D808-5327-4319-92AB-CEF196DB1C4C}" type="sibTrans" cxnId="{E5D04B26-0E66-4B29-8659-CB0C64A74871}">
      <dgm:prSet/>
      <dgm:spPr/>
      <dgm:t>
        <a:bodyPr/>
        <a:lstStyle/>
        <a:p>
          <a:endParaRPr lang="ru-RU"/>
        </a:p>
      </dgm:t>
    </dgm:pt>
    <dgm:pt modelId="{F334DB06-380B-443B-8F78-7D6EE54FE889}">
      <dgm:prSet phldrT="[Текст]" custT="1"/>
      <dgm:spPr/>
      <dgm:t>
        <a:bodyPr/>
        <a:lstStyle/>
        <a:p>
          <a:r>
            <a:rPr lang="ru-RU" sz="900" dirty="0" smtClean="0"/>
            <a:t>Профилактика правонарушений в районе (заключение контракта на оказание услуг по предоставлению доступа к системе видеонаблюдения, установленной в местах с массовым пребыванием людей)</a:t>
          </a:r>
          <a:endParaRPr lang="ru-RU" sz="900" dirty="0"/>
        </a:p>
      </dgm:t>
    </dgm:pt>
    <dgm:pt modelId="{FC11CA07-0B46-479E-8AA4-155D969641AC}" type="parTrans" cxnId="{CAFAF6A7-3DFB-49D9-8A38-B0A3D023E9F5}">
      <dgm:prSet/>
      <dgm:spPr/>
      <dgm:t>
        <a:bodyPr/>
        <a:lstStyle/>
        <a:p>
          <a:endParaRPr lang="ru-RU"/>
        </a:p>
      </dgm:t>
    </dgm:pt>
    <dgm:pt modelId="{0434C36D-3FE1-4EC4-BAD6-EB48509BE0C8}" type="sibTrans" cxnId="{CAFAF6A7-3DFB-49D9-8A38-B0A3D023E9F5}">
      <dgm:prSet/>
      <dgm:spPr/>
      <dgm:t>
        <a:bodyPr/>
        <a:lstStyle/>
        <a:p>
          <a:endParaRPr lang="ru-RU"/>
        </a:p>
      </dgm:t>
    </dgm:pt>
    <dgm:pt modelId="{9BBE645D-8BF8-4435-A38A-AB6A14468B78}" type="pres">
      <dgm:prSet presAssocID="{55627967-19B9-4D7B-8106-34A02CF2FF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807E9-CB8E-4988-BBA6-C39472FB7589}" type="pres">
      <dgm:prSet presAssocID="{82EAF68F-CDF2-4A1D-B664-408FC6BB6102}" presName="composite" presStyleCnt="0"/>
      <dgm:spPr/>
    </dgm:pt>
    <dgm:pt modelId="{6F901D98-8ED6-4D7A-ADB8-F509973F2575}" type="pres">
      <dgm:prSet presAssocID="{82EAF68F-CDF2-4A1D-B664-408FC6BB610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24D9E-43EB-4CFA-9247-8EB25CDBB861}" type="pres">
      <dgm:prSet presAssocID="{82EAF68F-CDF2-4A1D-B664-408FC6BB610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AE336-181E-4F4D-A4E4-40B6703F0FFD}" type="pres">
      <dgm:prSet presAssocID="{F9D3C2EF-AFFC-43F2-BBC3-25D8E008BE8D}" presName="sp" presStyleCnt="0"/>
      <dgm:spPr/>
    </dgm:pt>
    <dgm:pt modelId="{470C6357-E0F7-41D1-B9F1-3AEDB04CD27D}" type="pres">
      <dgm:prSet presAssocID="{E5D9BE1B-9934-4516-941F-D13B8A173955}" presName="composite" presStyleCnt="0"/>
      <dgm:spPr/>
    </dgm:pt>
    <dgm:pt modelId="{B5822B03-EFC6-40EF-9061-00FA3B5A251B}" type="pres">
      <dgm:prSet presAssocID="{E5D9BE1B-9934-4516-941F-D13B8A17395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61370-4734-4399-891E-A7611A5900B0}" type="pres">
      <dgm:prSet presAssocID="{E5D9BE1B-9934-4516-941F-D13B8A17395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D4ABBB-0427-4FED-877B-A8A6F43AF86A}" type="pres">
      <dgm:prSet presAssocID="{F6FF03EF-651A-45BA-A237-09B9F2256AE2}" presName="sp" presStyleCnt="0"/>
      <dgm:spPr/>
    </dgm:pt>
    <dgm:pt modelId="{77885E5C-F811-4C52-85A2-96709A3C3105}" type="pres">
      <dgm:prSet presAssocID="{45CC5B3E-F55D-4702-ACC1-85CC5924C659}" presName="composite" presStyleCnt="0"/>
      <dgm:spPr/>
    </dgm:pt>
    <dgm:pt modelId="{E54AABA8-294C-4BC9-9D97-B798A7FB7B8C}" type="pres">
      <dgm:prSet presAssocID="{45CC5B3E-F55D-4702-ACC1-85CC5924C65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87CA9-A034-40E4-9983-4EE547101921}" type="pres">
      <dgm:prSet presAssocID="{45CC5B3E-F55D-4702-ACC1-85CC5924C65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FAF6A7-3DFB-49D9-8A38-B0A3D023E9F5}" srcId="{45CC5B3E-F55D-4702-ACC1-85CC5924C659}" destId="{F334DB06-380B-443B-8F78-7D6EE54FE889}" srcOrd="0" destOrd="0" parTransId="{FC11CA07-0B46-479E-8AA4-155D969641AC}" sibTransId="{0434C36D-3FE1-4EC4-BAD6-EB48509BE0C8}"/>
    <dgm:cxn modelId="{E5D04B26-0E66-4B29-8659-CB0C64A74871}" srcId="{55627967-19B9-4D7B-8106-34A02CF2FFA3}" destId="{45CC5B3E-F55D-4702-ACC1-85CC5924C659}" srcOrd="2" destOrd="0" parTransId="{7076B526-FEC5-48E2-82FE-7AFE8E3F610F}" sibTransId="{47D4D808-5327-4319-92AB-CEF196DB1C4C}"/>
    <dgm:cxn modelId="{5EAE9E24-A51E-4BA9-86FF-BADF636092E6}" type="presOf" srcId="{A8BB7BAB-A99B-4C14-9432-FCFDCBB87927}" destId="{2A761370-4734-4399-891E-A7611A5900B0}" srcOrd="0" destOrd="0" presId="urn:microsoft.com/office/officeart/2005/8/layout/chevron2"/>
    <dgm:cxn modelId="{6752872E-9EEE-4099-A177-94302BF6F838}" srcId="{E5D9BE1B-9934-4516-941F-D13B8A173955}" destId="{A8BB7BAB-A99B-4C14-9432-FCFDCBB87927}" srcOrd="0" destOrd="0" parTransId="{20D06EDE-104C-483B-9C74-03956822D775}" sibTransId="{895018DB-0A7D-42EA-99A2-1903E30B5897}"/>
    <dgm:cxn modelId="{A7CD71F1-4381-4F39-B48B-5DC1F516B4CD}" srcId="{55627967-19B9-4D7B-8106-34A02CF2FFA3}" destId="{82EAF68F-CDF2-4A1D-B664-408FC6BB6102}" srcOrd="0" destOrd="0" parTransId="{23DD4F3F-5DD3-4068-95CA-7B4D9C1DF0B9}" sibTransId="{F9D3C2EF-AFFC-43F2-BBC3-25D8E008BE8D}"/>
    <dgm:cxn modelId="{37C2464D-44B5-4320-AB43-279AC5B2A087}" type="presOf" srcId="{82EAF68F-CDF2-4A1D-B664-408FC6BB6102}" destId="{6F901D98-8ED6-4D7A-ADB8-F509973F2575}" srcOrd="0" destOrd="0" presId="urn:microsoft.com/office/officeart/2005/8/layout/chevron2"/>
    <dgm:cxn modelId="{0FE24D78-7F42-46BA-8DA7-22B3B9CA1DCC}" type="presOf" srcId="{E5D9BE1B-9934-4516-941F-D13B8A173955}" destId="{B5822B03-EFC6-40EF-9061-00FA3B5A251B}" srcOrd="0" destOrd="0" presId="urn:microsoft.com/office/officeart/2005/8/layout/chevron2"/>
    <dgm:cxn modelId="{C545D59F-0F38-4B39-A773-19E2A5B0E9FD}" type="presOf" srcId="{55627967-19B9-4D7B-8106-34A02CF2FFA3}" destId="{9BBE645D-8BF8-4435-A38A-AB6A14468B78}" srcOrd="0" destOrd="0" presId="urn:microsoft.com/office/officeart/2005/8/layout/chevron2"/>
    <dgm:cxn modelId="{29818A1C-2428-40EF-9369-11AD293FD592}" type="presOf" srcId="{45CC5B3E-F55D-4702-ACC1-85CC5924C659}" destId="{E54AABA8-294C-4BC9-9D97-B798A7FB7B8C}" srcOrd="0" destOrd="0" presId="urn:microsoft.com/office/officeart/2005/8/layout/chevron2"/>
    <dgm:cxn modelId="{767A5561-617B-426F-94F3-F986769A18B9}" srcId="{82EAF68F-CDF2-4A1D-B664-408FC6BB6102}" destId="{4A696A0C-AFE8-4153-86AB-654977CC10D0}" srcOrd="0" destOrd="0" parTransId="{9E29DF0A-7BA2-4B58-B9CB-4D02FBE5B5B1}" sibTransId="{89D8F69B-0492-47B2-A277-E0CDD87390B8}"/>
    <dgm:cxn modelId="{DC5CD785-509C-457D-9C5A-6B31822F4124}" type="presOf" srcId="{4A696A0C-AFE8-4153-86AB-654977CC10D0}" destId="{69524D9E-43EB-4CFA-9247-8EB25CDBB861}" srcOrd="0" destOrd="0" presId="urn:microsoft.com/office/officeart/2005/8/layout/chevron2"/>
    <dgm:cxn modelId="{93F66EE7-5F2A-4887-B7C4-7D170AC86F2F}" type="presOf" srcId="{F334DB06-380B-443B-8F78-7D6EE54FE889}" destId="{58F87CA9-A034-40E4-9983-4EE547101921}" srcOrd="0" destOrd="0" presId="urn:microsoft.com/office/officeart/2005/8/layout/chevron2"/>
    <dgm:cxn modelId="{B487261C-9F1A-4038-9823-5354AC223CEB}" srcId="{55627967-19B9-4D7B-8106-34A02CF2FFA3}" destId="{E5D9BE1B-9934-4516-941F-D13B8A173955}" srcOrd="1" destOrd="0" parTransId="{229CB080-0DE4-44D2-A8AE-1FC9FA0E750E}" sibTransId="{F6FF03EF-651A-45BA-A237-09B9F2256AE2}"/>
    <dgm:cxn modelId="{34BA7D79-2BD4-4DC6-A856-D17C870914AC}" type="presParOf" srcId="{9BBE645D-8BF8-4435-A38A-AB6A14468B78}" destId="{D62807E9-CB8E-4988-BBA6-C39472FB7589}" srcOrd="0" destOrd="0" presId="urn:microsoft.com/office/officeart/2005/8/layout/chevron2"/>
    <dgm:cxn modelId="{924DAB84-7505-442A-B4C9-A58896FD9AFF}" type="presParOf" srcId="{D62807E9-CB8E-4988-BBA6-C39472FB7589}" destId="{6F901D98-8ED6-4D7A-ADB8-F509973F2575}" srcOrd="0" destOrd="0" presId="urn:microsoft.com/office/officeart/2005/8/layout/chevron2"/>
    <dgm:cxn modelId="{4A07D346-F537-4DA9-8202-E9AF73EF07F6}" type="presParOf" srcId="{D62807E9-CB8E-4988-BBA6-C39472FB7589}" destId="{69524D9E-43EB-4CFA-9247-8EB25CDBB861}" srcOrd="1" destOrd="0" presId="urn:microsoft.com/office/officeart/2005/8/layout/chevron2"/>
    <dgm:cxn modelId="{EE11EF2E-8B29-4084-9374-5566F71384B1}" type="presParOf" srcId="{9BBE645D-8BF8-4435-A38A-AB6A14468B78}" destId="{F9AAE336-181E-4F4D-A4E4-40B6703F0FFD}" srcOrd="1" destOrd="0" presId="urn:microsoft.com/office/officeart/2005/8/layout/chevron2"/>
    <dgm:cxn modelId="{50DAFB19-534E-44DA-B727-E60C6022EE31}" type="presParOf" srcId="{9BBE645D-8BF8-4435-A38A-AB6A14468B78}" destId="{470C6357-E0F7-41D1-B9F1-3AEDB04CD27D}" srcOrd="2" destOrd="0" presId="urn:microsoft.com/office/officeart/2005/8/layout/chevron2"/>
    <dgm:cxn modelId="{96192E0D-1D9A-45A4-BE1F-C96C6813A86C}" type="presParOf" srcId="{470C6357-E0F7-41D1-B9F1-3AEDB04CD27D}" destId="{B5822B03-EFC6-40EF-9061-00FA3B5A251B}" srcOrd="0" destOrd="0" presId="urn:microsoft.com/office/officeart/2005/8/layout/chevron2"/>
    <dgm:cxn modelId="{FB26821E-32B6-4389-B050-16B0EB243113}" type="presParOf" srcId="{470C6357-E0F7-41D1-B9F1-3AEDB04CD27D}" destId="{2A761370-4734-4399-891E-A7611A5900B0}" srcOrd="1" destOrd="0" presId="urn:microsoft.com/office/officeart/2005/8/layout/chevron2"/>
    <dgm:cxn modelId="{3EF165A0-D759-48D8-971B-0CB58D8192A7}" type="presParOf" srcId="{9BBE645D-8BF8-4435-A38A-AB6A14468B78}" destId="{01D4ABBB-0427-4FED-877B-A8A6F43AF86A}" srcOrd="3" destOrd="0" presId="urn:microsoft.com/office/officeart/2005/8/layout/chevron2"/>
    <dgm:cxn modelId="{A088B0EC-3AFC-46A0-90D8-38AD100D5396}" type="presParOf" srcId="{9BBE645D-8BF8-4435-A38A-AB6A14468B78}" destId="{77885E5C-F811-4C52-85A2-96709A3C3105}" srcOrd="4" destOrd="0" presId="urn:microsoft.com/office/officeart/2005/8/layout/chevron2"/>
    <dgm:cxn modelId="{389C0692-4777-411D-8691-403232F09BE0}" type="presParOf" srcId="{77885E5C-F811-4C52-85A2-96709A3C3105}" destId="{E54AABA8-294C-4BC9-9D97-B798A7FB7B8C}" srcOrd="0" destOrd="0" presId="urn:microsoft.com/office/officeart/2005/8/layout/chevron2"/>
    <dgm:cxn modelId="{6060CE9E-25A6-48B9-B873-FC217561FA4A}" type="presParOf" srcId="{77885E5C-F811-4C52-85A2-96709A3C3105}" destId="{58F87CA9-A034-40E4-9983-4EE54710192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5627967-19B9-4D7B-8106-34A02CF2FF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EAF68F-CDF2-4A1D-B664-408FC6BB6102}">
      <dgm:prSet phldrT="[Текст]"/>
      <dgm:spPr/>
      <dgm:t>
        <a:bodyPr/>
        <a:lstStyle/>
        <a:p>
          <a:r>
            <a:rPr lang="ru-RU" dirty="0" smtClean="0"/>
            <a:t>53 506,6</a:t>
          </a:r>
          <a:endParaRPr lang="ru-RU" dirty="0"/>
        </a:p>
      </dgm:t>
    </dgm:pt>
    <dgm:pt modelId="{23DD4F3F-5DD3-4068-95CA-7B4D9C1DF0B9}" type="parTrans" cxnId="{A7CD71F1-4381-4F39-B48B-5DC1F516B4CD}">
      <dgm:prSet/>
      <dgm:spPr/>
      <dgm:t>
        <a:bodyPr/>
        <a:lstStyle/>
        <a:p>
          <a:endParaRPr lang="ru-RU"/>
        </a:p>
      </dgm:t>
    </dgm:pt>
    <dgm:pt modelId="{F9D3C2EF-AFFC-43F2-BBC3-25D8E008BE8D}" type="sibTrans" cxnId="{A7CD71F1-4381-4F39-B48B-5DC1F516B4CD}">
      <dgm:prSet/>
      <dgm:spPr/>
      <dgm:t>
        <a:bodyPr/>
        <a:lstStyle/>
        <a:p>
          <a:endParaRPr lang="ru-RU"/>
        </a:p>
      </dgm:t>
    </dgm:pt>
    <dgm:pt modelId="{4A696A0C-AFE8-4153-86AB-654977CC10D0}">
      <dgm:prSet phldrT="[Текст]" custT="1"/>
      <dgm:spPr/>
      <dgm:t>
        <a:bodyPr/>
        <a:lstStyle/>
        <a:p>
          <a:r>
            <a:rPr lang="ru-RU" sz="800" dirty="0" smtClean="0"/>
            <a:t>Сохранение культурного наследия (основной объем библиотечных услуг населению оказывают 8 общедоступных библиотек, в том числе 2 центральные библиотеки и 6 библиотек-филиалов, основной объем культурно-досуговых услуг оказывают 1 районный дом культуры, 1 дом культуры Тея,  3 сельских домов культуры, 2  сельских клуба, 1 дом народного творчества</a:t>
          </a:r>
          <a:r>
            <a:rPr lang="ru-RU" sz="700" dirty="0" smtClean="0"/>
            <a:t>)</a:t>
          </a:r>
          <a:endParaRPr lang="ru-RU" sz="700" dirty="0"/>
        </a:p>
      </dgm:t>
    </dgm:pt>
    <dgm:pt modelId="{9E29DF0A-7BA2-4B58-B9CB-4D02FBE5B5B1}" type="parTrans" cxnId="{767A5561-617B-426F-94F3-F986769A18B9}">
      <dgm:prSet/>
      <dgm:spPr/>
      <dgm:t>
        <a:bodyPr/>
        <a:lstStyle/>
        <a:p>
          <a:endParaRPr lang="ru-RU"/>
        </a:p>
      </dgm:t>
    </dgm:pt>
    <dgm:pt modelId="{89D8F69B-0492-47B2-A277-E0CDD87390B8}" type="sibTrans" cxnId="{767A5561-617B-426F-94F3-F986769A18B9}">
      <dgm:prSet/>
      <dgm:spPr/>
      <dgm:t>
        <a:bodyPr/>
        <a:lstStyle/>
        <a:p>
          <a:endParaRPr lang="ru-RU"/>
        </a:p>
      </dgm:t>
    </dgm:pt>
    <dgm:pt modelId="{E5D9BE1B-9934-4516-941F-D13B8A173955}">
      <dgm:prSet phldrT="[Текст]"/>
      <dgm:spPr/>
      <dgm:t>
        <a:bodyPr/>
        <a:lstStyle/>
        <a:p>
          <a:r>
            <a:rPr lang="ru-RU" dirty="0" smtClean="0"/>
            <a:t>149 287,9</a:t>
          </a:r>
          <a:endParaRPr lang="ru-RU" dirty="0"/>
        </a:p>
      </dgm:t>
    </dgm:pt>
    <dgm:pt modelId="{229CB080-0DE4-44D2-A8AE-1FC9FA0E750E}" type="parTrans" cxnId="{B487261C-9F1A-4038-9823-5354AC223CEB}">
      <dgm:prSet/>
      <dgm:spPr/>
      <dgm:t>
        <a:bodyPr/>
        <a:lstStyle/>
        <a:p>
          <a:endParaRPr lang="ru-RU"/>
        </a:p>
      </dgm:t>
    </dgm:pt>
    <dgm:pt modelId="{F6FF03EF-651A-45BA-A237-09B9F2256AE2}" type="sibTrans" cxnId="{B487261C-9F1A-4038-9823-5354AC223CEB}">
      <dgm:prSet/>
      <dgm:spPr/>
      <dgm:t>
        <a:bodyPr/>
        <a:lstStyle/>
        <a:p>
          <a:endParaRPr lang="ru-RU"/>
        </a:p>
      </dgm:t>
    </dgm:pt>
    <dgm:pt modelId="{75BBA6B3-D0D1-4C2D-ABF5-F55E7900DEF9}">
      <dgm:prSet phldrT="[Текст]"/>
      <dgm:spPr/>
      <dgm:t>
        <a:bodyPr/>
        <a:lstStyle/>
        <a:p>
          <a:r>
            <a:rPr lang="ru-RU" smtClean="0"/>
            <a:t>35 271,6</a:t>
          </a:r>
          <a:endParaRPr lang="ru-RU" dirty="0"/>
        </a:p>
      </dgm:t>
    </dgm:pt>
    <dgm:pt modelId="{B9147857-437E-46C2-A06A-7B7C07CAFB1D}" type="parTrans" cxnId="{FAA24675-2FF7-4E99-8FDE-DFA8659A5783}">
      <dgm:prSet/>
      <dgm:spPr/>
      <dgm:t>
        <a:bodyPr/>
        <a:lstStyle/>
        <a:p>
          <a:endParaRPr lang="ru-RU"/>
        </a:p>
      </dgm:t>
    </dgm:pt>
    <dgm:pt modelId="{31A224AA-25C6-4A36-8A78-ECF30A0746E0}" type="sibTrans" cxnId="{FAA24675-2FF7-4E99-8FDE-DFA8659A5783}">
      <dgm:prSet/>
      <dgm:spPr/>
      <dgm:t>
        <a:bodyPr/>
        <a:lstStyle/>
        <a:p>
          <a:endParaRPr lang="ru-RU"/>
        </a:p>
      </dgm:t>
    </dgm:pt>
    <dgm:pt modelId="{BC91A85D-50A2-4786-8621-EA7A266A5D8A}">
      <dgm:prSet phldrT="[Текст]" custT="1"/>
      <dgm:spPr/>
      <dgm:t>
        <a:bodyPr/>
        <a:lstStyle/>
        <a:p>
          <a:r>
            <a:rPr lang="ru-RU" sz="1000" dirty="0" smtClean="0"/>
            <a:t>Обеспечение реализации муниципальной программы</a:t>
          </a:r>
          <a:endParaRPr lang="ru-RU" sz="1000" dirty="0"/>
        </a:p>
      </dgm:t>
    </dgm:pt>
    <dgm:pt modelId="{286954DD-62CE-4501-9C63-80AA0961C479}" type="parTrans" cxnId="{46BC8837-F675-4DCB-8059-AC5BE84D4804}">
      <dgm:prSet/>
      <dgm:spPr/>
      <dgm:t>
        <a:bodyPr/>
        <a:lstStyle/>
        <a:p>
          <a:endParaRPr lang="ru-RU"/>
        </a:p>
      </dgm:t>
    </dgm:pt>
    <dgm:pt modelId="{A4A337CC-2931-4D10-BD31-DFA576C9232A}" type="sibTrans" cxnId="{46BC8837-F675-4DCB-8059-AC5BE84D4804}">
      <dgm:prSet/>
      <dgm:spPr/>
      <dgm:t>
        <a:bodyPr/>
        <a:lstStyle/>
        <a:p>
          <a:endParaRPr lang="ru-RU"/>
        </a:p>
      </dgm:t>
    </dgm:pt>
    <dgm:pt modelId="{4A580100-AB75-4100-8D77-8C6A0A452A7B}">
      <dgm:prSet custT="1"/>
      <dgm:spPr/>
      <dgm:t>
        <a:bodyPr/>
        <a:lstStyle/>
        <a:p>
          <a:r>
            <a:rPr lang="ru-RU" sz="900" dirty="0" smtClean="0"/>
            <a:t>Поддержка искусства и народного творчества (показ постановок драматического театра «Самородок», публичный показ музейных предметов, музейных коллекций, реализация дополнительных предпрофессиональных программ в области искусств)</a:t>
          </a:r>
          <a:endParaRPr lang="ru-RU" sz="900" dirty="0"/>
        </a:p>
      </dgm:t>
    </dgm:pt>
    <dgm:pt modelId="{9BCAB4CD-11B9-44D2-BD10-7C0D9333275D}" type="parTrans" cxnId="{ACFA1C49-244A-4207-A647-17C260BB36B2}">
      <dgm:prSet/>
      <dgm:spPr/>
      <dgm:t>
        <a:bodyPr/>
        <a:lstStyle/>
        <a:p>
          <a:endParaRPr lang="ru-RU"/>
        </a:p>
      </dgm:t>
    </dgm:pt>
    <dgm:pt modelId="{CA89890F-770C-4872-A4E3-FB0712CB14B8}" type="sibTrans" cxnId="{ACFA1C49-244A-4207-A647-17C260BB36B2}">
      <dgm:prSet/>
      <dgm:spPr/>
      <dgm:t>
        <a:bodyPr/>
        <a:lstStyle/>
        <a:p>
          <a:endParaRPr lang="ru-RU"/>
        </a:p>
      </dgm:t>
    </dgm:pt>
    <dgm:pt modelId="{B6A77ADD-6077-434F-B13F-E1120A938F66}">
      <dgm:prSet phldrT="[Текст]"/>
      <dgm:spPr/>
      <dgm:t>
        <a:bodyPr/>
        <a:lstStyle/>
        <a:p>
          <a:r>
            <a:rPr lang="ru-RU" dirty="0" smtClean="0"/>
            <a:t>56 674,4</a:t>
          </a:r>
          <a:endParaRPr lang="ru-RU" dirty="0"/>
        </a:p>
      </dgm:t>
    </dgm:pt>
    <dgm:pt modelId="{A36F0D3B-0131-4A47-B2F4-19D16EA277CF}" type="parTrans" cxnId="{1E43A87E-61DD-4E0D-82E8-F34D027322C0}">
      <dgm:prSet/>
      <dgm:spPr/>
      <dgm:t>
        <a:bodyPr/>
        <a:lstStyle/>
        <a:p>
          <a:endParaRPr lang="ru-RU"/>
        </a:p>
      </dgm:t>
    </dgm:pt>
    <dgm:pt modelId="{09710A2E-BCBA-4DEA-98AD-6672BD57BEB0}" type="sibTrans" cxnId="{1E43A87E-61DD-4E0D-82E8-F34D027322C0}">
      <dgm:prSet/>
      <dgm:spPr/>
      <dgm:t>
        <a:bodyPr/>
        <a:lstStyle/>
        <a:p>
          <a:endParaRPr lang="ru-RU"/>
        </a:p>
      </dgm:t>
    </dgm:pt>
    <dgm:pt modelId="{B202CFA5-9E1E-4396-9400-9FABB28D11FA}">
      <dgm:prSet custT="1"/>
      <dgm:spPr/>
      <dgm:t>
        <a:bodyPr/>
        <a:lstStyle/>
        <a:p>
          <a:r>
            <a:rPr lang="ru-RU" sz="1000" dirty="0" smtClean="0"/>
            <a:t>Обеспечение содержания (эксплуатации) имущества муниципальных учреждений Северо-Енисейского района</a:t>
          </a:r>
          <a:endParaRPr lang="ru-RU" sz="700" dirty="0"/>
        </a:p>
      </dgm:t>
    </dgm:pt>
    <dgm:pt modelId="{AE50CDA6-C35F-4DB4-9E26-4769FD37DD44}" type="parTrans" cxnId="{ABD304BE-B464-4D44-B0FB-E740EB744ED7}">
      <dgm:prSet/>
      <dgm:spPr/>
      <dgm:t>
        <a:bodyPr/>
        <a:lstStyle/>
        <a:p>
          <a:endParaRPr lang="ru-RU"/>
        </a:p>
      </dgm:t>
    </dgm:pt>
    <dgm:pt modelId="{1517814F-2897-4194-9AAF-A8956AD09478}" type="sibTrans" cxnId="{ABD304BE-B464-4D44-B0FB-E740EB744ED7}">
      <dgm:prSet/>
      <dgm:spPr/>
      <dgm:t>
        <a:bodyPr/>
        <a:lstStyle/>
        <a:p>
          <a:endParaRPr lang="ru-RU"/>
        </a:p>
      </dgm:t>
    </dgm:pt>
    <dgm:pt modelId="{D763DCAB-EC2B-4447-93C2-3E8663EFC3BD}">
      <dgm:prSet/>
      <dgm:spPr/>
      <dgm:t>
        <a:bodyPr/>
        <a:lstStyle/>
        <a:p>
          <a:r>
            <a:rPr lang="ru-RU" dirty="0" smtClean="0"/>
            <a:t>200 000,0</a:t>
          </a:r>
          <a:endParaRPr lang="ru-RU" dirty="0"/>
        </a:p>
      </dgm:t>
    </dgm:pt>
    <dgm:pt modelId="{7EA18BD1-F92A-4B2F-BF38-9613D94F8AD4}" type="parTrans" cxnId="{0D4A9ED4-2CF0-4592-9DF8-40D00D6FCC3D}">
      <dgm:prSet/>
      <dgm:spPr/>
      <dgm:t>
        <a:bodyPr/>
        <a:lstStyle/>
        <a:p>
          <a:endParaRPr lang="ru-RU"/>
        </a:p>
      </dgm:t>
    </dgm:pt>
    <dgm:pt modelId="{318D11FD-1D6C-470B-8AB8-AF5E3037D30E}" type="sibTrans" cxnId="{0D4A9ED4-2CF0-4592-9DF8-40D00D6FCC3D}">
      <dgm:prSet/>
      <dgm:spPr/>
      <dgm:t>
        <a:bodyPr/>
        <a:lstStyle/>
        <a:p>
          <a:endParaRPr lang="ru-RU"/>
        </a:p>
      </dgm:t>
    </dgm:pt>
    <dgm:pt modelId="{A8ACA6E8-95C8-4B13-A6DD-E0357696FCF7}">
      <dgm:prSet custT="1"/>
      <dgm:spPr/>
      <dgm:t>
        <a:bodyPr/>
        <a:lstStyle/>
        <a:p>
          <a:r>
            <a:rPr lang="ru-RU" sz="900" dirty="0" smtClean="0"/>
            <a:t>Строительство здания школы искусств, ул. Маяковского, 10 А, гп Северо-Енисейский в два этапа, на 2025 год в сумме 200 000,0 тыс. рублей, на 2026 год в сумме 244 292,6 тыс. рублей на 200 мест, 3 этажа, площадью 1 856,84 </a:t>
          </a:r>
          <a:r>
            <a:rPr lang="ru-RU" sz="900" dirty="0" err="1" smtClean="0"/>
            <a:t>кв.м</a:t>
          </a:r>
          <a:r>
            <a:rPr lang="ru-RU" sz="900" dirty="0" smtClean="0"/>
            <a:t>.</a:t>
          </a:r>
          <a:endParaRPr lang="ru-RU" sz="900" dirty="0"/>
        </a:p>
      </dgm:t>
    </dgm:pt>
    <dgm:pt modelId="{D53C89A2-EFBE-4780-90AB-8EBE0BA5EED6}" type="parTrans" cxnId="{E1F3C239-A536-4754-9F58-4F3976EF817C}">
      <dgm:prSet/>
      <dgm:spPr/>
      <dgm:t>
        <a:bodyPr/>
        <a:lstStyle/>
        <a:p>
          <a:endParaRPr lang="ru-RU"/>
        </a:p>
      </dgm:t>
    </dgm:pt>
    <dgm:pt modelId="{8146B227-A96B-48F8-8D81-01A4B051091B}" type="sibTrans" cxnId="{E1F3C239-A536-4754-9F58-4F3976EF817C}">
      <dgm:prSet/>
      <dgm:spPr/>
      <dgm:t>
        <a:bodyPr/>
        <a:lstStyle/>
        <a:p>
          <a:endParaRPr lang="ru-RU"/>
        </a:p>
      </dgm:t>
    </dgm:pt>
    <dgm:pt modelId="{9BBE645D-8BF8-4435-A38A-AB6A14468B78}" type="pres">
      <dgm:prSet presAssocID="{55627967-19B9-4D7B-8106-34A02CF2FF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807E9-CB8E-4988-BBA6-C39472FB7589}" type="pres">
      <dgm:prSet presAssocID="{82EAF68F-CDF2-4A1D-B664-408FC6BB6102}" presName="composite" presStyleCnt="0"/>
      <dgm:spPr/>
    </dgm:pt>
    <dgm:pt modelId="{6F901D98-8ED6-4D7A-ADB8-F509973F2575}" type="pres">
      <dgm:prSet presAssocID="{82EAF68F-CDF2-4A1D-B664-408FC6BB6102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24D9E-43EB-4CFA-9247-8EB25CDBB861}" type="pres">
      <dgm:prSet presAssocID="{82EAF68F-CDF2-4A1D-B664-408FC6BB6102}" presName="descendantText" presStyleLbl="alignAcc1" presStyleIdx="0" presStyleCnt="5" custLinFactNeighborX="1138" custLinFactNeighborY="2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AE336-181E-4F4D-A4E4-40B6703F0FFD}" type="pres">
      <dgm:prSet presAssocID="{F9D3C2EF-AFFC-43F2-BBC3-25D8E008BE8D}" presName="sp" presStyleCnt="0"/>
      <dgm:spPr/>
    </dgm:pt>
    <dgm:pt modelId="{470C6357-E0F7-41D1-B9F1-3AEDB04CD27D}" type="pres">
      <dgm:prSet presAssocID="{E5D9BE1B-9934-4516-941F-D13B8A173955}" presName="composite" presStyleCnt="0"/>
      <dgm:spPr/>
    </dgm:pt>
    <dgm:pt modelId="{B5822B03-EFC6-40EF-9061-00FA3B5A251B}" type="pres">
      <dgm:prSet presAssocID="{E5D9BE1B-9934-4516-941F-D13B8A173955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61370-4734-4399-891E-A7611A5900B0}" type="pres">
      <dgm:prSet presAssocID="{E5D9BE1B-9934-4516-941F-D13B8A173955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D4ABBB-0427-4FED-877B-A8A6F43AF86A}" type="pres">
      <dgm:prSet presAssocID="{F6FF03EF-651A-45BA-A237-09B9F2256AE2}" presName="sp" presStyleCnt="0"/>
      <dgm:spPr/>
    </dgm:pt>
    <dgm:pt modelId="{F790988B-D894-4DA5-B339-59C81B41AE8D}" type="pres">
      <dgm:prSet presAssocID="{75BBA6B3-D0D1-4C2D-ABF5-F55E7900DEF9}" presName="composite" presStyleCnt="0"/>
      <dgm:spPr/>
    </dgm:pt>
    <dgm:pt modelId="{4E4B41D8-F520-4388-AC44-1AEFCC741050}" type="pres">
      <dgm:prSet presAssocID="{75BBA6B3-D0D1-4C2D-ABF5-F55E7900DEF9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51F13A-561A-40A5-BCE8-9358D7E823A0}" type="pres">
      <dgm:prSet presAssocID="{75BBA6B3-D0D1-4C2D-ABF5-F55E7900DEF9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947D88-BCC2-4DFF-B88F-9A741FD83AF0}" type="pres">
      <dgm:prSet presAssocID="{31A224AA-25C6-4A36-8A78-ECF30A0746E0}" presName="sp" presStyleCnt="0"/>
      <dgm:spPr/>
    </dgm:pt>
    <dgm:pt modelId="{5C5C250E-8613-463C-B81A-C75680AA6F56}" type="pres">
      <dgm:prSet presAssocID="{B6A77ADD-6077-434F-B13F-E1120A938F66}" presName="composite" presStyleCnt="0"/>
      <dgm:spPr/>
    </dgm:pt>
    <dgm:pt modelId="{CF318DE1-93BA-4580-8E7F-0D794A9EF5C3}" type="pres">
      <dgm:prSet presAssocID="{B6A77ADD-6077-434F-B13F-E1120A938F66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402BA6-BCFB-446F-AD7B-CE731B09FBAE}" type="pres">
      <dgm:prSet presAssocID="{B6A77ADD-6077-434F-B13F-E1120A938F66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43D37D-5254-4077-A10C-093D59C3D607}" type="pres">
      <dgm:prSet presAssocID="{09710A2E-BCBA-4DEA-98AD-6672BD57BEB0}" presName="sp" presStyleCnt="0"/>
      <dgm:spPr/>
    </dgm:pt>
    <dgm:pt modelId="{77B4C25B-DE51-4FAB-BA7B-178C4DF4F661}" type="pres">
      <dgm:prSet presAssocID="{D763DCAB-EC2B-4447-93C2-3E8663EFC3BD}" presName="composite" presStyleCnt="0"/>
      <dgm:spPr/>
    </dgm:pt>
    <dgm:pt modelId="{A988BFC8-0E24-4CF6-9758-E1718E560D97}" type="pres">
      <dgm:prSet presAssocID="{D763DCAB-EC2B-4447-93C2-3E8663EFC3BD}" presName="parentText" presStyleLbl="alignNode1" presStyleIdx="4" presStyleCnt="5" custLinFactNeighborX="0" custLinFactNeighborY="49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95835-61E8-4D00-8C6E-BE74D527FCE4}" type="pres">
      <dgm:prSet presAssocID="{D763DCAB-EC2B-4447-93C2-3E8663EFC3BD}" presName="descendantText" presStyleLbl="alignAcc1" presStyleIdx="4" presStyleCnt="5" custLinFactNeighborX="1541" custLinFactNeighborY="74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A24675-2FF7-4E99-8FDE-DFA8659A5783}" srcId="{55627967-19B9-4D7B-8106-34A02CF2FFA3}" destId="{75BBA6B3-D0D1-4C2D-ABF5-F55E7900DEF9}" srcOrd="2" destOrd="0" parTransId="{B9147857-437E-46C2-A06A-7B7C07CAFB1D}" sibTransId="{31A224AA-25C6-4A36-8A78-ECF30A0746E0}"/>
    <dgm:cxn modelId="{E1F3C239-A536-4754-9F58-4F3976EF817C}" srcId="{D763DCAB-EC2B-4447-93C2-3E8663EFC3BD}" destId="{A8ACA6E8-95C8-4B13-A6DD-E0357696FCF7}" srcOrd="0" destOrd="0" parTransId="{D53C89A2-EFBE-4780-90AB-8EBE0BA5EED6}" sibTransId="{8146B227-A96B-48F8-8D81-01A4B051091B}"/>
    <dgm:cxn modelId="{0D4A9ED4-2CF0-4592-9DF8-40D00D6FCC3D}" srcId="{55627967-19B9-4D7B-8106-34A02CF2FFA3}" destId="{D763DCAB-EC2B-4447-93C2-3E8663EFC3BD}" srcOrd="4" destOrd="0" parTransId="{7EA18BD1-F92A-4B2F-BF38-9613D94F8AD4}" sibTransId="{318D11FD-1D6C-470B-8AB8-AF5E3037D30E}"/>
    <dgm:cxn modelId="{ABD304BE-B464-4D44-B0FB-E740EB744ED7}" srcId="{B6A77ADD-6077-434F-B13F-E1120A938F66}" destId="{B202CFA5-9E1E-4396-9400-9FABB28D11FA}" srcOrd="0" destOrd="0" parTransId="{AE50CDA6-C35F-4DB4-9E26-4769FD37DD44}" sibTransId="{1517814F-2897-4194-9AAF-A8956AD09478}"/>
    <dgm:cxn modelId="{810CCD70-7F7E-4F15-B36C-6D71C36922F6}" type="presOf" srcId="{55627967-19B9-4D7B-8106-34A02CF2FFA3}" destId="{9BBE645D-8BF8-4435-A38A-AB6A14468B78}" srcOrd="0" destOrd="0" presId="urn:microsoft.com/office/officeart/2005/8/layout/chevron2"/>
    <dgm:cxn modelId="{D2ACD181-12B3-44D0-98EF-AAB9674DA695}" type="presOf" srcId="{BC91A85D-50A2-4786-8621-EA7A266A5D8A}" destId="{5751F13A-561A-40A5-BCE8-9358D7E823A0}" srcOrd="0" destOrd="0" presId="urn:microsoft.com/office/officeart/2005/8/layout/chevron2"/>
    <dgm:cxn modelId="{F17752D2-6D77-4A45-9D51-DBB9F2100AE4}" type="presOf" srcId="{B6A77ADD-6077-434F-B13F-E1120A938F66}" destId="{CF318DE1-93BA-4580-8E7F-0D794A9EF5C3}" srcOrd="0" destOrd="0" presId="urn:microsoft.com/office/officeart/2005/8/layout/chevron2"/>
    <dgm:cxn modelId="{7DF730FB-1ACD-423B-A986-EC37107FEF12}" type="presOf" srcId="{B202CFA5-9E1E-4396-9400-9FABB28D11FA}" destId="{87402BA6-BCFB-446F-AD7B-CE731B09FBAE}" srcOrd="0" destOrd="0" presId="urn:microsoft.com/office/officeart/2005/8/layout/chevron2"/>
    <dgm:cxn modelId="{A7CD71F1-4381-4F39-B48B-5DC1F516B4CD}" srcId="{55627967-19B9-4D7B-8106-34A02CF2FFA3}" destId="{82EAF68F-CDF2-4A1D-B664-408FC6BB6102}" srcOrd="0" destOrd="0" parTransId="{23DD4F3F-5DD3-4068-95CA-7B4D9C1DF0B9}" sibTransId="{F9D3C2EF-AFFC-43F2-BBC3-25D8E008BE8D}"/>
    <dgm:cxn modelId="{46BC8837-F675-4DCB-8059-AC5BE84D4804}" srcId="{75BBA6B3-D0D1-4C2D-ABF5-F55E7900DEF9}" destId="{BC91A85D-50A2-4786-8621-EA7A266A5D8A}" srcOrd="0" destOrd="0" parTransId="{286954DD-62CE-4501-9C63-80AA0961C479}" sibTransId="{A4A337CC-2931-4D10-BD31-DFA576C9232A}"/>
    <dgm:cxn modelId="{EF6FBB3A-22FC-49D2-9C4B-2F5FD0E01368}" type="presOf" srcId="{4A580100-AB75-4100-8D77-8C6A0A452A7B}" destId="{2A761370-4734-4399-891E-A7611A5900B0}" srcOrd="0" destOrd="0" presId="urn:microsoft.com/office/officeart/2005/8/layout/chevron2"/>
    <dgm:cxn modelId="{F50C366C-0D66-417F-AC47-D744F14B10C5}" type="presOf" srcId="{75BBA6B3-D0D1-4C2D-ABF5-F55E7900DEF9}" destId="{4E4B41D8-F520-4388-AC44-1AEFCC741050}" srcOrd="0" destOrd="0" presId="urn:microsoft.com/office/officeart/2005/8/layout/chevron2"/>
    <dgm:cxn modelId="{267E274B-4F60-4768-9D60-E1E56B6B593C}" type="presOf" srcId="{4A696A0C-AFE8-4153-86AB-654977CC10D0}" destId="{69524D9E-43EB-4CFA-9247-8EB25CDBB861}" srcOrd="0" destOrd="0" presId="urn:microsoft.com/office/officeart/2005/8/layout/chevron2"/>
    <dgm:cxn modelId="{01EBADAC-4DB0-47C2-B58C-A3B477932F87}" type="presOf" srcId="{82EAF68F-CDF2-4A1D-B664-408FC6BB6102}" destId="{6F901D98-8ED6-4D7A-ADB8-F509973F2575}" srcOrd="0" destOrd="0" presId="urn:microsoft.com/office/officeart/2005/8/layout/chevron2"/>
    <dgm:cxn modelId="{ACFA1C49-244A-4207-A647-17C260BB36B2}" srcId="{E5D9BE1B-9934-4516-941F-D13B8A173955}" destId="{4A580100-AB75-4100-8D77-8C6A0A452A7B}" srcOrd="0" destOrd="0" parTransId="{9BCAB4CD-11B9-44D2-BD10-7C0D9333275D}" sibTransId="{CA89890F-770C-4872-A4E3-FB0712CB14B8}"/>
    <dgm:cxn modelId="{767A5561-617B-426F-94F3-F986769A18B9}" srcId="{82EAF68F-CDF2-4A1D-B664-408FC6BB6102}" destId="{4A696A0C-AFE8-4153-86AB-654977CC10D0}" srcOrd="0" destOrd="0" parTransId="{9E29DF0A-7BA2-4B58-B9CB-4D02FBE5B5B1}" sibTransId="{89D8F69B-0492-47B2-A277-E0CDD87390B8}"/>
    <dgm:cxn modelId="{1E43A87E-61DD-4E0D-82E8-F34D027322C0}" srcId="{55627967-19B9-4D7B-8106-34A02CF2FFA3}" destId="{B6A77ADD-6077-434F-B13F-E1120A938F66}" srcOrd="3" destOrd="0" parTransId="{A36F0D3B-0131-4A47-B2F4-19D16EA277CF}" sibTransId="{09710A2E-BCBA-4DEA-98AD-6672BD57BEB0}"/>
    <dgm:cxn modelId="{68CCF340-D092-4CD7-BE18-13B22C71A9EB}" type="presOf" srcId="{A8ACA6E8-95C8-4B13-A6DD-E0357696FCF7}" destId="{8EF95835-61E8-4D00-8C6E-BE74D527FCE4}" srcOrd="0" destOrd="0" presId="urn:microsoft.com/office/officeart/2005/8/layout/chevron2"/>
    <dgm:cxn modelId="{7DE830CB-0092-47A1-9045-9FA8AF041872}" type="presOf" srcId="{E5D9BE1B-9934-4516-941F-D13B8A173955}" destId="{B5822B03-EFC6-40EF-9061-00FA3B5A251B}" srcOrd="0" destOrd="0" presId="urn:microsoft.com/office/officeart/2005/8/layout/chevron2"/>
    <dgm:cxn modelId="{70A9C259-D8CB-45A4-A55B-8382EE2F2989}" type="presOf" srcId="{D763DCAB-EC2B-4447-93C2-3E8663EFC3BD}" destId="{A988BFC8-0E24-4CF6-9758-E1718E560D97}" srcOrd="0" destOrd="0" presId="urn:microsoft.com/office/officeart/2005/8/layout/chevron2"/>
    <dgm:cxn modelId="{B487261C-9F1A-4038-9823-5354AC223CEB}" srcId="{55627967-19B9-4D7B-8106-34A02CF2FFA3}" destId="{E5D9BE1B-9934-4516-941F-D13B8A173955}" srcOrd="1" destOrd="0" parTransId="{229CB080-0DE4-44D2-A8AE-1FC9FA0E750E}" sibTransId="{F6FF03EF-651A-45BA-A237-09B9F2256AE2}"/>
    <dgm:cxn modelId="{1C3D086A-16B7-4116-B5AF-9050F23F7237}" type="presParOf" srcId="{9BBE645D-8BF8-4435-A38A-AB6A14468B78}" destId="{D62807E9-CB8E-4988-BBA6-C39472FB7589}" srcOrd="0" destOrd="0" presId="urn:microsoft.com/office/officeart/2005/8/layout/chevron2"/>
    <dgm:cxn modelId="{CF6AC151-F611-4F08-9351-4D5E2928992A}" type="presParOf" srcId="{D62807E9-CB8E-4988-BBA6-C39472FB7589}" destId="{6F901D98-8ED6-4D7A-ADB8-F509973F2575}" srcOrd="0" destOrd="0" presId="urn:microsoft.com/office/officeart/2005/8/layout/chevron2"/>
    <dgm:cxn modelId="{247825CC-1DDC-4056-AC25-61AB31C972F1}" type="presParOf" srcId="{D62807E9-CB8E-4988-BBA6-C39472FB7589}" destId="{69524D9E-43EB-4CFA-9247-8EB25CDBB861}" srcOrd="1" destOrd="0" presId="urn:microsoft.com/office/officeart/2005/8/layout/chevron2"/>
    <dgm:cxn modelId="{982446BB-4314-45E9-BE2C-B02A8445CA4F}" type="presParOf" srcId="{9BBE645D-8BF8-4435-A38A-AB6A14468B78}" destId="{F9AAE336-181E-4F4D-A4E4-40B6703F0FFD}" srcOrd="1" destOrd="0" presId="urn:microsoft.com/office/officeart/2005/8/layout/chevron2"/>
    <dgm:cxn modelId="{7A753DFB-722A-480F-9A9F-2EBB556C1551}" type="presParOf" srcId="{9BBE645D-8BF8-4435-A38A-AB6A14468B78}" destId="{470C6357-E0F7-41D1-B9F1-3AEDB04CD27D}" srcOrd="2" destOrd="0" presId="urn:microsoft.com/office/officeart/2005/8/layout/chevron2"/>
    <dgm:cxn modelId="{353072E2-7E54-4920-BFDC-9AF8DF1ADEB6}" type="presParOf" srcId="{470C6357-E0F7-41D1-B9F1-3AEDB04CD27D}" destId="{B5822B03-EFC6-40EF-9061-00FA3B5A251B}" srcOrd="0" destOrd="0" presId="urn:microsoft.com/office/officeart/2005/8/layout/chevron2"/>
    <dgm:cxn modelId="{EA7624DC-EF61-40E6-A1A3-0206570A56D4}" type="presParOf" srcId="{470C6357-E0F7-41D1-B9F1-3AEDB04CD27D}" destId="{2A761370-4734-4399-891E-A7611A5900B0}" srcOrd="1" destOrd="0" presId="urn:microsoft.com/office/officeart/2005/8/layout/chevron2"/>
    <dgm:cxn modelId="{6E5E34A2-6A49-4739-B3FF-7954BF5F951E}" type="presParOf" srcId="{9BBE645D-8BF8-4435-A38A-AB6A14468B78}" destId="{01D4ABBB-0427-4FED-877B-A8A6F43AF86A}" srcOrd="3" destOrd="0" presId="urn:microsoft.com/office/officeart/2005/8/layout/chevron2"/>
    <dgm:cxn modelId="{EDC82A98-08E9-4F4A-8692-D8941F906CAB}" type="presParOf" srcId="{9BBE645D-8BF8-4435-A38A-AB6A14468B78}" destId="{F790988B-D894-4DA5-B339-59C81B41AE8D}" srcOrd="4" destOrd="0" presId="urn:microsoft.com/office/officeart/2005/8/layout/chevron2"/>
    <dgm:cxn modelId="{80EE67AF-6A32-45F1-B0F3-00B6632DA17A}" type="presParOf" srcId="{F790988B-D894-4DA5-B339-59C81B41AE8D}" destId="{4E4B41D8-F520-4388-AC44-1AEFCC741050}" srcOrd="0" destOrd="0" presId="urn:microsoft.com/office/officeart/2005/8/layout/chevron2"/>
    <dgm:cxn modelId="{AA21CD7D-DE90-4556-B4DC-69EBC801CE34}" type="presParOf" srcId="{F790988B-D894-4DA5-B339-59C81B41AE8D}" destId="{5751F13A-561A-40A5-BCE8-9358D7E823A0}" srcOrd="1" destOrd="0" presId="urn:microsoft.com/office/officeart/2005/8/layout/chevron2"/>
    <dgm:cxn modelId="{1A3BED3F-AA6E-4D02-847C-D253D00EE93A}" type="presParOf" srcId="{9BBE645D-8BF8-4435-A38A-AB6A14468B78}" destId="{CF947D88-BCC2-4DFF-B88F-9A741FD83AF0}" srcOrd="5" destOrd="0" presId="urn:microsoft.com/office/officeart/2005/8/layout/chevron2"/>
    <dgm:cxn modelId="{713B7012-3D4C-4F1E-B3F5-A03E61990A32}" type="presParOf" srcId="{9BBE645D-8BF8-4435-A38A-AB6A14468B78}" destId="{5C5C250E-8613-463C-B81A-C75680AA6F56}" srcOrd="6" destOrd="0" presId="urn:microsoft.com/office/officeart/2005/8/layout/chevron2"/>
    <dgm:cxn modelId="{9DADA45C-1FD3-46B3-995D-D56C2239B20C}" type="presParOf" srcId="{5C5C250E-8613-463C-B81A-C75680AA6F56}" destId="{CF318DE1-93BA-4580-8E7F-0D794A9EF5C3}" srcOrd="0" destOrd="0" presId="urn:microsoft.com/office/officeart/2005/8/layout/chevron2"/>
    <dgm:cxn modelId="{F5CD7C99-914F-4D0F-A374-4FFBB3A09954}" type="presParOf" srcId="{5C5C250E-8613-463C-B81A-C75680AA6F56}" destId="{87402BA6-BCFB-446F-AD7B-CE731B09FBAE}" srcOrd="1" destOrd="0" presId="urn:microsoft.com/office/officeart/2005/8/layout/chevron2"/>
    <dgm:cxn modelId="{AF6B9ACC-55BE-4E06-95C1-F29F2D68D75A}" type="presParOf" srcId="{9BBE645D-8BF8-4435-A38A-AB6A14468B78}" destId="{D643D37D-5254-4077-A10C-093D59C3D607}" srcOrd="7" destOrd="0" presId="urn:microsoft.com/office/officeart/2005/8/layout/chevron2"/>
    <dgm:cxn modelId="{D39127E1-2CF0-4673-B7FA-FDCD12EAF55C}" type="presParOf" srcId="{9BBE645D-8BF8-4435-A38A-AB6A14468B78}" destId="{77B4C25B-DE51-4FAB-BA7B-178C4DF4F661}" srcOrd="8" destOrd="0" presId="urn:microsoft.com/office/officeart/2005/8/layout/chevron2"/>
    <dgm:cxn modelId="{173A43A4-9891-4692-BF3A-17475DDAB845}" type="presParOf" srcId="{77B4C25B-DE51-4FAB-BA7B-178C4DF4F661}" destId="{A988BFC8-0E24-4CF6-9758-E1718E560D97}" srcOrd="0" destOrd="0" presId="urn:microsoft.com/office/officeart/2005/8/layout/chevron2"/>
    <dgm:cxn modelId="{C2E0247D-A5EB-4CAA-BCAC-69E1F8669DEE}" type="presParOf" srcId="{77B4C25B-DE51-4FAB-BA7B-178C4DF4F661}" destId="{8EF95835-61E8-4D00-8C6E-BE74D527FCE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DD7F764-6009-41B0-914A-DE5AA50FE00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706D952-9D35-48DF-9D46-3FBDAADC5C00}">
      <dgm:prSet phldrT="[Текст]" custT="1"/>
      <dgm:spPr/>
      <dgm:t>
        <a:bodyPr/>
        <a:lstStyle/>
        <a:p>
          <a:r>
            <a:rPr lang="ru-RU" sz="1200" dirty="0" smtClean="0">
              <a:latin typeface="+mn-lt"/>
              <a:cs typeface="Times New Roman" pitchFamily="18" charset="0"/>
            </a:rPr>
            <a:t>139 694,8</a:t>
          </a:r>
          <a:endParaRPr lang="ru-RU" sz="1200" dirty="0">
            <a:latin typeface="+mn-lt"/>
            <a:cs typeface="Times New Roman" pitchFamily="18" charset="0"/>
          </a:endParaRPr>
        </a:p>
      </dgm:t>
    </dgm:pt>
    <dgm:pt modelId="{C3D77BAB-42D1-43A8-9F98-2277C00F9616}" type="parTrans" cxnId="{9BA73674-059B-41F5-AE61-BB0F719440CB}">
      <dgm:prSet/>
      <dgm:spPr/>
      <dgm:t>
        <a:bodyPr/>
        <a:lstStyle/>
        <a:p>
          <a:endParaRPr lang="ru-RU"/>
        </a:p>
      </dgm:t>
    </dgm:pt>
    <dgm:pt modelId="{14FE9B4F-FEB5-44AE-B935-B3401B524784}" type="sibTrans" cxnId="{9BA73674-059B-41F5-AE61-BB0F719440CB}">
      <dgm:prSet/>
      <dgm:spPr/>
      <dgm:t>
        <a:bodyPr/>
        <a:lstStyle/>
        <a:p>
          <a:endParaRPr lang="ru-RU"/>
        </a:p>
      </dgm:t>
    </dgm:pt>
    <dgm:pt modelId="{F7A49646-0D40-40A3-8416-0D25975E5C92}">
      <dgm:prSet phldrT="[Текст]" custT="1"/>
      <dgm:spPr/>
      <dgm:t>
        <a:bodyPr/>
        <a:lstStyle/>
        <a:p>
          <a:r>
            <a:rPr lang="ru-RU" sz="1200" dirty="0" smtClean="0">
              <a:latin typeface="+mn-lt"/>
              <a:cs typeface="Times New Roman" pitchFamily="18" charset="0"/>
            </a:rPr>
            <a:t>23 996,1</a:t>
          </a:r>
          <a:endParaRPr lang="ru-RU" sz="1200" dirty="0">
            <a:latin typeface="+mn-lt"/>
            <a:cs typeface="Times New Roman" pitchFamily="18" charset="0"/>
          </a:endParaRPr>
        </a:p>
      </dgm:t>
    </dgm:pt>
    <dgm:pt modelId="{45D8E617-9C02-4538-BEF4-B51AA10CB30C}" type="parTrans" cxnId="{B9845C88-1E4D-4509-88CD-AC4EC30E361E}">
      <dgm:prSet/>
      <dgm:spPr/>
      <dgm:t>
        <a:bodyPr/>
        <a:lstStyle/>
        <a:p>
          <a:endParaRPr lang="ru-RU"/>
        </a:p>
      </dgm:t>
    </dgm:pt>
    <dgm:pt modelId="{9820C516-F211-4FC4-8059-813AF8374B4A}" type="sibTrans" cxnId="{B9845C88-1E4D-4509-88CD-AC4EC30E361E}">
      <dgm:prSet/>
      <dgm:spPr/>
      <dgm:t>
        <a:bodyPr/>
        <a:lstStyle/>
        <a:p>
          <a:endParaRPr lang="ru-RU"/>
        </a:p>
      </dgm:t>
    </dgm:pt>
    <dgm:pt modelId="{AAFDB50F-BB98-40AD-B372-18DF380AF2C1}">
      <dgm:prSet phldrT="[Текст]" custT="1"/>
      <dgm:spPr/>
      <dgm:t>
        <a:bodyPr/>
        <a:lstStyle/>
        <a:p>
          <a:r>
            <a:rPr lang="ru-RU" sz="1200" smtClean="0">
              <a:latin typeface="+mn-lt"/>
              <a:cs typeface="Times New Roman" pitchFamily="18" charset="0"/>
            </a:rPr>
            <a:t>50,0</a:t>
          </a:r>
          <a:endParaRPr lang="ru-RU" sz="1200" dirty="0">
            <a:latin typeface="+mn-lt"/>
            <a:cs typeface="Times New Roman" pitchFamily="18" charset="0"/>
          </a:endParaRPr>
        </a:p>
      </dgm:t>
    </dgm:pt>
    <dgm:pt modelId="{6A15F11B-FB3E-4308-A422-8C4C049E7738}" type="parTrans" cxnId="{605B5B05-EA5C-48E4-B629-200D75A11C90}">
      <dgm:prSet/>
      <dgm:spPr/>
      <dgm:t>
        <a:bodyPr/>
        <a:lstStyle/>
        <a:p>
          <a:endParaRPr lang="ru-RU"/>
        </a:p>
      </dgm:t>
    </dgm:pt>
    <dgm:pt modelId="{EF036E3C-1FE0-46A3-A0E2-1B15A029EB44}" type="sibTrans" cxnId="{605B5B05-EA5C-48E4-B629-200D75A11C90}">
      <dgm:prSet/>
      <dgm:spPr/>
      <dgm:t>
        <a:bodyPr/>
        <a:lstStyle/>
        <a:p>
          <a:endParaRPr lang="ru-RU"/>
        </a:p>
      </dgm:t>
    </dgm:pt>
    <dgm:pt modelId="{ADCF682C-7BFA-4F37-B558-46413FD90380}">
      <dgm:prSet phldrT="[Текст]" custT="1"/>
      <dgm:spPr/>
      <dgm:t>
        <a:bodyPr/>
        <a:lstStyle/>
        <a:p>
          <a:r>
            <a:rPr lang="ru-RU" sz="1000" dirty="0" smtClean="0">
              <a:latin typeface="+mn-lt"/>
              <a:cs typeface="Times New Roman" pitchFamily="18" charset="0"/>
            </a:rPr>
            <a:t>Развитие адаптивной физической культуры в Северо-Енисейском районе (</a:t>
          </a:r>
          <a:r>
            <a:rPr lang="ru-RU" sz="1000" dirty="0" smtClean="0"/>
            <a:t>занятия адаптивной физической культурой, в том числе адаптивным спортом инвалидов и лиц с ограниченными возможностями здоровья в качестве средства физической реабилитации и социальной адаптации)</a:t>
          </a:r>
          <a:endParaRPr lang="ru-RU" sz="1000" dirty="0">
            <a:latin typeface="+mn-lt"/>
            <a:cs typeface="Times New Roman" pitchFamily="18" charset="0"/>
          </a:endParaRPr>
        </a:p>
      </dgm:t>
    </dgm:pt>
    <dgm:pt modelId="{F882A82A-658E-4F26-9CCE-E8E3579569B3}" type="parTrans" cxnId="{A7F4D27B-BE91-4AF4-A499-0E219E050643}">
      <dgm:prSet/>
      <dgm:spPr/>
      <dgm:t>
        <a:bodyPr/>
        <a:lstStyle/>
        <a:p>
          <a:endParaRPr lang="ru-RU"/>
        </a:p>
      </dgm:t>
    </dgm:pt>
    <dgm:pt modelId="{120E0EAD-855F-4A6F-B856-20E68169621F}" type="sibTrans" cxnId="{A7F4D27B-BE91-4AF4-A499-0E219E050643}">
      <dgm:prSet/>
      <dgm:spPr/>
      <dgm:t>
        <a:bodyPr/>
        <a:lstStyle/>
        <a:p>
          <a:endParaRPr lang="ru-RU"/>
        </a:p>
      </dgm:t>
    </dgm:pt>
    <dgm:pt modelId="{3F7C18FA-37E6-4568-8DAB-803EA373F24C}">
      <dgm:prSet custT="1"/>
      <dgm:spPr/>
      <dgm:t>
        <a:bodyPr/>
        <a:lstStyle/>
        <a:p>
          <a:r>
            <a:rPr lang="ru-RU" sz="1000" dirty="0" smtClean="0">
              <a:latin typeface="+mn-lt"/>
              <a:cs typeface="Times New Roman" pitchFamily="18" charset="0"/>
            </a:rPr>
            <a:t>Развитие массовой физической культуры и спорта (содержание ремонт объектов спорта, проведение 147 спортивных мероприятий на территории района и 19 выездных мероприятий за пределами Северо-Енисейского района</a:t>
          </a:r>
          <a:endParaRPr lang="ru-RU" sz="1000" dirty="0">
            <a:latin typeface="+mn-lt"/>
            <a:cs typeface="Times New Roman" pitchFamily="18" charset="0"/>
          </a:endParaRPr>
        </a:p>
      </dgm:t>
    </dgm:pt>
    <dgm:pt modelId="{BAB50FD4-8F90-44FF-9534-3011AAF11AE9}" type="parTrans" cxnId="{1F174572-DC43-430A-B460-42E0CF87685F}">
      <dgm:prSet/>
      <dgm:spPr/>
      <dgm:t>
        <a:bodyPr/>
        <a:lstStyle/>
        <a:p>
          <a:endParaRPr lang="ru-RU"/>
        </a:p>
      </dgm:t>
    </dgm:pt>
    <dgm:pt modelId="{F997A1DB-3917-43B0-B83E-A1D11BE57C1A}" type="sibTrans" cxnId="{1F174572-DC43-430A-B460-42E0CF87685F}">
      <dgm:prSet/>
      <dgm:spPr/>
      <dgm:t>
        <a:bodyPr/>
        <a:lstStyle/>
        <a:p>
          <a:endParaRPr lang="ru-RU"/>
        </a:p>
      </dgm:t>
    </dgm:pt>
    <dgm:pt modelId="{6D0B2CE0-BE58-4559-89E2-F8DC347A963E}">
      <dgm:prSet custT="1"/>
      <dgm:spPr/>
      <dgm:t>
        <a:bodyPr/>
        <a:lstStyle/>
        <a:p>
          <a:r>
            <a:rPr lang="ru-RU" sz="1000" dirty="0" smtClean="0"/>
            <a:t>Обеспечение реализации муниципальной программы </a:t>
          </a:r>
          <a:endParaRPr lang="ru-RU" sz="1000" dirty="0"/>
        </a:p>
      </dgm:t>
    </dgm:pt>
    <dgm:pt modelId="{5DAFF8F8-AEF0-4A60-BA7D-24E06658E93A}" type="parTrans" cxnId="{35A549FD-1964-491B-A020-4F7224141D25}">
      <dgm:prSet/>
      <dgm:spPr/>
      <dgm:t>
        <a:bodyPr/>
        <a:lstStyle/>
        <a:p>
          <a:endParaRPr lang="ru-RU"/>
        </a:p>
      </dgm:t>
    </dgm:pt>
    <dgm:pt modelId="{1F0E339C-9D6B-4674-AB05-8725017F2077}" type="sibTrans" cxnId="{35A549FD-1964-491B-A020-4F7224141D25}">
      <dgm:prSet/>
      <dgm:spPr/>
      <dgm:t>
        <a:bodyPr/>
        <a:lstStyle/>
        <a:p>
          <a:endParaRPr lang="ru-RU"/>
        </a:p>
      </dgm:t>
    </dgm:pt>
    <dgm:pt modelId="{793D47B7-A3CE-4631-8CC2-4C16274421E8}" type="pres">
      <dgm:prSet presAssocID="{EDD7F764-6009-41B0-914A-DE5AA50FE0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DA779F-8B5B-42EA-B8DC-FCBB8F0FAA14}" type="pres">
      <dgm:prSet presAssocID="{C706D952-9D35-48DF-9D46-3FBDAADC5C00}" presName="composite" presStyleCnt="0"/>
      <dgm:spPr/>
    </dgm:pt>
    <dgm:pt modelId="{0579FF39-9E79-4133-8622-C9A03FEA07EB}" type="pres">
      <dgm:prSet presAssocID="{C706D952-9D35-48DF-9D46-3FBDAADC5C0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80EE0-C7A2-4308-BA3C-230E02BB53C2}" type="pres">
      <dgm:prSet presAssocID="{C706D952-9D35-48DF-9D46-3FBDAADC5C0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5BB356-CFB3-4D52-95A3-265ABE5E8FD7}" type="pres">
      <dgm:prSet presAssocID="{14FE9B4F-FEB5-44AE-B935-B3401B524784}" presName="sp" presStyleCnt="0"/>
      <dgm:spPr/>
    </dgm:pt>
    <dgm:pt modelId="{DF649A56-6F1B-4AD5-8868-87894732813A}" type="pres">
      <dgm:prSet presAssocID="{F7A49646-0D40-40A3-8416-0D25975E5C92}" presName="composite" presStyleCnt="0"/>
      <dgm:spPr/>
    </dgm:pt>
    <dgm:pt modelId="{A404872B-72D3-4132-BCC8-94331A858F23}" type="pres">
      <dgm:prSet presAssocID="{F7A49646-0D40-40A3-8416-0D25975E5C9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C6ADC0-348B-4538-9EE3-69F785FAD9D4}" type="pres">
      <dgm:prSet presAssocID="{F7A49646-0D40-40A3-8416-0D25975E5C9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F3BF9A-E8DE-4EAD-AAC3-C22F4D58394D}" type="pres">
      <dgm:prSet presAssocID="{9820C516-F211-4FC4-8059-813AF8374B4A}" presName="sp" presStyleCnt="0"/>
      <dgm:spPr/>
    </dgm:pt>
    <dgm:pt modelId="{9CBDF12C-A457-4DF2-92C0-1D98540184B1}" type="pres">
      <dgm:prSet presAssocID="{AAFDB50F-BB98-40AD-B372-18DF380AF2C1}" presName="composite" presStyleCnt="0"/>
      <dgm:spPr/>
    </dgm:pt>
    <dgm:pt modelId="{8107CEF0-1687-41FD-BEF4-A4672E3B1D2C}" type="pres">
      <dgm:prSet presAssocID="{AAFDB50F-BB98-40AD-B372-18DF380AF2C1}" presName="parentText" presStyleLbl="alignNode1" presStyleIdx="2" presStyleCnt="3" custLinFactNeighborX="-2555" custLinFactNeighborY="5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44663D-C87A-49E4-839D-F89B49FC5227}" type="pres">
      <dgm:prSet presAssocID="{AAFDB50F-BB98-40AD-B372-18DF380AF2C1}" presName="descendantText" presStyleLbl="alignAcc1" presStyleIdx="2" presStyleCnt="3" custScaleY="164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67255C-8AAE-435D-9986-A0106E52088F}" type="presOf" srcId="{EDD7F764-6009-41B0-914A-DE5AA50FE00F}" destId="{793D47B7-A3CE-4631-8CC2-4C16274421E8}" srcOrd="0" destOrd="0" presId="urn:microsoft.com/office/officeart/2005/8/layout/chevron2"/>
    <dgm:cxn modelId="{DE874683-9FCA-4D5F-9539-B0B30DF762B4}" type="presOf" srcId="{C706D952-9D35-48DF-9D46-3FBDAADC5C00}" destId="{0579FF39-9E79-4133-8622-C9A03FEA07EB}" srcOrd="0" destOrd="0" presId="urn:microsoft.com/office/officeart/2005/8/layout/chevron2"/>
    <dgm:cxn modelId="{638B2A78-1195-40FA-B26D-1FDE8B3CEEFC}" type="presOf" srcId="{F7A49646-0D40-40A3-8416-0D25975E5C92}" destId="{A404872B-72D3-4132-BCC8-94331A858F23}" srcOrd="0" destOrd="0" presId="urn:microsoft.com/office/officeart/2005/8/layout/chevron2"/>
    <dgm:cxn modelId="{2E7482E2-419D-40C6-A084-87D0BF85A7C1}" type="presOf" srcId="{3F7C18FA-37E6-4568-8DAB-803EA373F24C}" destId="{79080EE0-C7A2-4308-BA3C-230E02BB53C2}" srcOrd="0" destOrd="0" presId="urn:microsoft.com/office/officeart/2005/8/layout/chevron2"/>
    <dgm:cxn modelId="{605B5B05-EA5C-48E4-B629-200D75A11C90}" srcId="{EDD7F764-6009-41B0-914A-DE5AA50FE00F}" destId="{AAFDB50F-BB98-40AD-B372-18DF380AF2C1}" srcOrd="2" destOrd="0" parTransId="{6A15F11B-FB3E-4308-A422-8C4C049E7738}" sibTransId="{EF036E3C-1FE0-46A3-A0E2-1B15A029EB44}"/>
    <dgm:cxn modelId="{E4F919D3-B88C-4785-926D-935ECABDE153}" type="presOf" srcId="{ADCF682C-7BFA-4F37-B558-46413FD90380}" destId="{6844663D-C87A-49E4-839D-F89B49FC5227}" srcOrd="0" destOrd="0" presId="urn:microsoft.com/office/officeart/2005/8/layout/chevron2"/>
    <dgm:cxn modelId="{A7F4D27B-BE91-4AF4-A499-0E219E050643}" srcId="{AAFDB50F-BB98-40AD-B372-18DF380AF2C1}" destId="{ADCF682C-7BFA-4F37-B558-46413FD90380}" srcOrd="0" destOrd="0" parTransId="{F882A82A-658E-4F26-9CCE-E8E3579569B3}" sibTransId="{120E0EAD-855F-4A6F-B856-20E68169621F}"/>
    <dgm:cxn modelId="{B9845C88-1E4D-4509-88CD-AC4EC30E361E}" srcId="{EDD7F764-6009-41B0-914A-DE5AA50FE00F}" destId="{F7A49646-0D40-40A3-8416-0D25975E5C92}" srcOrd="1" destOrd="0" parTransId="{45D8E617-9C02-4538-BEF4-B51AA10CB30C}" sibTransId="{9820C516-F211-4FC4-8059-813AF8374B4A}"/>
    <dgm:cxn modelId="{1F174572-DC43-430A-B460-42E0CF87685F}" srcId="{C706D952-9D35-48DF-9D46-3FBDAADC5C00}" destId="{3F7C18FA-37E6-4568-8DAB-803EA373F24C}" srcOrd="0" destOrd="0" parTransId="{BAB50FD4-8F90-44FF-9534-3011AAF11AE9}" sibTransId="{F997A1DB-3917-43B0-B83E-A1D11BE57C1A}"/>
    <dgm:cxn modelId="{9BA73674-059B-41F5-AE61-BB0F719440CB}" srcId="{EDD7F764-6009-41B0-914A-DE5AA50FE00F}" destId="{C706D952-9D35-48DF-9D46-3FBDAADC5C00}" srcOrd="0" destOrd="0" parTransId="{C3D77BAB-42D1-43A8-9F98-2277C00F9616}" sibTransId="{14FE9B4F-FEB5-44AE-B935-B3401B524784}"/>
    <dgm:cxn modelId="{3E456299-2D8B-4AC2-95FC-72E757FBE223}" type="presOf" srcId="{6D0B2CE0-BE58-4559-89E2-F8DC347A963E}" destId="{45C6ADC0-348B-4538-9EE3-69F785FAD9D4}" srcOrd="0" destOrd="0" presId="urn:microsoft.com/office/officeart/2005/8/layout/chevron2"/>
    <dgm:cxn modelId="{35A549FD-1964-491B-A020-4F7224141D25}" srcId="{F7A49646-0D40-40A3-8416-0D25975E5C92}" destId="{6D0B2CE0-BE58-4559-89E2-F8DC347A963E}" srcOrd="0" destOrd="0" parTransId="{5DAFF8F8-AEF0-4A60-BA7D-24E06658E93A}" sibTransId="{1F0E339C-9D6B-4674-AB05-8725017F2077}"/>
    <dgm:cxn modelId="{D4191A0D-50E2-47A8-8C3D-291E99BFB539}" type="presOf" srcId="{AAFDB50F-BB98-40AD-B372-18DF380AF2C1}" destId="{8107CEF0-1687-41FD-BEF4-A4672E3B1D2C}" srcOrd="0" destOrd="0" presId="urn:microsoft.com/office/officeart/2005/8/layout/chevron2"/>
    <dgm:cxn modelId="{8BFDBDC8-C8C3-4199-802F-43847DC5EB4C}" type="presParOf" srcId="{793D47B7-A3CE-4631-8CC2-4C16274421E8}" destId="{F6DA779F-8B5B-42EA-B8DC-FCBB8F0FAA14}" srcOrd="0" destOrd="0" presId="urn:microsoft.com/office/officeart/2005/8/layout/chevron2"/>
    <dgm:cxn modelId="{E3409283-9798-4B9C-91F1-C289B66A65B5}" type="presParOf" srcId="{F6DA779F-8B5B-42EA-B8DC-FCBB8F0FAA14}" destId="{0579FF39-9E79-4133-8622-C9A03FEA07EB}" srcOrd="0" destOrd="0" presId="urn:microsoft.com/office/officeart/2005/8/layout/chevron2"/>
    <dgm:cxn modelId="{71BB4FEC-2C88-4CDE-B1D7-5472A285FFA4}" type="presParOf" srcId="{F6DA779F-8B5B-42EA-B8DC-FCBB8F0FAA14}" destId="{79080EE0-C7A2-4308-BA3C-230E02BB53C2}" srcOrd="1" destOrd="0" presId="urn:microsoft.com/office/officeart/2005/8/layout/chevron2"/>
    <dgm:cxn modelId="{9DAD8A59-2043-4C66-AF2E-1C5C7EE34532}" type="presParOf" srcId="{793D47B7-A3CE-4631-8CC2-4C16274421E8}" destId="{225BB356-CFB3-4D52-95A3-265ABE5E8FD7}" srcOrd="1" destOrd="0" presId="urn:microsoft.com/office/officeart/2005/8/layout/chevron2"/>
    <dgm:cxn modelId="{64646E23-47A9-464C-9B5E-CBE3386A4286}" type="presParOf" srcId="{793D47B7-A3CE-4631-8CC2-4C16274421E8}" destId="{DF649A56-6F1B-4AD5-8868-87894732813A}" srcOrd="2" destOrd="0" presId="urn:microsoft.com/office/officeart/2005/8/layout/chevron2"/>
    <dgm:cxn modelId="{72ACBFB6-B63A-4B2C-8C93-A364C5C3345F}" type="presParOf" srcId="{DF649A56-6F1B-4AD5-8868-87894732813A}" destId="{A404872B-72D3-4132-BCC8-94331A858F23}" srcOrd="0" destOrd="0" presId="urn:microsoft.com/office/officeart/2005/8/layout/chevron2"/>
    <dgm:cxn modelId="{2578BC5F-D07D-4B16-AFD0-B0B57FE9EFE1}" type="presParOf" srcId="{DF649A56-6F1B-4AD5-8868-87894732813A}" destId="{45C6ADC0-348B-4538-9EE3-69F785FAD9D4}" srcOrd="1" destOrd="0" presId="urn:microsoft.com/office/officeart/2005/8/layout/chevron2"/>
    <dgm:cxn modelId="{668813DC-E819-44BF-8BDC-FA4ED7D19FEF}" type="presParOf" srcId="{793D47B7-A3CE-4631-8CC2-4C16274421E8}" destId="{64F3BF9A-E8DE-4EAD-AAC3-C22F4D58394D}" srcOrd="3" destOrd="0" presId="urn:microsoft.com/office/officeart/2005/8/layout/chevron2"/>
    <dgm:cxn modelId="{0DD71589-F4C6-45A7-83CB-2B1A01677A64}" type="presParOf" srcId="{793D47B7-A3CE-4631-8CC2-4C16274421E8}" destId="{9CBDF12C-A457-4DF2-92C0-1D98540184B1}" srcOrd="4" destOrd="0" presId="urn:microsoft.com/office/officeart/2005/8/layout/chevron2"/>
    <dgm:cxn modelId="{02661DA2-0CBA-4F8C-92F0-C2C89ABC9427}" type="presParOf" srcId="{9CBDF12C-A457-4DF2-92C0-1D98540184B1}" destId="{8107CEF0-1687-41FD-BEF4-A4672E3B1D2C}" srcOrd="0" destOrd="0" presId="urn:microsoft.com/office/officeart/2005/8/layout/chevron2"/>
    <dgm:cxn modelId="{993E4FEC-48BA-4D4C-AEB1-7FE8929BC948}" type="presParOf" srcId="{9CBDF12C-A457-4DF2-92C0-1D98540184B1}" destId="{6844663D-C87A-49E4-839D-F89B49FC522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A7FEF3B-1C1E-423E-9F80-C01B6AD4C72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8622FB-2333-4060-888C-7E1CDD7EABD6}">
      <dgm:prSet phldrT="[Текст]" custT="1"/>
      <dgm:spPr/>
      <dgm:t>
        <a:bodyPr/>
        <a:lstStyle/>
        <a:p>
          <a:r>
            <a:rPr lang="ru-RU" sz="1600" dirty="0" smtClean="0"/>
            <a:t>1700,0</a:t>
          </a:r>
          <a:endParaRPr lang="ru-RU" sz="1600" dirty="0"/>
        </a:p>
      </dgm:t>
    </dgm:pt>
    <dgm:pt modelId="{880121C5-C66C-4695-BFB5-48CD5EF9C7B8}" type="parTrans" cxnId="{29641BE4-E3BA-4D13-B2E8-F5EF38874E11}">
      <dgm:prSet/>
      <dgm:spPr/>
      <dgm:t>
        <a:bodyPr/>
        <a:lstStyle/>
        <a:p>
          <a:endParaRPr lang="ru-RU"/>
        </a:p>
      </dgm:t>
    </dgm:pt>
    <dgm:pt modelId="{CA0CD1B2-DAFD-4696-AC37-8576442F1AA0}" type="sibTrans" cxnId="{29641BE4-E3BA-4D13-B2E8-F5EF38874E11}">
      <dgm:prSet/>
      <dgm:spPr/>
      <dgm:t>
        <a:bodyPr/>
        <a:lstStyle/>
        <a:p>
          <a:endParaRPr lang="ru-RU"/>
        </a:p>
      </dgm:t>
    </dgm:pt>
    <dgm:pt modelId="{3F7CB9CE-6807-412A-AADA-364F69F9AFC3}">
      <dgm:prSet phldrT="[Текст]" custT="1"/>
      <dgm:spPr/>
      <dgm:t>
        <a:bodyPr/>
        <a:lstStyle/>
        <a:p>
          <a:r>
            <a:rPr lang="ru-RU" sz="1600" dirty="0" smtClean="0"/>
            <a:t>940,0</a:t>
          </a:r>
          <a:endParaRPr lang="ru-RU" sz="1600" dirty="0"/>
        </a:p>
      </dgm:t>
    </dgm:pt>
    <dgm:pt modelId="{CF5EB872-D907-43C2-B4CD-08787FC2895A}" type="parTrans" cxnId="{886940C1-A1F7-42AB-922F-9A16B2D941EF}">
      <dgm:prSet/>
      <dgm:spPr/>
      <dgm:t>
        <a:bodyPr/>
        <a:lstStyle/>
        <a:p>
          <a:endParaRPr lang="ru-RU"/>
        </a:p>
      </dgm:t>
    </dgm:pt>
    <dgm:pt modelId="{3B356F79-713B-4E49-8A1C-70AF30F651F7}" type="sibTrans" cxnId="{886940C1-A1F7-42AB-922F-9A16B2D941EF}">
      <dgm:prSet/>
      <dgm:spPr/>
      <dgm:t>
        <a:bodyPr/>
        <a:lstStyle/>
        <a:p>
          <a:endParaRPr lang="ru-RU"/>
        </a:p>
      </dgm:t>
    </dgm:pt>
    <dgm:pt modelId="{D678650D-584B-47CB-8DF1-229E3B3F0DE4}">
      <dgm:prSet phldrT="[Текст]" custT="1"/>
      <dgm:spPr/>
      <dgm:t>
        <a:bodyPr/>
        <a:lstStyle/>
        <a:p>
          <a:r>
            <a:rPr lang="ru-RU" sz="1600" dirty="0" smtClean="0"/>
            <a:t>18 855,6</a:t>
          </a:r>
          <a:endParaRPr lang="ru-RU" sz="1600" dirty="0"/>
        </a:p>
      </dgm:t>
    </dgm:pt>
    <dgm:pt modelId="{8BB0D4D9-EB6D-4CB3-ADE2-DF8AB4A1C13F}" type="parTrans" cxnId="{44C7FF3A-1B84-4232-83AD-CFD0851B6DD0}">
      <dgm:prSet/>
      <dgm:spPr/>
      <dgm:t>
        <a:bodyPr/>
        <a:lstStyle/>
        <a:p>
          <a:endParaRPr lang="ru-RU"/>
        </a:p>
      </dgm:t>
    </dgm:pt>
    <dgm:pt modelId="{BD9BA0F6-A7D6-438D-8A36-DD41A2FDF3A1}" type="sibTrans" cxnId="{44C7FF3A-1B84-4232-83AD-CFD0851B6DD0}">
      <dgm:prSet/>
      <dgm:spPr/>
      <dgm:t>
        <a:bodyPr/>
        <a:lstStyle/>
        <a:p>
          <a:endParaRPr lang="ru-RU"/>
        </a:p>
      </dgm:t>
    </dgm:pt>
    <dgm:pt modelId="{69766FB4-0EDA-4E63-BFC1-11DDDCE080FB}">
      <dgm:prSet phldrT="[Текст]" custT="1"/>
      <dgm:spPr/>
      <dgm:t>
        <a:bodyPr/>
        <a:lstStyle/>
        <a:p>
          <a:r>
            <a:rPr lang="ru-RU" sz="1600" dirty="0" smtClean="0"/>
            <a:t>650,0</a:t>
          </a:r>
          <a:endParaRPr lang="ru-RU" sz="1600" dirty="0"/>
        </a:p>
      </dgm:t>
    </dgm:pt>
    <dgm:pt modelId="{0017E814-DEC1-438A-8857-BD8FFC6C9C25}" type="parTrans" cxnId="{D9D46B89-AFE0-457E-93F0-193A79A2E523}">
      <dgm:prSet/>
      <dgm:spPr/>
      <dgm:t>
        <a:bodyPr/>
        <a:lstStyle/>
        <a:p>
          <a:endParaRPr lang="ru-RU"/>
        </a:p>
      </dgm:t>
    </dgm:pt>
    <dgm:pt modelId="{71066BEF-A847-4871-AC66-2F13C5185256}" type="sibTrans" cxnId="{D9D46B89-AFE0-457E-93F0-193A79A2E523}">
      <dgm:prSet/>
      <dgm:spPr/>
      <dgm:t>
        <a:bodyPr/>
        <a:lstStyle/>
        <a:p>
          <a:endParaRPr lang="ru-RU"/>
        </a:p>
      </dgm:t>
    </dgm:pt>
    <dgm:pt modelId="{CE1650F7-042C-4354-871F-DECD4CEE04D1}">
      <dgm:prSet custT="1"/>
      <dgm:spPr/>
      <dgm:t>
        <a:bodyPr/>
        <a:lstStyle/>
        <a:p>
          <a:r>
            <a:rPr lang="ru-RU" sz="1000" b="0" dirty="0" smtClean="0">
              <a:latin typeface="+mn-lt"/>
              <a:cs typeface="Times New Roman" pitchFamily="18" charset="0"/>
            </a:rPr>
            <a:t>Обеспечение деятельности  МБУ «Молодежный центр «АУРУМ» Северо-Енисейского района»</a:t>
          </a:r>
          <a:endParaRPr lang="ru-RU" sz="1000" b="0" dirty="0">
            <a:latin typeface="+mn-lt"/>
            <a:cs typeface="Times New Roman" pitchFamily="18" charset="0"/>
          </a:endParaRPr>
        </a:p>
      </dgm:t>
    </dgm:pt>
    <dgm:pt modelId="{00E3DE5A-0C4F-444D-AACB-7FA18AEF448D}" type="parTrans" cxnId="{75E7F495-F6D5-4EEF-A3EC-2B0AB7868EED}">
      <dgm:prSet/>
      <dgm:spPr/>
      <dgm:t>
        <a:bodyPr/>
        <a:lstStyle/>
        <a:p>
          <a:endParaRPr lang="ru-RU"/>
        </a:p>
      </dgm:t>
    </dgm:pt>
    <dgm:pt modelId="{1EA77181-CC2E-4B9E-B79A-AB6FDD6A67A3}" type="sibTrans" cxnId="{75E7F495-F6D5-4EEF-A3EC-2B0AB7868EED}">
      <dgm:prSet/>
      <dgm:spPr/>
      <dgm:t>
        <a:bodyPr/>
        <a:lstStyle/>
        <a:p>
          <a:endParaRPr lang="ru-RU"/>
        </a:p>
      </dgm:t>
    </dgm:pt>
    <dgm:pt modelId="{96CF294F-D51A-4F2F-A786-92A591C505E3}">
      <dgm:prSet custT="1"/>
      <dgm:spPr/>
      <dgm:t>
        <a:bodyPr/>
        <a:lstStyle/>
        <a:p>
          <a:r>
            <a:rPr lang="ru-RU" sz="1000" b="0" dirty="0" smtClean="0">
              <a:latin typeface="+mn-lt"/>
              <a:cs typeface="Times New Roman" pitchFamily="18" charset="0"/>
            </a:rPr>
            <a:t>Организация мероприятий в сфере молодежной политики, направленных на формирование системы развития талантливой и инициативной молодежи, создание условий для самореализации подростков и молодежи, развитие творческого, профессионального, интеллектуального потенциалов подростков и молодежи</a:t>
          </a:r>
          <a:endParaRPr lang="ru-RU" sz="1000" b="0" dirty="0">
            <a:latin typeface="+mn-lt"/>
            <a:cs typeface="Times New Roman" pitchFamily="18" charset="0"/>
          </a:endParaRPr>
        </a:p>
      </dgm:t>
    </dgm:pt>
    <dgm:pt modelId="{12F5D5F0-2524-468E-BAB1-3AB623207924}" type="parTrans" cxnId="{5979934F-574A-4B20-B434-AEB93547BBE0}">
      <dgm:prSet/>
      <dgm:spPr/>
      <dgm:t>
        <a:bodyPr/>
        <a:lstStyle/>
        <a:p>
          <a:endParaRPr lang="ru-RU"/>
        </a:p>
      </dgm:t>
    </dgm:pt>
    <dgm:pt modelId="{58151CB1-8E8A-4FB9-9958-9EED303B7385}" type="sibTrans" cxnId="{5979934F-574A-4B20-B434-AEB93547BBE0}">
      <dgm:prSet/>
      <dgm:spPr/>
      <dgm:t>
        <a:bodyPr/>
        <a:lstStyle/>
        <a:p>
          <a:endParaRPr lang="ru-RU"/>
        </a:p>
      </dgm:t>
    </dgm:pt>
    <dgm:pt modelId="{2E3686C7-F73E-4C44-AE22-99A4EC870983}">
      <dgm:prSet custT="1"/>
      <dgm:spPr/>
      <dgm:t>
        <a:bodyPr/>
        <a:lstStyle/>
        <a:p>
          <a:r>
            <a:rPr lang="ru-RU" sz="1000" b="0" dirty="0" smtClean="0">
              <a:latin typeface="+mn-lt"/>
              <a:cs typeface="Times New Roman" pitchFamily="18" charset="0"/>
            </a:rPr>
            <a:t>Организация мероприятий в сфере молодежной политики, направленных на гражданское и патриотическое воспитание молодежи, воспитание толерантности в молодежной среде, формирование правовых, культурных и нравственных ценностей среди молодежи</a:t>
          </a:r>
          <a:endParaRPr lang="ru-RU" sz="1000" b="0" dirty="0">
            <a:latin typeface="+mn-lt"/>
            <a:cs typeface="Times New Roman" pitchFamily="18" charset="0"/>
          </a:endParaRPr>
        </a:p>
      </dgm:t>
    </dgm:pt>
    <dgm:pt modelId="{3DFF76F9-77A2-408C-B03A-1CA556BA701D}" type="parTrans" cxnId="{7269B0D0-2662-413F-8AB6-E437149C1967}">
      <dgm:prSet/>
      <dgm:spPr/>
      <dgm:t>
        <a:bodyPr/>
        <a:lstStyle/>
        <a:p>
          <a:endParaRPr lang="ru-RU"/>
        </a:p>
      </dgm:t>
    </dgm:pt>
    <dgm:pt modelId="{405D5848-A8E4-47C5-B899-9FF0B7DEE456}" type="sibTrans" cxnId="{7269B0D0-2662-413F-8AB6-E437149C1967}">
      <dgm:prSet/>
      <dgm:spPr/>
      <dgm:t>
        <a:bodyPr/>
        <a:lstStyle/>
        <a:p>
          <a:endParaRPr lang="ru-RU"/>
        </a:p>
      </dgm:t>
    </dgm:pt>
    <dgm:pt modelId="{9B599A8E-5277-45C8-8F46-1AB20D3B369A}">
      <dgm:prSet custT="1"/>
      <dgm:spPr/>
      <dgm:t>
        <a:bodyPr/>
        <a:lstStyle/>
        <a:p>
          <a:r>
            <a:rPr lang="ru-RU" sz="1000" b="0" dirty="0" smtClean="0">
              <a:latin typeface="+mn-lt"/>
              <a:cs typeface="Times New Roman" pitchFamily="18" charset="0"/>
            </a:rPr>
            <a:t>Организация мероприятий в сфере молодежной политики, направленных на вовлечение молодежи в инновационную, предпринимательскую, добровольческую деятельность, а также на развитие гражданской активности молодежи и формирование здорового образа жизни</a:t>
          </a:r>
          <a:endParaRPr lang="ru-RU" sz="1000" b="0" dirty="0">
            <a:latin typeface="+mn-lt"/>
            <a:cs typeface="Times New Roman" pitchFamily="18" charset="0"/>
          </a:endParaRPr>
        </a:p>
      </dgm:t>
    </dgm:pt>
    <dgm:pt modelId="{49C77C83-CB41-41A8-AD72-29493CB60616}" type="parTrans" cxnId="{5689EA22-E200-4B2A-9899-91F66EE326A3}">
      <dgm:prSet/>
      <dgm:spPr/>
      <dgm:t>
        <a:bodyPr/>
        <a:lstStyle/>
        <a:p>
          <a:endParaRPr lang="ru-RU"/>
        </a:p>
      </dgm:t>
    </dgm:pt>
    <dgm:pt modelId="{2A2D4E37-E92E-4F39-A22F-8A87A1AFEFFA}" type="sibTrans" cxnId="{5689EA22-E200-4B2A-9899-91F66EE326A3}">
      <dgm:prSet/>
      <dgm:spPr/>
      <dgm:t>
        <a:bodyPr/>
        <a:lstStyle/>
        <a:p>
          <a:endParaRPr lang="ru-RU"/>
        </a:p>
      </dgm:t>
    </dgm:pt>
    <dgm:pt modelId="{D1A9DB50-8A1A-4F50-BF44-BC86A52960D4}" type="pres">
      <dgm:prSet presAssocID="{3A7FEF3B-1C1E-423E-9F80-C01B6AD4C72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B0785B-7607-4E53-AD6D-5AEDBBBF4870}" type="pres">
      <dgm:prSet presAssocID="{69766FB4-0EDA-4E63-BFC1-11DDDCE080FB}" presName="composite" presStyleCnt="0"/>
      <dgm:spPr/>
    </dgm:pt>
    <dgm:pt modelId="{1691A331-1406-4781-9241-A7294AC9F57A}" type="pres">
      <dgm:prSet presAssocID="{69766FB4-0EDA-4E63-BFC1-11DDDCE080FB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A82883-E17C-4BDD-835D-F462731A2A3E}" type="pres">
      <dgm:prSet presAssocID="{69766FB4-0EDA-4E63-BFC1-11DDDCE080FB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2CF2C3-F546-4296-9E8D-6431EEF64AC5}" type="pres">
      <dgm:prSet presAssocID="{71066BEF-A847-4871-AC66-2F13C5185256}" presName="sp" presStyleCnt="0"/>
      <dgm:spPr/>
    </dgm:pt>
    <dgm:pt modelId="{33DC48D8-8805-4D3B-924E-EC0EC1C8535F}" type="pres">
      <dgm:prSet presAssocID="{608622FB-2333-4060-888C-7E1CDD7EABD6}" presName="composite" presStyleCnt="0"/>
      <dgm:spPr/>
    </dgm:pt>
    <dgm:pt modelId="{D9982B17-A8C4-4F28-9FDE-7094F57DE3A5}" type="pres">
      <dgm:prSet presAssocID="{608622FB-2333-4060-888C-7E1CDD7EABD6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7C2C3-A47E-464A-BDF1-C81D96958985}" type="pres">
      <dgm:prSet presAssocID="{608622FB-2333-4060-888C-7E1CDD7EABD6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E4E498-2042-4D15-B2D4-E118D3633C8E}" type="pres">
      <dgm:prSet presAssocID="{CA0CD1B2-DAFD-4696-AC37-8576442F1AA0}" presName="sp" presStyleCnt="0"/>
      <dgm:spPr/>
    </dgm:pt>
    <dgm:pt modelId="{67104E56-FD8B-42D1-87CD-CF687299C3DD}" type="pres">
      <dgm:prSet presAssocID="{3F7CB9CE-6807-412A-AADA-364F69F9AFC3}" presName="composite" presStyleCnt="0"/>
      <dgm:spPr/>
    </dgm:pt>
    <dgm:pt modelId="{764CB511-0417-42D6-B090-7650D762EED3}" type="pres">
      <dgm:prSet presAssocID="{3F7CB9CE-6807-412A-AADA-364F69F9AFC3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A1CFC8-19B5-46E9-BA7C-6CE301F53614}" type="pres">
      <dgm:prSet presAssocID="{3F7CB9CE-6807-412A-AADA-364F69F9AFC3}" presName="descendantText" presStyleLbl="alignAcc1" presStyleIdx="2" presStyleCnt="4" custScaleY="1249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7F7D44-4F72-4BCA-8767-F382878E22BF}" type="pres">
      <dgm:prSet presAssocID="{3B356F79-713B-4E49-8A1C-70AF30F651F7}" presName="sp" presStyleCnt="0"/>
      <dgm:spPr/>
    </dgm:pt>
    <dgm:pt modelId="{754C72F4-4F7F-4E55-9BFA-B5B7A6844E1C}" type="pres">
      <dgm:prSet presAssocID="{D678650D-584B-47CB-8DF1-229E3B3F0DE4}" presName="composite" presStyleCnt="0"/>
      <dgm:spPr/>
    </dgm:pt>
    <dgm:pt modelId="{5DD9FE27-CA05-4740-9059-F6B224317758}" type="pres">
      <dgm:prSet presAssocID="{D678650D-584B-47CB-8DF1-229E3B3F0DE4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E58ED3-B0A4-475F-ABF9-850962552E22}" type="pres">
      <dgm:prSet presAssocID="{D678650D-584B-47CB-8DF1-229E3B3F0DE4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69B0D0-2662-413F-8AB6-E437149C1967}" srcId="{608622FB-2333-4060-888C-7E1CDD7EABD6}" destId="{2E3686C7-F73E-4C44-AE22-99A4EC870983}" srcOrd="0" destOrd="0" parTransId="{3DFF76F9-77A2-408C-B03A-1CA556BA701D}" sibTransId="{405D5848-A8E4-47C5-B899-9FF0B7DEE456}"/>
    <dgm:cxn modelId="{44C7FF3A-1B84-4232-83AD-CFD0851B6DD0}" srcId="{3A7FEF3B-1C1E-423E-9F80-C01B6AD4C72E}" destId="{D678650D-584B-47CB-8DF1-229E3B3F0DE4}" srcOrd="3" destOrd="0" parTransId="{8BB0D4D9-EB6D-4CB3-ADE2-DF8AB4A1C13F}" sibTransId="{BD9BA0F6-A7D6-438D-8A36-DD41A2FDF3A1}"/>
    <dgm:cxn modelId="{40AD66AD-1DE9-46B2-80F2-DC7214223BEE}" type="presOf" srcId="{69766FB4-0EDA-4E63-BFC1-11DDDCE080FB}" destId="{1691A331-1406-4781-9241-A7294AC9F57A}" srcOrd="0" destOrd="0" presId="urn:microsoft.com/office/officeart/2005/8/layout/chevron2"/>
    <dgm:cxn modelId="{F633DB76-CAF5-476C-A3CB-B54D16B868B2}" type="presOf" srcId="{96CF294F-D51A-4F2F-A786-92A591C505E3}" destId="{08A1CFC8-19B5-46E9-BA7C-6CE301F53614}" srcOrd="0" destOrd="0" presId="urn:microsoft.com/office/officeart/2005/8/layout/chevron2"/>
    <dgm:cxn modelId="{D9D46B89-AFE0-457E-93F0-193A79A2E523}" srcId="{3A7FEF3B-1C1E-423E-9F80-C01B6AD4C72E}" destId="{69766FB4-0EDA-4E63-BFC1-11DDDCE080FB}" srcOrd="0" destOrd="0" parTransId="{0017E814-DEC1-438A-8857-BD8FFC6C9C25}" sibTransId="{71066BEF-A847-4871-AC66-2F13C5185256}"/>
    <dgm:cxn modelId="{3E9C63DF-AE4F-44E4-ADEA-569209AE701C}" type="presOf" srcId="{608622FB-2333-4060-888C-7E1CDD7EABD6}" destId="{D9982B17-A8C4-4F28-9FDE-7094F57DE3A5}" srcOrd="0" destOrd="0" presId="urn:microsoft.com/office/officeart/2005/8/layout/chevron2"/>
    <dgm:cxn modelId="{5689EA22-E200-4B2A-9899-91F66EE326A3}" srcId="{69766FB4-0EDA-4E63-BFC1-11DDDCE080FB}" destId="{9B599A8E-5277-45C8-8F46-1AB20D3B369A}" srcOrd="0" destOrd="0" parTransId="{49C77C83-CB41-41A8-AD72-29493CB60616}" sibTransId="{2A2D4E37-E92E-4F39-A22F-8A87A1AFEFFA}"/>
    <dgm:cxn modelId="{8D7B8215-3A7B-417E-AC49-AE54105AA973}" type="presOf" srcId="{D678650D-584B-47CB-8DF1-229E3B3F0DE4}" destId="{5DD9FE27-CA05-4740-9059-F6B224317758}" srcOrd="0" destOrd="0" presId="urn:microsoft.com/office/officeart/2005/8/layout/chevron2"/>
    <dgm:cxn modelId="{5979934F-574A-4B20-B434-AEB93547BBE0}" srcId="{3F7CB9CE-6807-412A-AADA-364F69F9AFC3}" destId="{96CF294F-D51A-4F2F-A786-92A591C505E3}" srcOrd="0" destOrd="0" parTransId="{12F5D5F0-2524-468E-BAB1-3AB623207924}" sibTransId="{58151CB1-8E8A-4FB9-9958-9EED303B7385}"/>
    <dgm:cxn modelId="{29641BE4-E3BA-4D13-B2E8-F5EF38874E11}" srcId="{3A7FEF3B-1C1E-423E-9F80-C01B6AD4C72E}" destId="{608622FB-2333-4060-888C-7E1CDD7EABD6}" srcOrd="1" destOrd="0" parTransId="{880121C5-C66C-4695-BFB5-48CD5EF9C7B8}" sibTransId="{CA0CD1B2-DAFD-4696-AC37-8576442F1AA0}"/>
    <dgm:cxn modelId="{75E7F495-F6D5-4EEF-A3EC-2B0AB7868EED}" srcId="{D678650D-584B-47CB-8DF1-229E3B3F0DE4}" destId="{CE1650F7-042C-4354-871F-DECD4CEE04D1}" srcOrd="0" destOrd="0" parTransId="{00E3DE5A-0C4F-444D-AACB-7FA18AEF448D}" sibTransId="{1EA77181-CC2E-4B9E-B79A-AB6FDD6A67A3}"/>
    <dgm:cxn modelId="{D00FB4C3-02FA-4FC9-84F9-7F260732F5C2}" type="presOf" srcId="{9B599A8E-5277-45C8-8F46-1AB20D3B369A}" destId="{82A82883-E17C-4BDD-835D-F462731A2A3E}" srcOrd="0" destOrd="0" presId="urn:microsoft.com/office/officeart/2005/8/layout/chevron2"/>
    <dgm:cxn modelId="{01D622CC-C866-47AC-821F-C4E0ED34FFB7}" type="presOf" srcId="{3F7CB9CE-6807-412A-AADA-364F69F9AFC3}" destId="{764CB511-0417-42D6-B090-7650D762EED3}" srcOrd="0" destOrd="0" presId="urn:microsoft.com/office/officeart/2005/8/layout/chevron2"/>
    <dgm:cxn modelId="{BA37D9EB-E301-447C-8F90-5133556FB237}" type="presOf" srcId="{3A7FEF3B-1C1E-423E-9F80-C01B6AD4C72E}" destId="{D1A9DB50-8A1A-4F50-BF44-BC86A52960D4}" srcOrd="0" destOrd="0" presId="urn:microsoft.com/office/officeart/2005/8/layout/chevron2"/>
    <dgm:cxn modelId="{37E262F6-84A1-4C3A-891D-7C13AFE59458}" type="presOf" srcId="{2E3686C7-F73E-4C44-AE22-99A4EC870983}" destId="{DCB7C2C3-A47E-464A-BDF1-C81D96958985}" srcOrd="0" destOrd="0" presId="urn:microsoft.com/office/officeart/2005/8/layout/chevron2"/>
    <dgm:cxn modelId="{886940C1-A1F7-42AB-922F-9A16B2D941EF}" srcId="{3A7FEF3B-1C1E-423E-9F80-C01B6AD4C72E}" destId="{3F7CB9CE-6807-412A-AADA-364F69F9AFC3}" srcOrd="2" destOrd="0" parTransId="{CF5EB872-D907-43C2-B4CD-08787FC2895A}" sibTransId="{3B356F79-713B-4E49-8A1C-70AF30F651F7}"/>
    <dgm:cxn modelId="{948D92B4-7662-41B3-9AE0-F7F70E09A5A9}" type="presOf" srcId="{CE1650F7-042C-4354-871F-DECD4CEE04D1}" destId="{F9E58ED3-B0A4-475F-ABF9-850962552E22}" srcOrd="0" destOrd="0" presId="urn:microsoft.com/office/officeart/2005/8/layout/chevron2"/>
    <dgm:cxn modelId="{D1D8EC24-0CD2-49A6-91C3-D1C39340A920}" type="presParOf" srcId="{D1A9DB50-8A1A-4F50-BF44-BC86A52960D4}" destId="{44B0785B-7607-4E53-AD6D-5AEDBBBF4870}" srcOrd="0" destOrd="0" presId="urn:microsoft.com/office/officeart/2005/8/layout/chevron2"/>
    <dgm:cxn modelId="{B0A0C06C-B8A7-4530-ABFB-26D064ABCDAD}" type="presParOf" srcId="{44B0785B-7607-4E53-AD6D-5AEDBBBF4870}" destId="{1691A331-1406-4781-9241-A7294AC9F57A}" srcOrd="0" destOrd="0" presId="urn:microsoft.com/office/officeart/2005/8/layout/chevron2"/>
    <dgm:cxn modelId="{9CA859E7-90E0-4683-A797-9C4C7BD00D6C}" type="presParOf" srcId="{44B0785B-7607-4E53-AD6D-5AEDBBBF4870}" destId="{82A82883-E17C-4BDD-835D-F462731A2A3E}" srcOrd="1" destOrd="0" presId="urn:microsoft.com/office/officeart/2005/8/layout/chevron2"/>
    <dgm:cxn modelId="{D9138B81-0607-4A30-96C5-C9413705E5C6}" type="presParOf" srcId="{D1A9DB50-8A1A-4F50-BF44-BC86A52960D4}" destId="{ED2CF2C3-F546-4296-9E8D-6431EEF64AC5}" srcOrd="1" destOrd="0" presId="urn:microsoft.com/office/officeart/2005/8/layout/chevron2"/>
    <dgm:cxn modelId="{530B185B-1340-4D91-91CC-F9C6A4DE3A15}" type="presParOf" srcId="{D1A9DB50-8A1A-4F50-BF44-BC86A52960D4}" destId="{33DC48D8-8805-4D3B-924E-EC0EC1C8535F}" srcOrd="2" destOrd="0" presId="urn:microsoft.com/office/officeart/2005/8/layout/chevron2"/>
    <dgm:cxn modelId="{7B87C8DD-49A1-461D-A141-9E6A236E26A7}" type="presParOf" srcId="{33DC48D8-8805-4D3B-924E-EC0EC1C8535F}" destId="{D9982B17-A8C4-4F28-9FDE-7094F57DE3A5}" srcOrd="0" destOrd="0" presId="urn:microsoft.com/office/officeart/2005/8/layout/chevron2"/>
    <dgm:cxn modelId="{5BB3A813-E443-4C85-928E-515D7B837E37}" type="presParOf" srcId="{33DC48D8-8805-4D3B-924E-EC0EC1C8535F}" destId="{DCB7C2C3-A47E-464A-BDF1-C81D96958985}" srcOrd="1" destOrd="0" presId="urn:microsoft.com/office/officeart/2005/8/layout/chevron2"/>
    <dgm:cxn modelId="{D9B807B2-E8DE-4AAC-884E-CEA518667D00}" type="presParOf" srcId="{D1A9DB50-8A1A-4F50-BF44-BC86A52960D4}" destId="{D1E4E498-2042-4D15-B2D4-E118D3633C8E}" srcOrd="3" destOrd="0" presId="urn:microsoft.com/office/officeart/2005/8/layout/chevron2"/>
    <dgm:cxn modelId="{39BE8734-C1EA-4FD4-A963-5B1CBAEA47B2}" type="presParOf" srcId="{D1A9DB50-8A1A-4F50-BF44-BC86A52960D4}" destId="{67104E56-FD8B-42D1-87CD-CF687299C3DD}" srcOrd="4" destOrd="0" presId="urn:microsoft.com/office/officeart/2005/8/layout/chevron2"/>
    <dgm:cxn modelId="{641EC798-714B-4438-AFB5-5B3902C6F037}" type="presParOf" srcId="{67104E56-FD8B-42D1-87CD-CF687299C3DD}" destId="{764CB511-0417-42D6-B090-7650D762EED3}" srcOrd="0" destOrd="0" presId="urn:microsoft.com/office/officeart/2005/8/layout/chevron2"/>
    <dgm:cxn modelId="{33BC0F9A-9FBC-4B52-B22A-D49DEC04157A}" type="presParOf" srcId="{67104E56-FD8B-42D1-87CD-CF687299C3DD}" destId="{08A1CFC8-19B5-46E9-BA7C-6CE301F53614}" srcOrd="1" destOrd="0" presId="urn:microsoft.com/office/officeart/2005/8/layout/chevron2"/>
    <dgm:cxn modelId="{45D57978-A5B1-4087-B7DE-A9E4501A77B4}" type="presParOf" srcId="{D1A9DB50-8A1A-4F50-BF44-BC86A52960D4}" destId="{2D7F7D44-4F72-4BCA-8767-F382878E22BF}" srcOrd="5" destOrd="0" presId="urn:microsoft.com/office/officeart/2005/8/layout/chevron2"/>
    <dgm:cxn modelId="{30BB4ACA-CC00-4020-993B-B98749AFF581}" type="presParOf" srcId="{D1A9DB50-8A1A-4F50-BF44-BC86A52960D4}" destId="{754C72F4-4F7F-4E55-9BFA-B5B7A6844E1C}" srcOrd="6" destOrd="0" presId="urn:microsoft.com/office/officeart/2005/8/layout/chevron2"/>
    <dgm:cxn modelId="{E65C49AF-239F-47FA-8F77-E06FCAB9FD47}" type="presParOf" srcId="{754C72F4-4F7F-4E55-9BFA-B5B7A6844E1C}" destId="{5DD9FE27-CA05-4740-9059-F6B224317758}" srcOrd="0" destOrd="0" presId="urn:microsoft.com/office/officeart/2005/8/layout/chevron2"/>
    <dgm:cxn modelId="{AF2DD424-941D-42F4-B972-470832A20F0E}" type="presParOf" srcId="{754C72F4-4F7F-4E55-9BFA-B5B7A6844E1C}" destId="{F9E58ED3-B0A4-475F-ABF9-850962552E2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5627967-19B9-4D7B-8106-34A02CF2FF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EAF68F-CDF2-4A1D-B664-408FC6BB6102}">
      <dgm:prSet phldrT="[Текст]" custT="1"/>
      <dgm:spPr/>
      <dgm:t>
        <a:bodyPr/>
        <a:lstStyle/>
        <a:p>
          <a:r>
            <a:rPr lang="ru-RU" sz="2000" dirty="0" smtClean="0"/>
            <a:t>63 599,6</a:t>
          </a:r>
          <a:endParaRPr lang="ru-RU" sz="2000" dirty="0"/>
        </a:p>
      </dgm:t>
    </dgm:pt>
    <dgm:pt modelId="{23DD4F3F-5DD3-4068-95CA-7B4D9C1DF0B9}" type="parTrans" cxnId="{A7CD71F1-4381-4F39-B48B-5DC1F516B4CD}">
      <dgm:prSet/>
      <dgm:spPr/>
      <dgm:t>
        <a:bodyPr/>
        <a:lstStyle/>
        <a:p>
          <a:endParaRPr lang="ru-RU"/>
        </a:p>
      </dgm:t>
    </dgm:pt>
    <dgm:pt modelId="{F9D3C2EF-AFFC-43F2-BBC3-25D8E008BE8D}" type="sibTrans" cxnId="{A7CD71F1-4381-4F39-B48B-5DC1F516B4CD}">
      <dgm:prSet/>
      <dgm:spPr/>
      <dgm:t>
        <a:bodyPr/>
        <a:lstStyle/>
        <a:p>
          <a:endParaRPr lang="ru-RU"/>
        </a:p>
      </dgm:t>
    </dgm:pt>
    <dgm:pt modelId="{4A696A0C-AFE8-4153-86AB-654977CC10D0}">
      <dgm:prSet phldrT="[Текст]"/>
      <dgm:spPr/>
      <dgm:t>
        <a:bodyPr/>
        <a:lstStyle/>
        <a:p>
          <a:r>
            <a:rPr lang="ru-RU" dirty="0" smtClean="0">
              <a:latin typeface="+mn-lt"/>
              <a:cs typeface="Times New Roman" pitchFamily="18" charset="0"/>
            </a:rPr>
            <a:t>Дороги Северо-Енисейского района (содержание 106,9 км дорог, ремонты остановочных павильонов, выполнение кадастровых работ по постановке на учет автомобильных дорог и проездов)</a:t>
          </a:r>
          <a:endParaRPr lang="ru-RU" dirty="0">
            <a:latin typeface="+mn-lt"/>
          </a:endParaRPr>
        </a:p>
      </dgm:t>
    </dgm:pt>
    <dgm:pt modelId="{9E29DF0A-7BA2-4B58-B9CB-4D02FBE5B5B1}" type="parTrans" cxnId="{767A5561-617B-426F-94F3-F986769A18B9}">
      <dgm:prSet/>
      <dgm:spPr/>
      <dgm:t>
        <a:bodyPr/>
        <a:lstStyle/>
        <a:p>
          <a:endParaRPr lang="ru-RU"/>
        </a:p>
      </dgm:t>
    </dgm:pt>
    <dgm:pt modelId="{89D8F69B-0492-47B2-A277-E0CDD87390B8}" type="sibTrans" cxnId="{767A5561-617B-426F-94F3-F986769A18B9}">
      <dgm:prSet/>
      <dgm:spPr/>
      <dgm:t>
        <a:bodyPr/>
        <a:lstStyle/>
        <a:p>
          <a:endParaRPr lang="ru-RU"/>
        </a:p>
      </dgm:t>
    </dgm:pt>
    <dgm:pt modelId="{E5D9BE1B-9934-4516-941F-D13B8A173955}">
      <dgm:prSet phldrT="[Текст]" custT="1"/>
      <dgm:spPr/>
      <dgm:t>
        <a:bodyPr/>
        <a:lstStyle/>
        <a:p>
          <a:r>
            <a:rPr lang="ru-RU" sz="2000" dirty="0" smtClean="0"/>
            <a:t>52 956,7</a:t>
          </a:r>
          <a:endParaRPr lang="ru-RU" sz="2000" dirty="0"/>
        </a:p>
      </dgm:t>
    </dgm:pt>
    <dgm:pt modelId="{229CB080-0DE4-44D2-A8AE-1FC9FA0E750E}" type="parTrans" cxnId="{B487261C-9F1A-4038-9823-5354AC223CEB}">
      <dgm:prSet/>
      <dgm:spPr/>
      <dgm:t>
        <a:bodyPr/>
        <a:lstStyle/>
        <a:p>
          <a:endParaRPr lang="ru-RU"/>
        </a:p>
      </dgm:t>
    </dgm:pt>
    <dgm:pt modelId="{F6FF03EF-651A-45BA-A237-09B9F2256AE2}" type="sibTrans" cxnId="{B487261C-9F1A-4038-9823-5354AC223CEB}">
      <dgm:prSet/>
      <dgm:spPr/>
      <dgm:t>
        <a:bodyPr/>
        <a:lstStyle/>
        <a:p>
          <a:endParaRPr lang="ru-RU"/>
        </a:p>
      </dgm:t>
    </dgm:pt>
    <dgm:pt modelId="{A8BB7BAB-A99B-4C14-9432-FCFDCBB87927}">
      <dgm:prSet phldrT="[Текст]"/>
      <dgm:spPr/>
      <dgm:t>
        <a:bodyPr/>
        <a:lstStyle/>
        <a:p>
          <a:r>
            <a:rPr lang="ru-RU" u="none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Развитие транспортного комплекса Северо-Енисейского района (субсидирование пассажирских перевозок, содержание остановочного пункта межпоселкового общественного транспорта)</a:t>
          </a:r>
          <a:endParaRPr lang="ru-RU" dirty="0">
            <a:solidFill>
              <a:schemeClr val="tx1"/>
            </a:solidFill>
            <a:latin typeface="+mn-lt"/>
          </a:endParaRPr>
        </a:p>
      </dgm:t>
    </dgm:pt>
    <dgm:pt modelId="{20D06EDE-104C-483B-9C74-03956822D775}" type="parTrans" cxnId="{6752872E-9EEE-4099-A177-94302BF6F838}">
      <dgm:prSet/>
      <dgm:spPr/>
      <dgm:t>
        <a:bodyPr/>
        <a:lstStyle/>
        <a:p>
          <a:endParaRPr lang="ru-RU"/>
        </a:p>
      </dgm:t>
    </dgm:pt>
    <dgm:pt modelId="{895018DB-0A7D-42EA-99A2-1903E30B5897}" type="sibTrans" cxnId="{6752872E-9EEE-4099-A177-94302BF6F838}">
      <dgm:prSet/>
      <dgm:spPr/>
      <dgm:t>
        <a:bodyPr/>
        <a:lstStyle/>
        <a:p>
          <a:endParaRPr lang="ru-RU"/>
        </a:p>
      </dgm:t>
    </dgm:pt>
    <dgm:pt modelId="{45CC5B3E-F55D-4702-ACC1-85CC5924C659}">
      <dgm:prSet phldrT="[Текст]" custT="1"/>
      <dgm:spPr/>
      <dgm:t>
        <a:bodyPr/>
        <a:lstStyle/>
        <a:p>
          <a:r>
            <a:rPr lang="ru-RU" sz="2000" dirty="0" smtClean="0"/>
            <a:t>3 000,0</a:t>
          </a:r>
          <a:endParaRPr lang="ru-RU" sz="2000" dirty="0"/>
        </a:p>
      </dgm:t>
    </dgm:pt>
    <dgm:pt modelId="{7076B526-FEC5-48E2-82FE-7AFE8E3F610F}" type="parTrans" cxnId="{E5D04B26-0E66-4B29-8659-CB0C64A74871}">
      <dgm:prSet/>
      <dgm:spPr/>
      <dgm:t>
        <a:bodyPr/>
        <a:lstStyle/>
        <a:p>
          <a:endParaRPr lang="ru-RU"/>
        </a:p>
      </dgm:t>
    </dgm:pt>
    <dgm:pt modelId="{47D4D808-5327-4319-92AB-CEF196DB1C4C}" type="sibTrans" cxnId="{E5D04B26-0E66-4B29-8659-CB0C64A74871}">
      <dgm:prSet/>
      <dgm:spPr/>
      <dgm:t>
        <a:bodyPr/>
        <a:lstStyle/>
        <a:p>
          <a:endParaRPr lang="ru-RU"/>
        </a:p>
      </dgm:t>
    </dgm:pt>
    <dgm:pt modelId="{F334DB06-380B-443B-8F78-7D6EE54FE889}">
      <dgm:prSet phldrT="[Текст]"/>
      <dgm:spPr/>
      <dgm:t>
        <a:bodyPr/>
        <a:lstStyle/>
        <a:p>
          <a:r>
            <a:rPr lang="ru-RU" dirty="0" smtClean="0"/>
            <a:t>Повышение безопасности дорожного движения в Северо-Енисейском районе (разработка проекта организации дорожного движения)</a:t>
          </a:r>
          <a:endParaRPr lang="ru-RU" dirty="0"/>
        </a:p>
      </dgm:t>
    </dgm:pt>
    <dgm:pt modelId="{FC11CA07-0B46-479E-8AA4-155D969641AC}" type="parTrans" cxnId="{CAFAF6A7-3DFB-49D9-8A38-B0A3D023E9F5}">
      <dgm:prSet/>
      <dgm:spPr/>
      <dgm:t>
        <a:bodyPr/>
        <a:lstStyle/>
        <a:p>
          <a:endParaRPr lang="ru-RU"/>
        </a:p>
      </dgm:t>
    </dgm:pt>
    <dgm:pt modelId="{0434C36D-3FE1-4EC4-BAD6-EB48509BE0C8}" type="sibTrans" cxnId="{CAFAF6A7-3DFB-49D9-8A38-B0A3D023E9F5}">
      <dgm:prSet/>
      <dgm:spPr/>
      <dgm:t>
        <a:bodyPr/>
        <a:lstStyle/>
        <a:p>
          <a:endParaRPr lang="ru-RU"/>
        </a:p>
      </dgm:t>
    </dgm:pt>
    <dgm:pt modelId="{FB3021FE-020D-4C55-8B4B-D3FFB8AD8D52}">
      <dgm:prSet/>
      <dgm:spPr/>
      <dgm:t>
        <a:bodyPr/>
        <a:lstStyle/>
        <a:p>
          <a:endParaRPr lang="ru-RU" dirty="0" smtClean="0"/>
        </a:p>
      </dgm:t>
    </dgm:pt>
    <dgm:pt modelId="{B43DF8B3-D51D-4282-BC57-D4F4FDF5CFAF}" type="parTrans" cxnId="{4A9BFE9C-6519-48E2-8322-AC3EADAD3B1B}">
      <dgm:prSet/>
      <dgm:spPr/>
      <dgm:t>
        <a:bodyPr/>
        <a:lstStyle/>
        <a:p>
          <a:endParaRPr lang="ru-RU"/>
        </a:p>
      </dgm:t>
    </dgm:pt>
    <dgm:pt modelId="{B88C2439-C8DB-4DCD-A9B6-ADAB747C93F1}" type="sibTrans" cxnId="{4A9BFE9C-6519-48E2-8322-AC3EADAD3B1B}">
      <dgm:prSet/>
      <dgm:spPr/>
      <dgm:t>
        <a:bodyPr/>
        <a:lstStyle/>
        <a:p>
          <a:endParaRPr lang="ru-RU"/>
        </a:p>
      </dgm:t>
    </dgm:pt>
    <dgm:pt modelId="{9BBE645D-8BF8-4435-A38A-AB6A14468B78}" type="pres">
      <dgm:prSet presAssocID="{55627967-19B9-4D7B-8106-34A02CF2FF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807E9-CB8E-4988-BBA6-C39472FB7589}" type="pres">
      <dgm:prSet presAssocID="{82EAF68F-CDF2-4A1D-B664-408FC6BB6102}" presName="composite" presStyleCnt="0"/>
      <dgm:spPr/>
    </dgm:pt>
    <dgm:pt modelId="{6F901D98-8ED6-4D7A-ADB8-F509973F2575}" type="pres">
      <dgm:prSet presAssocID="{82EAF68F-CDF2-4A1D-B664-408FC6BB610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24D9E-43EB-4CFA-9247-8EB25CDBB861}" type="pres">
      <dgm:prSet presAssocID="{82EAF68F-CDF2-4A1D-B664-408FC6BB610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AE336-181E-4F4D-A4E4-40B6703F0FFD}" type="pres">
      <dgm:prSet presAssocID="{F9D3C2EF-AFFC-43F2-BBC3-25D8E008BE8D}" presName="sp" presStyleCnt="0"/>
      <dgm:spPr/>
    </dgm:pt>
    <dgm:pt modelId="{470C6357-E0F7-41D1-B9F1-3AEDB04CD27D}" type="pres">
      <dgm:prSet presAssocID="{E5D9BE1B-9934-4516-941F-D13B8A173955}" presName="composite" presStyleCnt="0"/>
      <dgm:spPr/>
    </dgm:pt>
    <dgm:pt modelId="{B5822B03-EFC6-40EF-9061-00FA3B5A251B}" type="pres">
      <dgm:prSet presAssocID="{E5D9BE1B-9934-4516-941F-D13B8A17395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61370-4734-4399-891E-A7611A5900B0}" type="pres">
      <dgm:prSet presAssocID="{E5D9BE1B-9934-4516-941F-D13B8A17395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D4ABBB-0427-4FED-877B-A8A6F43AF86A}" type="pres">
      <dgm:prSet presAssocID="{F6FF03EF-651A-45BA-A237-09B9F2256AE2}" presName="sp" presStyleCnt="0"/>
      <dgm:spPr/>
    </dgm:pt>
    <dgm:pt modelId="{77885E5C-F811-4C52-85A2-96709A3C3105}" type="pres">
      <dgm:prSet presAssocID="{45CC5B3E-F55D-4702-ACC1-85CC5924C659}" presName="composite" presStyleCnt="0"/>
      <dgm:spPr/>
    </dgm:pt>
    <dgm:pt modelId="{E54AABA8-294C-4BC9-9D97-B798A7FB7B8C}" type="pres">
      <dgm:prSet presAssocID="{45CC5B3E-F55D-4702-ACC1-85CC5924C65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87CA9-A034-40E4-9983-4EE547101921}" type="pres">
      <dgm:prSet presAssocID="{45CC5B3E-F55D-4702-ACC1-85CC5924C65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91C392-E19E-48DE-A33C-CAC83EA304B6}" type="presOf" srcId="{E5D9BE1B-9934-4516-941F-D13B8A173955}" destId="{B5822B03-EFC6-40EF-9061-00FA3B5A251B}" srcOrd="0" destOrd="0" presId="urn:microsoft.com/office/officeart/2005/8/layout/chevron2"/>
    <dgm:cxn modelId="{CAFAF6A7-3DFB-49D9-8A38-B0A3D023E9F5}" srcId="{45CC5B3E-F55D-4702-ACC1-85CC5924C659}" destId="{F334DB06-380B-443B-8F78-7D6EE54FE889}" srcOrd="0" destOrd="0" parTransId="{FC11CA07-0B46-479E-8AA4-155D969641AC}" sibTransId="{0434C36D-3FE1-4EC4-BAD6-EB48509BE0C8}"/>
    <dgm:cxn modelId="{E5D04B26-0E66-4B29-8659-CB0C64A74871}" srcId="{55627967-19B9-4D7B-8106-34A02CF2FFA3}" destId="{45CC5B3E-F55D-4702-ACC1-85CC5924C659}" srcOrd="2" destOrd="0" parTransId="{7076B526-FEC5-48E2-82FE-7AFE8E3F610F}" sibTransId="{47D4D808-5327-4319-92AB-CEF196DB1C4C}"/>
    <dgm:cxn modelId="{9764F38E-0E6A-469C-B99F-35F590FD4ADA}" type="presOf" srcId="{F334DB06-380B-443B-8F78-7D6EE54FE889}" destId="{58F87CA9-A034-40E4-9983-4EE547101921}" srcOrd="0" destOrd="0" presId="urn:microsoft.com/office/officeart/2005/8/layout/chevron2"/>
    <dgm:cxn modelId="{6752872E-9EEE-4099-A177-94302BF6F838}" srcId="{E5D9BE1B-9934-4516-941F-D13B8A173955}" destId="{A8BB7BAB-A99B-4C14-9432-FCFDCBB87927}" srcOrd="0" destOrd="0" parTransId="{20D06EDE-104C-483B-9C74-03956822D775}" sibTransId="{895018DB-0A7D-42EA-99A2-1903E30B5897}"/>
    <dgm:cxn modelId="{E8F6C346-A035-4BF5-BE1D-B5654F072C13}" type="presOf" srcId="{A8BB7BAB-A99B-4C14-9432-FCFDCBB87927}" destId="{2A761370-4734-4399-891E-A7611A5900B0}" srcOrd="0" destOrd="0" presId="urn:microsoft.com/office/officeart/2005/8/layout/chevron2"/>
    <dgm:cxn modelId="{A7CD71F1-4381-4F39-B48B-5DC1F516B4CD}" srcId="{55627967-19B9-4D7B-8106-34A02CF2FFA3}" destId="{82EAF68F-CDF2-4A1D-B664-408FC6BB6102}" srcOrd="0" destOrd="0" parTransId="{23DD4F3F-5DD3-4068-95CA-7B4D9C1DF0B9}" sibTransId="{F9D3C2EF-AFFC-43F2-BBC3-25D8E008BE8D}"/>
    <dgm:cxn modelId="{BBF93EAA-7EB5-4A23-A056-17A0581FB68A}" type="presOf" srcId="{FB3021FE-020D-4C55-8B4B-D3FFB8AD8D52}" destId="{58F87CA9-A034-40E4-9983-4EE547101921}" srcOrd="0" destOrd="1" presId="urn:microsoft.com/office/officeart/2005/8/layout/chevron2"/>
    <dgm:cxn modelId="{31989FA5-F813-474B-A132-50DBD51DFFC8}" type="presOf" srcId="{55627967-19B9-4D7B-8106-34A02CF2FFA3}" destId="{9BBE645D-8BF8-4435-A38A-AB6A14468B78}" srcOrd="0" destOrd="0" presId="urn:microsoft.com/office/officeart/2005/8/layout/chevron2"/>
    <dgm:cxn modelId="{4A9BFE9C-6519-48E2-8322-AC3EADAD3B1B}" srcId="{45CC5B3E-F55D-4702-ACC1-85CC5924C659}" destId="{FB3021FE-020D-4C55-8B4B-D3FFB8AD8D52}" srcOrd="1" destOrd="0" parTransId="{B43DF8B3-D51D-4282-BC57-D4F4FDF5CFAF}" sibTransId="{B88C2439-C8DB-4DCD-A9B6-ADAB747C93F1}"/>
    <dgm:cxn modelId="{ADBC59E8-6EE8-4787-92AE-1D6AB058775B}" type="presOf" srcId="{82EAF68F-CDF2-4A1D-B664-408FC6BB6102}" destId="{6F901D98-8ED6-4D7A-ADB8-F509973F2575}" srcOrd="0" destOrd="0" presId="urn:microsoft.com/office/officeart/2005/8/layout/chevron2"/>
    <dgm:cxn modelId="{38E61AA5-94D8-4CD9-8583-E558DF4A70F9}" type="presOf" srcId="{45CC5B3E-F55D-4702-ACC1-85CC5924C659}" destId="{E54AABA8-294C-4BC9-9D97-B798A7FB7B8C}" srcOrd="0" destOrd="0" presId="urn:microsoft.com/office/officeart/2005/8/layout/chevron2"/>
    <dgm:cxn modelId="{767A5561-617B-426F-94F3-F986769A18B9}" srcId="{82EAF68F-CDF2-4A1D-B664-408FC6BB6102}" destId="{4A696A0C-AFE8-4153-86AB-654977CC10D0}" srcOrd="0" destOrd="0" parTransId="{9E29DF0A-7BA2-4B58-B9CB-4D02FBE5B5B1}" sibTransId="{89D8F69B-0492-47B2-A277-E0CDD87390B8}"/>
    <dgm:cxn modelId="{B6D9B075-44BE-4B58-B8D9-A9C365B464CF}" type="presOf" srcId="{4A696A0C-AFE8-4153-86AB-654977CC10D0}" destId="{69524D9E-43EB-4CFA-9247-8EB25CDBB861}" srcOrd="0" destOrd="0" presId="urn:microsoft.com/office/officeart/2005/8/layout/chevron2"/>
    <dgm:cxn modelId="{B487261C-9F1A-4038-9823-5354AC223CEB}" srcId="{55627967-19B9-4D7B-8106-34A02CF2FFA3}" destId="{E5D9BE1B-9934-4516-941F-D13B8A173955}" srcOrd="1" destOrd="0" parTransId="{229CB080-0DE4-44D2-A8AE-1FC9FA0E750E}" sibTransId="{F6FF03EF-651A-45BA-A237-09B9F2256AE2}"/>
    <dgm:cxn modelId="{A98DCFD8-FF5E-499B-B6DD-AFC98C3398C2}" type="presParOf" srcId="{9BBE645D-8BF8-4435-A38A-AB6A14468B78}" destId="{D62807E9-CB8E-4988-BBA6-C39472FB7589}" srcOrd="0" destOrd="0" presId="urn:microsoft.com/office/officeart/2005/8/layout/chevron2"/>
    <dgm:cxn modelId="{4A7DA3DB-D4E1-4BF1-AFA3-A3701377C8F5}" type="presParOf" srcId="{D62807E9-CB8E-4988-BBA6-C39472FB7589}" destId="{6F901D98-8ED6-4D7A-ADB8-F509973F2575}" srcOrd="0" destOrd="0" presId="urn:microsoft.com/office/officeart/2005/8/layout/chevron2"/>
    <dgm:cxn modelId="{359E53F8-C935-42CA-A9EB-4CB2034B8204}" type="presParOf" srcId="{D62807E9-CB8E-4988-BBA6-C39472FB7589}" destId="{69524D9E-43EB-4CFA-9247-8EB25CDBB861}" srcOrd="1" destOrd="0" presId="urn:microsoft.com/office/officeart/2005/8/layout/chevron2"/>
    <dgm:cxn modelId="{082489B0-DE43-4A73-93D7-B041194D8C2E}" type="presParOf" srcId="{9BBE645D-8BF8-4435-A38A-AB6A14468B78}" destId="{F9AAE336-181E-4F4D-A4E4-40B6703F0FFD}" srcOrd="1" destOrd="0" presId="urn:microsoft.com/office/officeart/2005/8/layout/chevron2"/>
    <dgm:cxn modelId="{E2AB15B6-4351-4233-9A00-0F64EF6DFFA5}" type="presParOf" srcId="{9BBE645D-8BF8-4435-A38A-AB6A14468B78}" destId="{470C6357-E0F7-41D1-B9F1-3AEDB04CD27D}" srcOrd="2" destOrd="0" presId="urn:microsoft.com/office/officeart/2005/8/layout/chevron2"/>
    <dgm:cxn modelId="{846BA7FE-EB55-4579-88FE-86E0F8BC3EE7}" type="presParOf" srcId="{470C6357-E0F7-41D1-B9F1-3AEDB04CD27D}" destId="{B5822B03-EFC6-40EF-9061-00FA3B5A251B}" srcOrd="0" destOrd="0" presId="urn:microsoft.com/office/officeart/2005/8/layout/chevron2"/>
    <dgm:cxn modelId="{50799C08-60A5-4A73-BAC2-2750F86BED68}" type="presParOf" srcId="{470C6357-E0F7-41D1-B9F1-3AEDB04CD27D}" destId="{2A761370-4734-4399-891E-A7611A5900B0}" srcOrd="1" destOrd="0" presId="urn:microsoft.com/office/officeart/2005/8/layout/chevron2"/>
    <dgm:cxn modelId="{8CEC5726-5B68-4CE3-81B2-2EEE487308D3}" type="presParOf" srcId="{9BBE645D-8BF8-4435-A38A-AB6A14468B78}" destId="{01D4ABBB-0427-4FED-877B-A8A6F43AF86A}" srcOrd="3" destOrd="0" presId="urn:microsoft.com/office/officeart/2005/8/layout/chevron2"/>
    <dgm:cxn modelId="{D04EE7BC-3494-4024-8023-14CEC269FE22}" type="presParOf" srcId="{9BBE645D-8BF8-4435-A38A-AB6A14468B78}" destId="{77885E5C-F811-4C52-85A2-96709A3C3105}" srcOrd="4" destOrd="0" presId="urn:microsoft.com/office/officeart/2005/8/layout/chevron2"/>
    <dgm:cxn modelId="{2828C89A-52EF-4907-A9A1-60E49B9EC669}" type="presParOf" srcId="{77885E5C-F811-4C52-85A2-96709A3C3105}" destId="{E54AABA8-294C-4BC9-9D97-B798A7FB7B8C}" srcOrd="0" destOrd="0" presId="urn:microsoft.com/office/officeart/2005/8/layout/chevron2"/>
    <dgm:cxn modelId="{E22D5D8D-3390-42E1-8E21-3A8E3392BC20}" type="presParOf" srcId="{77885E5C-F811-4C52-85A2-96709A3C3105}" destId="{58F87CA9-A034-40E4-9983-4EE54710192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5627967-19B9-4D7B-8106-34A02CF2FF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EAF68F-CDF2-4A1D-B664-408FC6BB6102}">
      <dgm:prSet phldrT="[Текст]"/>
      <dgm:spPr/>
      <dgm:t>
        <a:bodyPr/>
        <a:lstStyle/>
        <a:p>
          <a:r>
            <a:rPr lang="ru-RU" dirty="0" smtClean="0"/>
            <a:t>40 949,1</a:t>
          </a:r>
          <a:endParaRPr lang="ru-RU" dirty="0"/>
        </a:p>
      </dgm:t>
    </dgm:pt>
    <dgm:pt modelId="{23DD4F3F-5DD3-4068-95CA-7B4D9C1DF0B9}" type="parTrans" cxnId="{A7CD71F1-4381-4F39-B48B-5DC1F516B4CD}">
      <dgm:prSet/>
      <dgm:spPr/>
      <dgm:t>
        <a:bodyPr/>
        <a:lstStyle/>
        <a:p>
          <a:endParaRPr lang="ru-RU"/>
        </a:p>
      </dgm:t>
    </dgm:pt>
    <dgm:pt modelId="{F9D3C2EF-AFFC-43F2-BBC3-25D8E008BE8D}" type="sibTrans" cxnId="{A7CD71F1-4381-4F39-B48B-5DC1F516B4CD}">
      <dgm:prSet/>
      <dgm:spPr/>
      <dgm:t>
        <a:bodyPr/>
        <a:lstStyle/>
        <a:p>
          <a:endParaRPr lang="ru-RU"/>
        </a:p>
      </dgm:t>
    </dgm:pt>
    <dgm:pt modelId="{4A696A0C-AFE8-4153-86AB-654977CC10D0}">
      <dgm:prSet phldrT="[Текст]"/>
      <dgm:spPr/>
      <dgm:t>
        <a:bodyPr/>
        <a:lstStyle/>
        <a:p>
          <a:r>
            <a:rPr lang="ru-RU" dirty="0" smtClean="0">
              <a:latin typeface="+mn-lt"/>
              <a:cs typeface="Times New Roman" pitchFamily="18" charset="0"/>
            </a:rPr>
            <a:t>Создание условий для обеспечения населения района услугами торговли (субсидирование разницы между себестоимостью и ценой реализации хлебобулочных изделий, затрат по доставке пищевых продуктов и непродовольственных товаров первой необходимости)</a:t>
          </a:r>
          <a:endParaRPr lang="ru-RU" dirty="0">
            <a:latin typeface="+mn-lt"/>
          </a:endParaRPr>
        </a:p>
      </dgm:t>
    </dgm:pt>
    <dgm:pt modelId="{9E29DF0A-7BA2-4B58-B9CB-4D02FBE5B5B1}" type="parTrans" cxnId="{767A5561-617B-426F-94F3-F986769A18B9}">
      <dgm:prSet/>
      <dgm:spPr/>
      <dgm:t>
        <a:bodyPr/>
        <a:lstStyle/>
        <a:p>
          <a:endParaRPr lang="ru-RU"/>
        </a:p>
      </dgm:t>
    </dgm:pt>
    <dgm:pt modelId="{89D8F69B-0492-47B2-A277-E0CDD87390B8}" type="sibTrans" cxnId="{767A5561-617B-426F-94F3-F986769A18B9}">
      <dgm:prSet/>
      <dgm:spPr/>
      <dgm:t>
        <a:bodyPr/>
        <a:lstStyle/>
        <a:p>
          <a:endParaRPr lang="ru-RU"/>
        </a:p>
      </dgm:t>
    </dgm:pt>
    <dgm:pt modelId="{E5D9BE1B-9934-4516-941F-D13B8A173955}">
      <dgm:prSet phldrT="[Текст]"/>
      <dgm:spPr/>
      <dgm:t>
        <a:bodyPr/>
        <a:lstStyle/>
        <a:p>
          <a:r>
            <a:rPr lang="ru-RU" dirty="0" smtClean="0"/>
            <a:t>504,2</a:t>
          </a:r>
          <a:endParaRPr lang="ru-RU" dirty="0"/>
        </a:p>
      </dgm:t>
    </dgm:pt>
    <dgm:pt modelId="{229CB080-0DE4-44D2-A8AE-1FC9FA0E750E}" type="parTrans" cxnId="{B487261C-9F1A-4038-9823-5354AC223CEB}">
      <dgm:prSet/>
      <dgm:spPr/>
      <dgm:t>
        <a:bodyPr/>
        <a:lstStyle/>
        <a:p>
          <a:endParaRPr lang="ru-RU"/>
        </a:p>
      </dgm:t>
    </dgm:pt>
    <dgm:pt modelId="{F6FF03EF-651A-45BA-A237-09B9F2256AE2}" type="sibTrans" cxnId="{B487261C-9F1A-4038-9823-5354AC223CEB}">
      <dgm:prSet/>
      <dgm:spPr/>
      <dgm:t>
        <a:bodyPr/>
        <a:lstStyle/>
        <a:p>
          <a:endParaRPr lang="ru-RU"/>
        </a:p>
      </dgm:t>
    </dgm:pt>
    <dgm:pt modelId="{A8BB7BAB-A99B-4C14-9432-FCFDCBB87927}">
      <dgm:prSet phldrT="[Текст]"/>
      <dgm:spPr/>
      <dgm:t>
        <a:bodyPr/>
        <a:lstStyle/>
        <a:p>
          <a:r>
            <a:rPr lang="ru-RU" u="none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Поддержка социально-ориентированных некоммерческих организаций</a:t>
          </a:r>
          <a:endParaRPr lang="ru-RU" dirty="0">
            <a:solidFill>
              <a:schemeClr val="tx1"/>
            </a:solidFill>
            <a:latin typeface="+mn-lt"/>
          </a:endParaRPr>
        </a:p>
      </dgm:t>
    </dgm:pt>
    <dgm:pt modelId="{20D06EDE-104C-483B-9C74-03956822D775}" type="parTrans" cxnId="{6752872E-9EEE-4099-A177-94302BF6F838}">
      <dgm:prSet/>
      <dgm:spPr/>
      <dgm:t>
        <a:bodyPr/>
        <a:lstStyle/>
        <a:p>
          <a:endParaRPr lang="ru-RU"/>
        </a:p>
      </dgm:t>
    </dgm:pt>
    <dgm:pt modelId="{895018DB-0A7D-42EA-99A2-1903E30B5897}" type="sibTrans" cxnId="{6752872E-9EEE-4099-A177-94302BF6F838}">
      <dgm:prSet/>
      <dgm:spPr/>
      <dgm:t>
        <a:bodyPr/>
        <a:lstStyle/>
        <a:p>
          <a:endParaRPr lang="ru-RU"/>
        </a:p>
      </dgm:t>
    </dgm:pt>
    <dgm:pt modelId="{45CC5B3E-F55D-4702-ACC1-85CC5924C659}">
      <dgm:prSet phldrT="[Текст]"/>
      <dgm:spPr/>
      <dgm:t>
        <a:bodyPr/>
        <a:lstStyle/>
        <a:p>
          <a:r>
            <a:rPr lang="ru-RU" dirty="0" smtClean="0"/>
            <a:t>500,0</a:t>
          </a:r>
          <a:endParaRPr lang="ru-RU" dirty="0"/>
        </a:p>
      </dgm:t>
    </dgm:pt>
    <dgm:pt modelId="{7076B526-FEC5-48E2-82FE-7AFE8E3F610F}" type="parTrans" cxnId="{E5D04B26-0E66-4B29-8659-CB0C64A74871}">
      <dgm:prSet/>
      <dgm:spPr/>
      <dgm:t>
        <a:bodyPr/>
        <a:lstStyle/>
        <a:p>
          <a:endParaRPr lang="ru-RU"/>
        </a:p>
      </dgm:t>
    </dgm:pt>
    <dgm:pt modelId="{47D4D808-5327-4319-92AB-CEF196DB1C4C}" type="sibTrans" cxnId="{E5D04B26-0E66-4B29-8659-CB0C64A74871}">
      <dgm:prSet/>
      <dgm:spPr/>
      <dgm:t>
        <a:bodyPr/>
        <a:lstStyle/>
        <a:p>
          <a:endParaRPr lang="ru-RU"/>
        </a:p>
      </dgm:t>
    </dgm:pt>
    <dgm:pt modelId="{F334DB06-380B-443B-8F78-7D6EE54FE889}">
      <dgm:prSet phldrT="[Текст]"/>
      <dgm:spPr/>
      <dgm:t>
        <a:bodyPr/>
        <a:lstStyle/>
        <a:p>
          <a:r>
            <a:rPr lang="ru-RU" dirty="0" smtClean="0"/>
            <a:t>Развитие сельского хозяйства на территории Северо-Енисейского района (возмещение части затрат гражданам, ведущим подсобное хозяйство в Северо-Енисейском районе)</a:t>
          </a:r>
          <a:endParaRPr lang="ru-RU" dirty="0"/>
        </a:p>
      </dgm:t>
    </dgm:pt>
    <dgm:pt modelId="{FC11CA07-0B46-479E-8AA4-155D969641AC}" type="parTrans" cxnId="{CAFAF6A7-3DFB-49D9-8A38-B0A3D023E9F5}">
      <dgm:prSet/>
      <dgm:spPr/>
      <dgm:t>
        <a:bodyPr/>
        <a:lstStyle/>
        <a:p>
          <a:endParaRPr lang="ru-RU"/>
        </a:p>
      </dgm:t>
    </dgm:pt>
    <dgm:pt modelId="{0434C36D-3FE1-4EC4-BAD6-EB48509BE0C8}" type="sibTrans" cxnId="{CAFAF6A7-3DFB-49D9-8A38-B0A3D023E9F5}">
      <dgm:prSet/>
      <dgm:spPr/>
      <dgm:t>
        <a:bodyPr/>
        <a:lstStyle/>
        <a:p>
          <a:endParaRPr lang="ru-RU"/>
        </a:p>
      </dgm:t>
    </dgm:pt>
    <dgm:pt modelId="{037BCD94-5E0D-47A0-B294-EB03DA8D7171}">
      <dgm:prSet phldrT="[Текст]"/>
      <dgm:spPr/>
      <dgm:t>
        <a:bodyPr/>
        <a:lstStyle/>
        <a:p>
          <a:r>
            <a:rPr lang="ru-RU" smtClean="0"/>
            <a:t>42 000,0</a:t>
          </a:r>
          <a:endParaRPr lang="ru-RU" dirty="0"/>
        </a:p>
      </dgm:t>
    </dgm:pt>
    <dgm:pt modelId="{EFDA8ED7-A91E-4853-A520-07AF7BB2FC9A}" type="parTrans" cxnId="{7EF07189-0DA4-404F-8DE5-94650B76A190}">
      <dgm:prSet/>
      <dgm:spPr/>
      <dgm:t>
        <a:bodyPr/>
        <a:lstStyle/>
        <a:p>
          <a:endParaRPr lang="ru-RU"/>
        </a:p>
      </dgm:t>
    </dgm:pt>
    <dgm:pt modelId="{9AD06F5D-AEFD-43AD-A80F-6F2E880DF9D5}" type="sibTrans" cxnId="{7EF07189-0DA4-404F-8DE5-94650B76A190}">
      <dgm:prSet/>
      <dgm:spPr/>
      <dgm:t>
        <a:bodyPr/>
        <a:lstStyle/>
        <a:p>
          <a:endParaRPr lang="ru-RU"/>
        </a:p>
      </dgm:t>
    </dgm:pt>
    <dgm:pt modelId="{F17C3403-EC64-4819-BCD5-7E363D4889D4}">
      <dgm:prSet phldrT="[Текст]"/>
      <dgm:spPr/>
      <dgm:t>
        <a:bodyPr/>
        <a:lstStyle/>
        <a:p>
          <a:r>
            <a:rPr lang="ru-RU" dirty="0" smtClean="0"/>
            <a:t>Поддержка местных инициатив (финансовое обеспечение реализации инициативных проектов)</a:t>
          </a:r>
          <a:endParaRPr lang="ru-RU" dirty="0"/>
        </a:p>
      </dgm:t>
    </dgm:pt>
    <dgm:pt modelId="{528A21F1-D91C-4C12-9B7C-059428B4D553}" type="parTrans" cxnId="{B1AB391D-7A79-43EB-BF00-D4313AD246A7}">
      <dgm:prSet/>
      <dgm:spPr/>
      <dgm:t>
        <a:bodyPr/>
        <a:lstStyle/>
        <a:p>
          <a:endParaRPr lang="ru-RU"/>
        </a:p>
      </dgm:t>
    </dgm:pt>
    <dgm:pt modelId="{37F76287-A998-455C-B97B-984AF47AAA9C}" type="sibTrans" cxnId="{B1AB391D-7A79-43EB-BF00-D4313AD246A7}">
      <dgm:prSet/>
      <dgm:spPr/>
      <dgm:t>
        <a:bodyPr/>
        <a:lstStyle/>
        <a:p>
          <a:endParaRPr lang="ru-RU"/>
        </a:p>
      </dgm:t>
    </dgm:pt>
    <dgm:pt modelId="{68105D59-564F-4CC1-84EB-B8AC3018ED51}">
      <dgm:prSet phldrT="[Текст]"/>
      <dgm:spPr/>
      <dgm:t>
        <a:bodyPr/>
        <a:lstStyle/>
        <a:p>
          <a:endParaRPr lang="ru-RU" dirty="0">
            <a:latin typeface="+mn-lt"/>
          </a:endParaRPr>
        </a:p>
      </dgm:t>
    </dgm:pt>
    <dgm:pt modelId="{E4CE2340-60D0-4A20-BE43-329D18A07181}" type="parTrans" cxnId="{8E3C33F7-FE95-4993-A676-96C17CA4AE94}">
      <dgm:prSet/>
      <dgm:spPr/>
      <dgm:t>
        <a:bodyPr/>
        <a:lstStyle/>
        <a:p>
          <a:endParaRPr lang="ru-RU"/>
        </a:p>
      </dgm:t>
    </dgm:pt>
    <dgm:pt modelId="{9E3310E7-7951-435F-9AEC-A3BB033E1DB0}" type="sibTrans" cxnId="{8E3C33F7-FE95-4993-A676-96C17CA4AE94}">
      <dgm:prSet/>
      <dgm:spPr/>
      <dgm:t>
        <a:bodyPr/>
        <a:lstStyle/>
        <a:p>
          <a:endParaRPr lang="ru-RU"/>
        </a:p>
      </dgm:t>
    </dgm:pt>
    <dgm:pt modelId="{B23520C8-4388-43D4-A1D6-F07D02EA053A}">
      <dgm:prSet phldrT="[Текст]"/>
      <dgm:spPr/>
      <dgm:t>
        <a:bodyPr/>
        <a:lstStyle/>
        <a:p>
          <a:endParaRPr lang="ru-RU" dirty="0"/>
        </a:p>
      </dgm:t>
    </dgm:pt>
    <dgm:pt modelId="{349AF9C0-1BD7-4A46-8CD7-A4A538E16CF0}" type="parTrans" cxnId="{099CF931-8CE2-485F-B715-B8D92420CED0}">
      <dgm:prSet/>
      <dgm:spPr/>
      <dgm:t>
        <a:bodyPr/>
        <a:lstStyle/>
        <a:p>
          <a:endParaRPr lang="ru-RU"/>
        </a:p>
      </dgm:t>
    </dgm:pt>
    <dgm:pt modelId="{F378E47E-3B62-451C-9390-0B26FD2E1AD9}" type="sibTrans" cxnId="{099CF931-8CE2-485F-B715-B8D92420CED0}">
      <dgm:prSet/>
      <dgm:spPr/>
      <dgm:t>
        <a:bodyPr/>
        <a:lstStyle/>
        <a:p>
          <a:endParaRPr lang="ru-RU"/>
        </a:p>
      </dgm:t>
    </dgm:pt>
    <dgm:pt modelId="{9BBE645D-8BF8-4435-A38A-AB6A14468B78}" type="pres">
      <dgm:prSet presAssocID="{55627967-19B9-4D7B-8106-34A02CF2FF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807E9-CB8E-4988-BBA6-C39472FB7589}" type="pres">
      <dgm:prSet presAssocID="{82EAF68F-CDF2-4A1D-B664-408FC6BB6102}" presName="composite" presStyleCnt="0"/>
      <dgm:spPr/>
    </dgm:pt>
    <dgm:pt modelId="{6F901D98-8ED6-4D7A-ADB8-F509973F2575}" type="pres">
      <dgm:prSet presAssocID="{82EAF68F-CDF2-4A1D-B664-408FC6BB6102}" presName="parentText" presStyleLbl="alignNode1" presStyleIdx="0" presStyleCnt="4" custLinFactNeighborX="-112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24D9E-43EB-4CFA-9247-8EB25CDBB861}" type="pres">
      <dgm:prSet presAssocID="{82EAF68F-CDF2-4A1D-B664-408FC6BB6102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AE336-181E-4F4D-A4E4-40B6703F0FFD}" type="pres">
      <dgm:prSet presAssocID="{F9D3C2EF-AFFC-43F2-BBC3-25D8E008BE8D}" presName="sp" presStyleCnt="0"/>
      <dgm:spPr/>
    </dgm:pt>
    <dgm:pt modelId="{470C6357-E0F7-41D1-B9F1-3AEDB04CD27D}" type="pres">
      <dgm:prSet presAssocID="{E5D9BE1B-9934-4516-941F-D13B8A173955}" presName="composite" presStyleCnt="0"/>
      <dgm:spPr/>
    </dgm:pt>
    <dgm:pt modelId="{B5822B03-EFC6-40EF-9061-00FA3B5A251B}" type="pres">
      <dgm:prSet presAssocID="{E5D9BE1B-9934-4516-941F-D13B8A173955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61370-4734-4399-891E-A7611A5900B0}" type="pres">
      <dgm:prSet presAssocID="{E5D9BE1B-9934-4516-941F-D13B8A173955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D4ABBB-0427-4FED-877B-A8A6F43AF86A}" type="pres">
      <dgm:prSet presAssocID="{F6FF03EF-651A-45BA-A237-09B9F2256AE2}" presName="sp" presStyleCnt="0"/>
      <dgm:spPr/>
    </dgm:pt>
    <dgm:pt modelId="{77885E5C-F811-4C52-85A2-96709A3C3105}" type="pres">
      <dgm:prSet presAssocID="{45CC5B3E-F55D-4702-ACC1-85CC5924C659}" presName="composite" presStyleCnt="0"/>
      <dgm:spPr/>
    </dgm:pt>
    <dgm:pt modelId="{E54AABA8-294C-4BC9-9D97-B798A7FB7B8C}" type="pres">
      <dgm:prSet presAssocID="{45CC5B3E-F55D-4702-ACC1-85CC5924C659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87CA9-A034-40E4-9983-4EE547101921}" type="pres">
      <dgm:prSet presAssocID="{45CC5B3E-F55D-4702-ACC1-85CC5924C659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BA9FC-C6C5-43CF-AD27-8E35D0329E53}" type="pres">
      <dgm:prSet presAssocID="{47D4D808-5327-4319-92AB-CEF196DB1C4C}" presName="sp" presStyleCnt="0"/>
      <dgm:spPr/>
    </dgm:pt>
    <dgm:pt modelId="{83A42BB3-BA53-4CB5-9860-C72962509C51}" type="pres">
      <dgm:prSet presAssocID="{037BCD94-5E0D-47A0-B294-EB03DA8D7171}" presName="composite" presStyleCnt="0"/>
      <dgm:spPr/>
    </dgm:pt>
    <dgm:pt modelId="{AADB140B-FE2D-4172-B074-AC99E36AB656}" type="pres">
      <dgm:prSet presAssocID="{037BCD94-5E0D-47A0-B294-EB03DA8D7171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B32378-633A-4C9C-A9FF-CAEEC5120C70}" type="pres">
      <dgm:prSet presAssocID="{037BCD94-5E0D-47A0-B294-EB03DA8D7171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AB391D-7A79-43EB-BF00-D4313AD246A7}" srcId="{037BCD94-5E0D-47A0-B294-EB03DA8D7171}" destId="{F17C3403-EC64-4819-BCD5-7E363D4889D4}" srcOrd="0" destOrd="0" parTransId="{528A21F1-D91C-4C12-9B7C-059428B4D553}" sibTransId="{37F76287-A998-455C-B97B-984AF47AAA9C}"/>
    <dgm:cxn modelId="{24DBA1A5-4410-4A74-81B9-64FEC91DC975}" type="presOf" srcId="{F17C3403-EC64-4819-BCD5-7E363D4889D4}" destId="{A3B32378-633A-4C9C-A9FF-CAEEC5120C70}" srcOrd="0" destOrd="0" presId="urn:microsoft.com/office/officeart/2005/8/layout/chevron2"/>
    <dgm:cxn modelId="{CAFAF6A7-3DFB-49D9-8A38-B0A3D023E9F5}" srcId="{45CC5B3E-F55D-4702-ACC1-85CC5924C659}" destId="{F334DB06-380B-443B-8F78-7D6EE54FE889}" srcOrd="0" destOrd="0" parTransId="{FC11CA07-0B46-479E-8AA4-155D969641AC}" sibTransId="{0434C36D-3FE1-4EC4-BAD6-EB48509BE0C8}"/>
    <dgm:cxn modelId="{8AB89ED9-0073-42B8-AB6E-34F168D4EA66}" type="presOf" srcId="{68105D59-564F-4CC1-84EB-B8AC3018ED51}" destId="{69524D9E-43EB-4CFA-9247-8EB25CDBB861}" srcOrd="0" destOrd="1" presId="urn:microsoft.com/office/officeart/2005/8/layout/chevron2"/>
    <dgm:cxn modelId="{E5D04B26-0E66-4B29-8659-CB0C64A74871}" srcId="{55627967-19B9-4D7B-8106-34A02CF2FFA3}" destId="{45CC5B3E-F55D-4702-ACC1-85CC5924C659}" srcOrd="2" destOrd="0" parTransId="{7076B526-FEC5-48E2-82FE-7AFE8E3F610F}" sibTransId="{47D4D808-5327-4319-92AB-CEF196DB1C4C}"/>
    <dgm:cxn modelId="{3EABF7BA-7337-4175-AB22-1C7C059C069A}" type="presOf" srcId="{037BCD94-5E0D-47A0-B294-EB03DA8D7171}" destId="{AADB140B-FE2D-4172-B074-AC99E36AB656}" srcOrd="0" destOrd="0" presId="urn:microsoft.com/office/officeart/2005/8/layout/chevron2"/>
    <dgm:cxn modelId="{67697F6C-9531-4AAF-9CE2-56C55A472331}" type="presOf" srcId="{45CC5B3E-F55D-4702-ACC1-85CC5924C659}" destId="{E54AABA8-294C-4BC9-9D97-B798A7FB7B8C}" srcOrd="0" destOrd="0" presId="urn:microsoft.com/office/officeart/2005/8/layout/chevron2"/>
    <dgm:cxn modelId="{6752872E-9EEE-4099-A177-94302BF6F838}" srcId="{E5D9BE1B-9934-4516-941F-D13B8A173955}" destId="{A8BB7BAB-A99B-4C14-9432-FCFDCBB87927}" srcOrd="0" destOrd="0" parTransId="{20D06EDE-104C-483B-9C74-03956822D775}" sibTransId="{895018DB-0A7D-42EA-99A2-1903E30B5897}"/>
    <dgm:cxn modelId="{FF4C3281-A631-4DA3-9886-72C376E196E5}" type="presOf" srcId="{55627967-19B9-4D7B-8106-34A02CF2FFA3}" destId="{9BBE645D-8BF8-4435-A38A-AB6A14468B78}" srcOrd="0" destOrd="0" presId="urn:microsoft.com/office/officeart/2005/8/layout/chevron2"/>
    <dgm:cxn modelId="{068A663B-884E-457B-A112-FB1EA6C3D859}" type="presOf" srcId="{E5D9BE1B-9934-4516-941F-D13B8A173955}" destId="{B5822B03-EFC6-40EF-9061-00FA3B5A251B}" srcOrd="0" destOrd="0" presId="urn:microsoft.com/office/officeart/2005/8/layout/chevron2"/>
    <dgm:cxn modelId="{A7CD71F1-4381-4F39-B48B-5DC1F516B4CD}" srcId="{55627967-19B9-4D7B-8106-34A02CF2FFA3}" destId="{82EAF68F-CDF2-4A1D-B664-408FC6BB6102}" srcOrd="0" destOrd="0" parTransId="{23DD4F3F-5DD3-4068-95CA-7B4D9C1DF0B9}" sibTransId="{F9D3C2EF-AFFC-43F2-BBC3-25D8E008BE8D}"/>
    <dgm:cxn modelId="{099CF931-8CE2-485F-B715-B8D92420CED0}" srcId="{45CC5B3E-F55D-4702-ACC1-85CC5924C659}" destId="{B23520C8-4388-43D4-A1D6-F07D02EA053A}" srcOrd="1" destOrd="0" parTransId="{349AF9C0-1BD7-4A46-8CD7-A4A538E16CF0}" sibTransId="{F378E47E-3B62-451C-9390-0B26FD2E1AD9}"/>
    <dgm:cxn modelId="{36D004B9-DB64-4F12-A6A7-BE0878E75190}" type="presOf" srcId="{4A696A0C-AFE8-4153-86AB-654977CC10D0}" destId="{69524D9E-43EB-4CFA-9247-8EB25CDBB861}" srcOrd="0" destOrd="0" presId="urn:microsoft.com/office/officeart/2005/8/layout/chevron2"/>
    <dgm:cxn modelId="{84FA8120-BD56-4E75-8DD2-81C28B04DB3B}" type="presOf" srcId="{F334DB06-380B-443B-8F78-7D6EE54FE889}" destId="{58F87CA9-A034-40E4-9983-4EE547101921}" srcOrd="0" destOrd="0" presId="urn:microsoft.com/office/officeart/2005/8/layout/chevron2"/>
    <dgm:cxn modelId="{8E3C33F7-FE95-4993-A676-96C17CA4AE94}" srcId="{82EAF68F-CDF2-4A1D-B664-408FC6BB6102}" destId="{68105D59-564F-4CC1-84EB-B8AC3018ED51}" srcOrd="1" destOrd="0" parTransId="{E4CE2340-60D0-4A20-BE43-329D18A07181}" sibTransId="{9E3310E7-7951-435F-9AEC-A3BB033E1DB0}"/>
    <dgm:cxn modelId="{1506ECA7-853F-449F-96C5-3395599CCF8D}" type="presOf" srcId="{82EAF68F-CDF2-4A1D-B664-408FC6BB6102}" destId="{6F901D98-8ED6-4D7A-ADB8-F509973F2575}" srcOrd="0" destOrd="0" presId="urn:microsoft.com/office/officeart/2005/8/layout/chevron2"/>
    <dgm:cxn modelId="{EFB1202D-FD44-4F6E-91BA-49D3F6D09AFC}" type="presOf" srcId="{A8BB7BAB-A99B-4C14-9432-FCFDCBB87927}" destId="{2A761370-4734-4399-891E-A7611A5900B0}" srcOrd="0" destOrd="0" presId="urn:microsoft.com/office/officeart/2005/8/layout/chevron2"/>
    <dgm:cxn modelId="{767A5561-617B-426F-94F3-F986769A18B9}" srcId="{82EAF68F-CDF2-4A1D-B664-408FC6BB6102}" destId="{4A696A0C-AFE8-4153-86AB-654977CC10D0}" srcOrd="0" destOrd="0" parTransId="{9E29DF0A-7BA2-4B58-B9CB-4D02FBE5B5B1}" sibTransId="{89D8F69B-0492-47B2-A277-E0CDD87390B8}"/>
    <dgm:cxn modelId="{7EF07189-0DA4-404F-8DE5-94650B76A190}" srcId="{55627967-19B9-4D7B-8106-34A02CF2FFA3}" destId="{037BCD94-5E0D-47A0-B294-EB03DA8D7171}" srcOrd="3" destOrd="0" parTransId="{EFDA8ED7-A91E-4853-A520-07AF7BB2FC9A}" sibTransId="{9AD06F5D-AEFD-43AD-A80F-6F2E880DF9D5}"/>
    <dgm:cxn modelId="{6675FA43-431B-4BFC-86C4-88469CDC7124}" type="presOf" srcId="{B23520C8-4388-43D4-A1D6-F07D02EA053A}" destId="{58F87CA9-A034-40E4-9983-4EE547101921}" srcOrd="0" destOrd="1" presId="urn:microsoft.com/office/officeart/2005/8/layout/chevron2"/>
    <dgm:cxn modelId="{B487261C-9F1A-4038-9823-5354AC223CEB}" srcId="{55627967-19B9-4D7B-8106-34A02CF2FFA3}" destId="{E5D9BE1B-9934-4516-941F-D13B8A173955}" srcOrd="1" destOrd="0" parTransId="{229CB080-0DE4-44D2-A8AE-1FC9FA0E750E}" sibTransId="{F6FF03EF-651A-45BA-A237-09B9F2256AE2}"/>
    <dgm:cxn modelId="{A2FDCE82-9253-4F61-80EF-37BCF049A722}" type="presParOf" srcId="{9BBE645D-8BF8-4435-A38A-AB6A14468B78}" destId="{D62807E9-CB8E-4988-BBA6-C39472FB7589}" srcOrd="0" destOrd="0" presId="urn:microsoft.com/office/officeart/2005/8/layout/chevron2"/>
    <dgm:cxn modelId="{356E6B13-0DD3-4782-A862-151E5FC95F0A}" type="presParOf" srcId="{D62807E9-CB8E-4988-BBA6-C39472FB7589}" destId="{6F901D98-8ED6-4D7A-ADB8-F509973F2575}" srcOrd="0" destOrd="0" presId="urn:microsoft.com/office/officeart/2005/8/layout/chevron2"/>
    <dgm:cxn modelId="{5EA9FCA6-EA01-4210-A577-B0DBBC06EFAB}" type="presParOf" srcId="{D62807E9-CB8E-4988-BBA6-C39472FB7589}" destId="{69524D9E-43EB-4CFA-9247-8EB25CDBB861}" srcOrd="1" destOrd="0" presId="urn:microsoft.com/office/officeart/2005/8/layout/chevron2"/>
    <dgm:cxn modelId="{B0A871C8-6C0E-4308-B28C-115571399B6F}" type="presParOf" srcId="{9BBE645D-8BF8-4435-A38A-AB6A14468B78}" destId="{F9AAE336-181E-4F4D-A4E4-40B6703F0FFD}" srcOrd="1" destOrd="0" presId="urn:microsoft.com/office/officeart/2005/8/layout/chevron2"/>
    <dgm:cxn modelId="{E0EF8C60-D214-4756-9B97-792C55974F57}" type="presParOf" srcId="{9BBE645D-8BF8-4435-A38A-AB6A14468B78}" destId="{470C6357-E0F7-41D1-B9F1-3AEDB04CD27D}" srcOrd="2" destOrd="0" presId="urn:microsoft.com/office/officeart/2005/8/layout/chevron2"/>
    <dgm:cxn modelId="{DC4675ED-2BDA-4805-9BC2-E94BB111ACD6}" type="presParOf" srcId="{470C6357-E0F7-41D1-B9F1-3AEDB04CD27D}" destId="{B5822B03-EFC6-40EF-9061-00FA3B5A251B}" srcOrd="0" destOrd="0" presId="urn:microsoft.com/office/officeart/2005/8/layout/chevron2"/>
    <dgm:cxn modelId="{A29EA527-A64F-4314-8DC5-4F5BAD0F3101}" type="presParOf" srcId="{470C6357-E0F7-41D1-B9F1-3AEDB04CD27D}" destId="{2A761370-4734-4399-891E-A7611A5900B0}" srcOrd="1" destOrd="0" presId="urn:microsoft.com/office/officeart/2005/8/layout/chevron2"/>
    <dgm:cxn modelId="{D0CAC4D7-8F67-48CA-915E-FED5828D3A8A}" type="presParOf" srcId="{9BBE645D-8BF8-4435-A38A-AB6A14468B78}" destId="{01D4ABBB-0427-4FED-877B-A8A6F43AF86A}" srcOrd="3" destOrd="0" presId="urn:microsoft.com/office/officeart/2005/8/layout/chevron2"/>
    <dgm:cxn modelId="{23281020-555E-4F2D-B1E1-B7EEFADBE1E8}" type="presParOf" srcId="{9BBE645D-8BF8-4435-A38A-AB6A14468B78}" destId="{77885E5C-F811-4C52-85A2-96709A3C3105}" srcOrd="4" destOrd="0" presId="urn:microsoft.com/office/officeart/2005/8/layout/chevron2"/>
    <dgm:cxn modelId="{9236699A-BFE1-473C-A853-4C9E01590A17}" type="presParOf" srcId="{77885E5C-F811-4C52-85A2-96709A3C3105}" destId="{E54AABA8-294C-4BC9-9D97-B798A7FB7B8C}" srcOrd="0" destOrd="0" presId="urn:microsoft.com/office/officeart/2005/8/layout/chevron2"/>
    <dgm:cxn modelId="{541CD36E-F688-46C7-A35D-9F8C3ED8A81E}" type="presParOf" srcId="{77885E5C-F811-4C52-85A2-96709A3C3105}" destId="{58F87CA9-A034-40E4-9983-4EE547101921}" srcOrd="1" destOrd="0" presId="urn:microsoft.com/office/officeart/2005/8/layout/chevron2"/>
    <dgm:cxn modelId="{6A248315-83CD-4315-90BC-CD67FCF6A6A8}" type="presParOf" srcId="{9BBE645D-8BF8-4435-A38A-AB6A14468B78}" destId="{622BA9FC-C6C5-43CF-AD27-8E35D0329E53}" srcOrd="5" destOrd="0" presId="urn:microsoft.com/office/officeart/2005/8/layout/chevron2"/>
    <dgm:cxn modelId="{E67947AE-796F-43FE-AFCB-198B5E684CBF}" type="presParOf" srcId="{9BBE645D-8BF8-4435-A38A-AB6A14468B78}" destId="{83A42BB3-BA53-4CB5-9860-C72962509C51}" srcOrd="6" destOrd="0" presId="urn:microsoft.com/office/officeart/2005/8/layout/chevron2"/>
    <dgm:cxn modelId="{FCFF2443-2FC5-4969-977A-B053869A77C4}" type="presParOf" srcId="{83A42BB3-BA53-4CB5-9860-C72962509C51}" destId="{AADB140B-FE2D-4172-B074-AC99E36AB656}" srcOrd="0" destOrd="0" presId="urn:microsoft.com/office/officeart/2005/8/layout/chevron2"/>
    <dgm:cxn modelId="{E1030591-7FA7-4D44-8A8F-10120455D2FA}" type="presParOf" srcId="{83A42BB3-BA53-4CB5-9860-C72962509C51}" destId="{A3B32378-633A-4C9C-A9FF-CAEEC5120C7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5627967-19B9-4D7B-8106-34A02CF2FF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EAF68F-CDF2-4A1D-B664-408FC6BB6102}">
      <dgm:prSet phldrT="[Текст]"/>
      <dgm:spPr/>
      <dgm:t>
        <a:bodyPr/>
        <a:lstStyle/>
        <a:p>
          <a:r>
            <a:rPr lang="ru-RU" dirty="0" smtClean="0"/>
            <a:t>74 282,5</a:t>
          </a:r>
          <a:endParaRPr lang="ru-RU" dirty="0"/>
        </a:p>
      </dgm:t>
    </dgm:pt>
    <dgm:pt modelId="{23DD4F3F-5DD3-4068-95CA-7B4D9C1DF0B9}" type="parTrans" cxnId="{A7CD71F1-4381-4F39-B48B-5DC1F516B4CD}">
      <dgm:prSet/>
      <dgm:spPr/>
      <dgm:t>
        <a:bodyPr/>
        <a:lstStyle/>
        <a:p>
          <a:endParaRPr lang="ru-RU"/>
        </a:p>
      </dgm:t>
    </dgm:pt>
    <dgm:pt modelId="{F9D3C2EF-AFFC-43F2-BBC3-25D8E008BE8D}" type="sibTrans" cxnId="{A7CD71F1-4381-4F39-B48B-5DC1F516B4CD}">
      <dgm:prSet/>
      <dgm:spPr/>
      <dgm:t>
        <a:bodyPr/>
        <a:lstStyle/>
        <a:p>
          <a:endParaRPr lang="ru-RU"/>
        </a:p>
      </dgm:t>
    </dgm:pt>
    <dgm:pt modelId="{4A696A0C-AFE8-4153-86AB-654977CC10D0}">
      <dgm:prSet phldrT="[Текст]"/>
      <dgm:spPr/>
      <dgm:t>
        <a:bodyPr/>
        <a:lstStyle/>
        <a:p>
          <a:r>
            <a:rPr lang="ru-RU" dirty="0" smtClean="0">
              <a:latin typeface="+mn-lt"/>
              <a:cs typeface="Times New Roman" pitchFamily="18" charset="0"/>
            </a:rPr>
            <a:t>Стимулирование жилищного строительства на территории Северо-Енисейского района (</a:t>
          </a:r>
          <a:r>
            <a:rPr lang="ru-RU" dirty="0" smtClean="0">
              <a:effectLst/>
              <a:latin typeface="+mn-lt"/>
              <a:ea typeface="Times New Roman"/>
            </a:rPr>
            <a:t>строительство объектов коммунальной и транспортной инфраструктуры для обеспечения земельных участков микрорайона «Сосновый бор» в </a:t>
          </a:r>
          <a:r>
            <a:rPr lang="ru-RU" dirty="0" err="1" smtClean="0">
              <a:effectLst/>
              <a:latin typeface="+mn-lt"/>
              <a:ea typeface="Times New Roman"/>
            </a:rPr>
            <a:t>гп</a:t>
          </a:r>
          <a:r>
            <a:rPr lang="ru-RU" dirty="0" smtClean="0">
              <a:effectLst/>
              <a:latin typeface="+mn-lt"/>
              <a:ea typeface="Times New Roman"/>
            </a:rPr>
            <a:t> Северо-Енисейский с целью развития жилищного строительства)</a:t>
          </a:r>
          <a:endParaRPr lang="ru-RU" dirty="0">
            <a:latin typeface="+mn-lt"/>
          </a:endParaRPr>
        </a:p>
      </dgm:t>
    </dgm:pt>
    <dgm:pt modelId="{9E29DF0A-7BA2-4B58-B9CB-4D02FBE5B5B1}" type="parTrans" cxnId="{767A5561-617B-426F-94F3-F986769A18B9}">
      <dgm:prSet/>
      <dgm:spPr/>
      <dgm:t>
        <a:bodyPr/>
        <a:lstStyle/>
        <a:p>
          <a:endParaRPr lang="ru-RU"/>
        </a:p>
      </dgm:t>
    </dgm:pt>
    <dgm:pt modelId="{89D8F69B-0492-47B2-A277-E0CDD87390B8}" type="sibTrans" cxnId="{767A5561-617B-426F-94F3-F986769A18B9}">
      <dgm:prSet/>
      <dgm:spPr/>
      <dgm:t>
        <a:bodyPr/>
        <a:lstStyle/>
        <a:p>
          <a:endParaRPr lang="ru-RU"/>
        </a:p>
      </dgm:t>
    </dgm:pt>
    <dgm:pt modelId="{E5D9BE1B-9934-4516-941F-D13B8A173955}">
      <dgm:prSet phldrT="[Текст]"/>
      <dgm:spPr/>
      <dgm:t>
        <a:bodyPr/>
        <a:lstStyle/>
        <a:p>
          <a:r>
            <a:rPr lang="ru-RU" dirty="0" smtClean="0"/>
            <a:t>4 000,0</a:t>
          </a:r>
          <a:endParaRPr lang="ru-RU" dirty="0"/>
        </a:p>
      </dgm:t>
    </dgm:pt>
    <dgm:pt modelId="{229CB080-0DE4-44D2-A8AE-1FC9FA0E750E}" type="parTrans" cxnId="{B487261C-9F1A-4038-9823-5354AC223CEB}">
      <dgm:prSet/>
      <dgm:spPr/>
      <dgm:t>
        <a:bodyPr/>
        <a:lstStyle/>
        <a:p>
          <a:endParaRPr lang="ru-RU"/>
        </a:p>
      </dgm:t>
    </dgm:pt>
    <dgm:pt modelId="{F6FF03EF-651A-45BA-A237-09B9F2256AE2}" type="sibTrans" cxnId="{B487261C-9F1A-4038-9823-5354AC223CEB}">
      <dgm:prSet/>
      <dgm:spPr/>
      <dgm:t>
        <a:bodyPr/>
        <a:lstStyle/>
        <a:p>
          <a:endParaRPr lang="ru-RU"/>
        </a:p>
      </dgm:t>
    </dgm:pt>
    <dgm:pt modelId="{A8BB7BAB-A99B-4C14-9432-FCFDCBB87927}">
      <dgm:prSet phldrT="[Текст]"/>
      <dgm:spPr/>
      <dgm:t>
        <a:bodyPr/>
        <a:lstStyle/>
        <a:p>
          <a:r>
            <a:rPr lang="ru-RU" u="none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Улучшение жилищных условий отдельных категорий граждан, проживающих на территории Северо-Енисейского района (</a:t>
          </a:r>
          <a:r>
            <a:rPr lang="ru-RU" dirty="0" smtClean="0"/>
            <a:t>предоставление государственной поддержки молодым семьям, признанным в установленном порядке, нуждающимися в улучшении жилищных условий)</a:t>
          </a:r>
          <a:endParaRPr lang="ru-RU" dirty="0">
            <a:solidFill>
              <a:schemeClr val="tx1"/>
            </a:solidFill>
            <a:latin typeface="+mn-lt"/>
          </a:endParaRPr>
        </a:p>
      </dgm:t>
    </dgm:pt>
    <dgm:pt modelId="{20D06EDE-104C-483B-9C74-03956822D775}" type="parTrans" cxnId="{6752872E-9EEE-4099-A177-94302BF6F838}">
      <dgm:prSet/>
      <dgm:spPr/>
      <dgm:t>
        <a:bodyPr/>
        <a:lstStyle/>
        <a:p>
          <a:endParaRPr lang="ru-RU"/>
        </a:p>
      </dgm:t>
    </dgm:pt>
    <dgm:pt modelId="{895018DB-0A7D-42EA-99A2-1903E30B5897}" type="sibTrans" cxnId="{6752872E-9EEE-4099-A177-94302BF6F838}">
      <dgm:prSet/>
      <dgm:spPr/>
      <dgm:t>
        <a:bodyPr/>
        <a:lstStyle/>
        <a:p>
          <a:endParaRPr lang="ru-RU"/>
        </a:p>
      </dgm:t>
    </dgm:pt>
    <dgm:pt modelId="{45CC5B3E-F55D-4702-ACC1-85CC5924C659}">
      <dgm:prSet phldrT="[Текст]"/>
      <dgm:spPr/>
      <dgm:t>
        <a:bodyPr/>
        <a:lstStyle/>
        <a:p>
          <a:r>
            <a:rPr lang="ru-RU" dirty="0" smtClean="0"/>
            <a:t>129 812,7</a:t>
          </a:r>
          <a:endParaRPr lang="ru-RU" dirty="0"/>
        </a:p>
      </dgm:t>
    </dgm:pt>
    <dgm:pt modelId="{7076B526-FEC5-48E2-82FE-7AFE8E3F610F}" type="parTrans" cxnId="{E5D04B26-0E66-4B29-8659-CB0C64A74871}">
      <dgm:prSet/>
      <dgm:spPr/>
      <dgm:t>
        <a:bodyPr/>
        <a:lstStyle/>
        <a:p>
          <a:endParaRPr lang="ru-RU"/>
        </a:p>
      </dgm:t>
    </dgm:pt>
    <dgm:pt modelId="{47D4D808-5327-4319-92AB-CEF196DB1C4C}" type="sibTrans" cxnId="{E5D04B26-0E66-4B29-8659-CB0C64A74871}">
      <dgm:prSet/>
      <dgm:spPr/>
      <dgm:t>
        <a:bodyPr/>
        <a:lstStyle/>
        <a:p>
          <a:endParaRPr lang="ru-RU"/>
        </a:p>
      </dgm:t>
    </dgm:pt>
    <dgm:pt modelId="{F334DB06-380B-443B-8F78-7D6EE54FE889}">
      <dgm:prSet phldrT="[Текст]"/>
      <dgm:spPr/>
      <dgm:t>
        <a:bodyPr/>
        <a:lstStyle/>
        <a:p>
          <a:r>
            <a:rPr lang="ru-RU" dirty="0" smtClean="0"/>
            <a:t>Развитие </a:t>
          </a:r>
          <a:r>
            <a:rPr lang="ru-RU" dirty="0" err="1" smtClean="0"/>
            <a:t>среднеэтажного</a:t>
          </a:r>
          <a:r>
            <a:rPr lang="ru-RU" dirty="0" smtClean="0"/>
            <a:t> и малоэтажного жилищного строительства в Северо-Енисейском районе </a:t>
          </a:r>
          <a:r>
            <a:rPr lang="ru-RU" dirty="0" smtClean="0">
              <a:latin typeface="+mn-lt"/>
            </a:rPr>
            <a:t>(</a:t>
          </a:r>
          <a:r>
            <a:rPr lang="ru-RU" dirty="0" smtClean="0">
              <a:effectLst/>
              <a:latin typeface="+mn-lt"/>
              <a:ea typeface="Times New Roman"/>
            </a:rPr>
            <a:t>строительство </a:t>
          </a:r>
          <a:r>
            <a:rPr lang="ru-RU" dirty="0" err="1" smtClean="0">
              <a:effectLst/>
              <a:latin typeface="+mn-lt"/>
              <a:ea typeface="Times New Roman"/>
            </a:rPr>
            <a:t>среднеэтажных</a:t>
          </a:r>
          <a:r>
            <a:rPr lang="ru-RU" dirty="0" smtClean="0">
              <a:effectLst/>
              <a:latin typeface="+mn-lt"/>
              <a:ea typeface="Times New Roman"/>
            </a:rPr>
            <a:t> и малоэтажных жилых домов в населенных пунктах Северо-Енисейского района)</a:t>
          </a:r>
          <a:endParaRPr lang="ru-RU" dirty="0">
            <a:latin typeface="+mn-lt"/>
          </a:endParaRPr>
        </a:p>
      </dgm:t>
    </dgm:pt>
    <dgm:pt modelId="{FC11CA07-0B46-479E-8AA4-155D969641AC}" type="parTrans" cxnId="{CAFAF6A7-3DFB-49D9-8A38-B0A3D023E9F5}">
      <dgm:prSet/>
      <dgm:spPr/>
      <dgm:t>
        <a:bodyPr/>
        <a:lstStyle/>
        <a:p>
          <a:endParaRPr lang="ru-RU"/>
        </a:p>
      </dgm:t>
    </dgm:pt>
    <dgm:pt modelId="{0434C36D-3FE1-4EC4-BAD6-EB48509BE0C8}" type="sibTrans" cxnId="{CAFAF6A7-3DFB-49D9-8A38-B0A3D023E9F5}">
      <dgm:prSet/>
      <dgm:spPr/>
      <dgm:t>
        <a:bodyPr/>
        <a:lstStyle/>
        <a:p>
          <a:endParaRPr lang="ru-RU"/>
        </a:p>
      </dgm:t>
    </dgm:pt>
    <dgm:pt modelId="{037BCD94-5E0D-47A0-B294-EB03DA8D7171}">
      <dgm:prSet phldrT="[Текст]"/>
      <dgm:spPr/>
      <dgm:t>
        <a:bodyPr/>
        <a:lstStyle/>
        <a:p>
          <a:r>
            <a:rPr lang="ru-RU" dirty="0" smtClean="0"/>
            <a:t>14 451,5</a:t>
          </a:r>
          <a:endParaRPr lang="ru-RU" dirty="0"/>
        </a:p>
      </dgm:t>
    </dgm:pt>
    <dgm:pt modelId="{EFDA8ED7-A91E-4853-A520-07AF7BB2FC9A}" type="parTrans" cxnId="{7EF07189-0DA4-404F-8DE5-94650B76A190}">
      <dgm:prSet/>
      <dgm:spPr/>
      <dgm:t>
        <a:bodyPr/>
        <a:lstStyle/>
        <a:p>
          <a:endParaRPr lang="ru-RU"/>
        </a:p>
      </dgm:t>
    </dgm:pt>
    <dgm:pt modelId="{9AD06F5D-AEFD-43AD-A80F-6F2E880DF9D5}" type="sibTrans" cxnId="{7EF07189-0DA4-404F-8DE5-94650B76A190}">
      <dgm:prSet/>
      <dgm:spPr/>
      <dgm:t>
        <a:bodyPr/>
        <a:lstStyle/>
        <a:p>
          <a:endParaRPr lang="ru-RU"/>
        </a:p>
      </dgm:t>
    </dgm:pt>
    <dgm:pt modelId="{F17C3403-EC64-4819-BCD5-7E363D4889D4}">
      <dgm:prSet phldrT="[Текст]"/>
      <dgm:spPr/>
      <dgm:t>
        <a:bodyPr/>
        <a:lstStyle/>
        <a:p>
          <a:r>
            <a:rPr lang="ru-RU" dirty="0" smtClean="0"/>
            <a:t>Текущий и капитальный ремонт муниципальных жилых помещений и общего имущества в многоквартирных домах, расположенных на территории Северо-Енисейского района</a:t>
          </a:r>
          <a:endParaRPr lang="ru-RU" dirty="0"/>
        </a:p>
      </dgm:t>
    </dgm:pt>
    <dgm:pt modelId="{528A21F1-D91C-4C12-9B7C-059428B4D553}" type="parTrans" cxnId="{B1AB391D-7A79-43EB-BF00-D4313AD246A7}">
      <dgm:prSet/>
      <dgm:spPr/>
      <dgm:t>
        <a:bodyPr/>
        <a:lstStyle/>
        <a:p>
          <a:endParaRPr lang="ru-RU"/>
        </a:p>
      </dgm:t>
    </dgm:pt>
    <dgm:pt modelId="{37F76287-A998-455C-B97B-984AF47AAA9C}" type="sibTrans" cxnId="{B1AB391D-7A79-43EB-BF00-D4313AD246A7}">
      <dgm:prSet/>
      <dgm:spPr/>
      <dgm:t>
        <a:bodyPr/>
        <a:lstStyle/>
        <a:p>
          <a:endParaRPr lang="ru-RU"/>
        </a:p>
      </dgm:t>
    </dgm:pt>
    <dgm:pt modelId="{A78AE9EC-ADCA-4ACE-9909-1C4C4A0699C9}">
      <dgm:prSet phldrT="[Текст]"/>
      <dgm:spPr/>
      <dgm:t>
        <a:bodyPr/>
        <a:lstStyle/>
        <a:p>
          <a:r>
            <a:rPr lang="ru-RU" dirty="0" smtClean="0"/>
            <a:t>4 100,0</a:t>
          </a:r>
          <a:endParaRPr lang="ru-RU" dirty="0"/>
        </a:p>
      </dgm:t>
    </dgm:pt>
    <dgm:pt modelId="{F316D009-4DC3-4E20-BFD6-92002058CC7B}" type="parTrans" cxnId="{E2020F8E-5DA4-45DC-9B93-AF2B04A2B65C}">
      <dgm:prSet/>
      <dgm:spPr/>
      <dgm:t>
        <a:bodyPr/>
        <a:lstStyle/>
        <a:p>
          <a:endParaRPr lang="ru-RU"/>
        </a:p>
      </dgm:t>
    </dgm:pt>
    <dgm:pt modelId="{02F83B0C-B5CA-41BB-A7C2-6414619DA465}" type="sibTrans" cxnId="{E2020F8E-5DA4-45DC-9B93-AF2B04A2B65C}">
      <dgm:prSet/>
      <dgm:spPr/>
      <dgm:t>
        <a:bodyPr/>
        <a:lstStyle/>
        <a:p>
          <a:endParaRPr lang="ru-RU"/>
        </a:p>
      </dgm:t>
    </dgm:pt>
    <dgm:pt modelId="{116214F5-28A4-464B-9A7E-D543B88340AD}">
      <dgm:prSet phldrT="[Текст]"/>
      <dgm:spPr/>
      <dgm:t>
        <a:bodyPr/>
        <a:lstStyle/>
        <a:p>
          <a:r>
            <a:rPr lang="ru-RU" dirty="0" smtClean="0">
              <a:latin typeface="+mn-lt"/>
            </a:rPr>
            <a:t>Реализация мероприятий в области градостроительной деятельности на территории Северо-Енисейского района (</a:t>
          </a:r>
          <a:r>
            <a:rPr lang="x-none" smtClean="0">
              <a:effectLst/>
              <a:latin typeface="+mn-lt"/>
              <a:ea typeface="Times New Roman"/>
            </a:rPr>
            <a:t>обеспечение территорий населенных пунктов Северо-Енисейского района актуализированными документами территориального планирования, актуализированными документами градостроительного зонирования, актуализированными материалами инженерно-геодезических изысканий (топографическими планами) для подготовки документации по планировке территории, архитектурно строительного проектирования, актуализированными адресными планами, сводом документированных сведений для осуществления градостроительной деятельности</a:t>
          </a:r>
          <a:r>
            <a:rPr lang="ru-RU" dirty="0" smtClean="0">
              <a:effectLst/>
              <a:latin typeface="+mn-lt"/>
              <a:ea typeface="Times New Roman"/>
            </a:rPr>
            <a:t>)</a:t>
          </a:r>
          <a:endParaRPr lang="ru-RU" dirty="0">
            <a:latin typeface="+mn-lt"/>
          </a:endParaRPr>
        </a:p>
      </dgm:t>
    </dgm:pt>
    <dgm:pt modelId="{ADF31DEA-3A78-4F60-A314-1D3811670893}" type="parTrans" cxnId="{3B60B662-3994-43EC-B91C-7010AA676EA7}">
      <dgm:prSet/>
      <dgm:spPr/>
      <dgm:t>
        <a:bodyPr/>
        <a:lstStyle/>
        <a:p>
          <a:endParaRPr lang="ru-RU"/>
        </a:p>
      </dgm:t>
    </dgm:pt>
    <dgm:pt modelId="{FB74BF5D-FC73-4C80-B2D8-40E034F191A9}" type="sibTrans" cxnId="{3B60B662-3994-43EC-B91C-7010AA676EA7}">
      <dgm:prSet/>
      <dgm:spPr/>
      <dgm:t>
        <a:bodyPr/>
        <a:lstStyle/>
        <a:p>
          <a:endParaRPr lang="ru-RU"/>
        </a:p>
      </dgm:t>
    </dgm:pt>
    <dgm:pt modelId="{C0FF506B-D39F-45D4-BEA0-F44C0BF439B3}">
      <dgm:prSet phldrT="[Текст]"/>
      <dgm:spPr/>
      <dgm:t>
        <a:bodyPr/>
        <a:lstStyle/>
        <a:p>
          <a:r>
            <a:rPr lang="ru-RU" dirty="0" smtClean="0"/>
            <a:t>61 128,3</a:t>
          </a:r>
          <a:endParaRPr lang="ru-RU" dirty="0"/>
        </a:p>
      </dgm:t>
    </dgm:pt>
    <dgm:pt modelId="{2910C9AE-81E3-43E0-93CC-A93F9DD11929}" type="parTrans" cxnId="{9E62A69A-11D2-4847-93A6-B550F0ABC1CD}">
      <dgm:prSet/>
      <dgm:spPr/>
      <dgm:t>
        <a:bodyPr/>
        <a:lstStyle/>
        <a:p>
          <a:endParaRPr lang="ru-RU"/>
        </a:p>
      </dgm:t>
    </dgm:pt>
    <dgm:pt modelId="{9D330745-9669-4E27-91E2-682060F97103}" type="sibTrans" cxnId="{9E62A69A-11D2-4847-93A6-B550F0ABC1CD}">
      <dgm:prSet/>
      <dgm:spPr/>
      <dgm:t>
        <a:bodyPr/>
        <a:lstStyle/>
        <a:p>
          <a:endParaRPr lang="ru-RU"/>
        </a:p>
      </dgm:t>
    </dgm:pt>
    <dgm:pt modelId="{428D5036-954D-4ABA-B741-5BF77FCEE043}">
      <dgm:prSet phldrT="[Текст]"/>
      <dgm:spPr/>
      <dgm:t>
        <a:bodyPr/>
        <a:lstStyle/>
        <a:p>
          <a:r>
            <a:rPr lang="ru-RU" dirty="0" smtClean="0"/>
            <a:t>Обеспечение условий реализации муниципальной программы</a:t>
          </a:r>
          <a:endParaRPr lang="ru-RU" dirty="0"/>
        </a:p>
      </dgm:t>
    </dgm:pt>
    <dgm:pt modelId="{2E5F5759-A30C-4119-8950-8259F35B696F}" type="parTrans" cxnId="{E6299F0F-9CCA-4071-9613-0191C35B4F8A}">
      <dgm:prSet/>
      <dgm:spPr/>
      <dgm:t>
        <a:bodyPr/>
        <a:lstStyle/>
        <a:p>
          <a:endParaRPr lang="ru-RU"/>
        </a:p>
      </dgm:t>
    </dgm:pt>
    <dgm:pt modelId="{1503979D-9D81-4F7A-85CC-4777D6955613}" type="sibTrans" cxnId="{E6299F0F-9CCA-4071-9613-0191C35B4F8A}">
      <dgm:prSet/>
      <dgm:spPr/>
      <dgm:t>
        <a:bodyPr/>
        <a:lstStyle/>
        <a:p>
          <a:endParaRPr lang="ru-RU"/>
        </a:p>
      </dgm:t>
    </dgm:pt>
    <dgm:pt modelId="{9BBE645D-8BF8-4435-A38A-AB6A14468B78}" type="pres">
      <dgm:prSet presAssocID="{55627967-19B9-4D7B-8106-34A02CF2FF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807E9-CB8E-4988-BBA6-C39472FB7589}" type="pres">
      <dgm:prSet presAssocID="{82EAF68F-CDF2-4A1D-B664-408FC6BB6102}" presName="composite" presStyleCnt="0"/>
      <dgm:spPr/>
    </dgm:pt>
    <dgm:pt modelId="{6F901D98-8ED6-4D7A-ADB8-F509973F2575}" type="pres">
      <dgm:prSet presAssocID="{82EAF68F-CDF2-4A1D-B664-408FC6BB6102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24D9E-43EB-4CFA-9247-8EB25CDBB861}" type="pres">
      <dgm:prSet presAssocID="{82EAF68F-CDF2-4A1D-B664-408FC6BB6102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AE336-181E-4F4D-A4E4-40B6703F0FFD}" type="pres">
      <dgm:prSet presAssocID="{F9D3C2EF-AFFC-43F2-BBC3-25D8E008BE8D}" presName="sp" presStyleCnt="0"/>
      <dgm:spPr/>
    </dgm:pt>
    <dgm:pt modelId="{470C6357-E0F7-41D1-B9F1-3AEDB04CD27D}" type="pres">
      <dgm:prSet presAssocID="{E5D9BE1B-9934-4516-941F-D13B8A173955}" presName="composite" presStyleCnt="0"/>
      <dgm:spPr/>
    </dgm:pt>
    <dgm:pt modelId="{B5822B03-EFC6-40EF-9061-00FA3B5A251B}" type="pres">
      <dgm:prSet presAssocID="{E5D9BE1B-9934-4516-941F-D13B8A173955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61370-4734-4399-891E-A7611A5900B0}" type="pres">
      <dgm:prSet presAssocID="{E5D9BE1B-9934-4516-941F-D13B8A173955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D4ABBB-0427-4FED-877B-A8A6F43AF86A}" type="pres">
      <dgm:prSet presAssocID="{F6FF03EF-651A-45BA-A237-09B9F2256AE2}" presName="sp" presStyleCnt="0"/>
      <dgm:spPr/>
    </dgm:pt>
    <dgm:pt modelId="{77885E5C-F811-4C52-85A2-96709A3C3105}" type="pres">
      <dgm:prSet presAssocID="{45CC5B3E-F55D-4702-ACC1-85CC5924C659}" presName="composite" presStyleCnt="0"/>
      <dgm:spPr/>
    </dgm:pt>
    <dgm:pt modelId="{E54AABA8-294C-4BC9-9D97-B798A7FB7B8C}" type="pres">
      <dgm:prSet presAssocID="{45CC5B3E-F55D-4702-ACC1-85CC5924C659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87CA9-A034-40E4-9983-4EE547101921}" type="pres">
      <dgm:prSet presAssocID="{45CC5B3E-F55D-4702-ACC1-85CC5924C659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BA9FC-C6C5-43CF-AD27-8E35D0329E53}" type="pres">
      <dgm:prSet presAssocID="{47D4D808-5327-4319-92AB-CEF196DB1C4C}" presName="sp" presStyleCnt="0"/>
      <dgm:spPr/>
    </dgm:pt>
    <dgm:pt modelId="{83A42BB3-BA53-4CB5-9860-C72962509C51}" type="pres">
      <dgm:prSet presAssocID="{037BCD94-5E0D-47A0-B294-EB03DA8D7171}" presName="composite" presStyleCnt="0"/>
      <dgm:spPr/>
    </dgm:pt>
    <dgm:pt modelId="{AADB140B-FE2D-4172-B074-AC99E36AB656}" type="pres">
      <dgm:prSet presAssocID="{037BCD94-5E0D-47A0-B294-EB03DA8D7171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B32378-633A-4C9C-A9FF-CAEEC5120C70}" type="pres">
      <dgm:prSet presAssocID="{037BCD94-5E0D-47A0-B294-EB03DA8D7171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08FA4A-1F69-40BC-AD5A-DC6EB060A3DD}" type="pres">
      <dgm:prSet presAssocID="{9AD06F5D-AEFD-43AD-A80F-6F2E880DF9D5}" presName="sp" presStyleCnt="0"/>
      <dgm:spPr/>
    </dgm:pt>
    <dgm:pt modelId="{DF277F4B-782C-4A80-9B58-8C229B528A84}" type="pres">
      <dgm:prSet presAssocID="{A78AE9EC-ADCA-4ACE-9909-1C4C4A0699C9}" presName="composite" presStyleCnt="0"/>
      <dgm:spPr/>
    </dgm:pt>
    <dgm:pt modelId="{43E5DAB7-FB00-470E-85C9-E88330C91654}" type="pres">
      <dgm:prSet presAssocID="{A78AE9EC-ADCA-4ACE-9909-1C4C4A0699C9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20891-3947-4622-A9A7-718D28A03088}" type="pres">
      <dgm:prSet presAssocID="{A78AE9EC-ADCA-4ACE-9909-1C4C4A0699C9}" presName="descendantText" presStyleLbl="alignAcc1" presStyleIdx="4" presStyleCnt="6" custScaleY="155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C955F2-2485-4B27-B494-5233F1672C06}" type="pres">
      <dgm:prSet presAssocID="{02F83B0C-B5CA-41BB-A7C2-6414619DA465}" presName="sp" presStyleCnt="0"/>
      <dgm:spPr/>
    </dgm:pt>
    <dgm:pt modelId="{2DA0BFDA-F24D-4D2B-A82F-7A72CEA46BA1}" type="pres">
      <dgm:prSet presAssocID="{C0FF506B-D39F-45D4-BEA0-F44C0BF439B3}" presName="composite" presStyleCnt="0"/>
      <dgm:spPr/>
    </dgm:pt>
    <dgm:pt modelId="{0DAB9C05-6C45-489C-A870-9BF78D452E11}" type="pres">
      <dgm:prSet presAssocID="{C0FF506B-D39F-45D4-BEA0-F44C0BF439B3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264B1C-9883-4430-9E78-A0BB0BA46074}" type="pres">
      <dgm:prSet presAssocID="{C0FF506B-D39F-45D4-BEA0-F44C0BF439B3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52872E-9EEE-4099-A177-94302BF6F838}" srcId="{E5D9BE1B-9934-4516-941F-D13B8A173955}" destId="{A8BB7BAB-A99B-4C14-9432-FCFDCBB87927}" srcOrd="0" destOrd="0" parTransId="{20D06EDE-104C-483B-9C74-03956822D775}" sibTransId="{895018DB-0A7D-42EA-99A2-1903E30B5897}"/>
    <dgm:cxn modelId="{B2FEE7D5-697D-4C22-83D6-46AF5199E931}" type="presOf" srcId="{037BCD94-5E0D-47A0-B294-EB03DA8D7171}" destId="{AADB140B-FE2D-4172-B074-AC99E36AB656}" srcOrd="0" destOrd="0" presId="urn:microsoft.com/office/officeart/2005/8/layout/chevron2"/>
    <dgm:cxn modelId="{6577F3A9-E3FB-4AAC-AFB7-71CCE84F55BE}" type="presOf" srcId="{428D5036-954D-4ABA-B741-5BF77FCEE043}" destId="{D6264B1C-9883-4430-9E78-A0BB0BA46074}" srcOrd="0" destOrd="0" presId="urn:microsoft.com/office/officeart/2005/8/layout/chevron2"/>
    <dgm:cxn modelId="{E6299F0F-9CCA-4071-9613-0191C35B4F8A}" srcId="{C0FF506B-D39F-45D4-BEA0-F44C0BF439B3}" destId="{428D5036-954D-4ABA-B741-5BF77FCEE043}" srcOrd="0" destOrd="0" parTransId="{2E5F5759-A30C-4119-8950-8259F35B696F}" sibTransId="{1503979D-9D81-4F7A-85CC-4777D6955613}"/>
    <dgm:cxn modelId="{B487261C-9F1A-4038-9823-5354AC223CEB}" srcId="{55627967-19B9-4D7B-8106-34A02CF2FFA3}" destId="{E5D9BE1B-9934-4516-941F-D13B8A173955}" srcOrd="1" destOrd="0" parTransId="{229CB080-0DE4-44D2-A8AE-1FC9FA0E750E}" sibTransId="{F6FF03EF-651A-45BA-A237-09B9F2256AE2}"/>
    <dgm:cxn modelId="{B9D854D8-05E6-4458-A9C6-BE8B48B07677}" type="presOf" srcId="{E5D9BE1B-9934-4516-941F-D13B8A173955}" destId="{B5822B03-EFC6-40EF-9061-00FA3B5A251B}" srcOrd="0" destOrd="0" presId="urn:microsoft.com/office/officeart/2005/8/layout/chevron2"/>
    <dgm:cxn modelId="{C1BB5DEE-B834-4C5D-AB58-4E02498C94C6}" type="presOf" srcId="{F17C3403-EC64-4819-BCD5-7E363D4889D4}" destId="{A3B32378-633A-4C9C-A9FF-CAEEC5120C70}" srcOrd="0" destOrd="0" presId="urn:microsoft.com/office/officeart/2005/8/layout/chevron2"/>
    <dgm:cxn modelId="{C1A778D0-7B1B-4D7E-A6F5-051D76663650}" type="presOf" srcId="{A8BB7BAB-A99B-4C14-9432-FCFDCBB87927}" destId="{2A761370-4734-4399-891E-A7611A5900B0}" srcOrd="0" destOrd="0" presId="urn:microsoft.com/office/officeart/2005/8/layout/chevron2"/>
    <dgm:cxn modelId="{57E4E896-721C-44C8-9C9E-C001AC669397}" type="presOf" srcId="{55627967-19B9-4D7B-8106-34A02CF2FFA3}" destId="{9BBE645D-8BF8-4435-A38A-AB6A14468B78}" srcOrd="0" destOrd="0" presId="urn:microsoft.com/office/officeart/2005/8/layout/chevron2"/>
    <dgm:cxn modelId="{767A5561-617B-426F-94F3-F986769A18B9}" srcId="{82EAF68F-CDF2-4A1D-B664-408FC6BB6102}" destId="{4A696A0C-AFE8-4153-86AB-654977CC10D0}" srcOrd="0" destOrd="0" parTransId="{9E29DF0A-7BA2-4B58-B9CB-4D02FBE5B5B1}" sibTransId="{89D8F69B-0492-47B2-A277-E0CDD87390B8}"/>
    <dgm:cxn modelId="{7EF07189-0DA4-404F-8DE5-94650B76A190}" srcId="{55627967-19B9-4D7B-8106-34A02CF2FFA3}" destId="{037BCD94-5E0D-47A0-B294-EB03DA8D7171}" srcOrd="3" destOrd="0" parTransId="{EFDA8ED7-A91E-4853-A520-07AF7BB2FC9A}" sibTransId="{9AD06F5D-AEFD-43AD-A80F-6F2E880DF9D5}"/>
    <dgm:cxn modelId="{DC0D1A69-C20F-445F-8DC2-39733E11A5CA}" type="presOf" srcId="{A78AE9EC-ADCA-4ACE-9909-1C4C4A0699C9}" destId="{43E5DAB7-FB00-470E-85C9-E88330C91654}" srcOrd="0" destOrd="0" presId="urn:microsoft.com/office/officeart/2005/8/layout/chevron2"/>
    <dgm:cxn modelId="{7D5F2AD2-11F5-4811-A603-1000E41A465F}" type="presOf" srcId="{F334DB06-380B-443B-8F78-7D6EE54FE889}" destId="{58F87CA9-A034-40E4-9983-4EE547101921}" srcOrd="0" destOrd="0" presId="urn:microsoft.com/office/officeart/2005/8/layout/chevron2"/>
    <dgm:cxn modelId="{71E3352F-2CFD-44C3-A417-697CC9A7BE7A}" type="presOf" srcId="{45CC5B3E-F55D-4702-ACC1-85CC5924C659}" destId="{E54AABA8-294C-4BC9-9D97-B798A7FB7B8C}" srcOrd="0" destOrd="0" presId="urn:microsoft.com/office/officeart/2005/8/layout/chevron2"/>
    <dgm:cxn modelId="{B1AB391D-7A79-43EB-BF00-D4313AD246A7}" srcId="{037BCD94-5E0D-47A0-B294-EB03DA8D7171}" destId="{F17C3403-EC64-4819-BCD5-7E363D4889D4}" srcOrd="0" destOrd="0" parTransId="{528A21F1-D91C-4C12-9B7C-059428B4D553}" sibTransId="{37F76287-A998-455C-B97B-984AF47AAA9C}"/>
    <dgm:cxn modelId="{E2020F8E-5DA4-45DC-9B93-AF2B04A2B65C}" srcId="{55627967-19B9-4D7B-8106-34A02CF2FFA3}" destId="{A78AE9EC-ADCA-4ACE-9909-1C4C4A0699C9}" srcOrd="4" destOrd="0" parTransId="{F316D009-4DC3-4E20-BFD6-92002058CC7B}" sibTransId="{02F83B0C-B5CA-41BB-A7C2-6414619DA465}"/>
    <dgm:cxn modelId="{E5D04B26-0E66-4B29-8659-CB0C64A74871}" srcId="{55627967-19B9-4D7B-8106-34A02CF2FFA3}" destId="{45CC5B3E-F55D-4702-ACC1-85CC5924C659}" srcOrd="2" destOrd="0" parTransId="{7076B526-FEC5-48E2-82FE-7AFE8E3F610F}" sibTransId="{47D4D808-5327-4319-92AB-CEF196DB1C4C}"/>
    <dgm:cxn modelId="{0261A055-1F36-461D-BD83-E68512901436}" type="presOf" srcId="{82EAF68F-CDF2-4A1D-B664-408FC6BB6102}" destId="{6F901D98-8ED6-4D7A-ADB8-F509973F2575}" srcOrd="0" destOrd="0" presId="urn:microsoft.com/office/officeart/2005/8/layout/chevron2"/>
    <dgm:cxn modelId="{CAC538FE-43FE-4641-B8A4-4B94F93CD9D2}" type="presOf" srcId="{C0FF506B-D39F-45D4-BEA0-F44C0BF439B3}" destId="{0DAB9C05-6C45-489C-A870-9BF78D452E11}" srcOrd="0" destOrd="0" presId="urn:microsoft.com/office/officeart/2005/8/layout/chevron2"/>
    <dgm:cxn modelId="{3B60B662-3994-43EC-B91C-7010AA676EA7}" srcId="{A78AE9EC-ADCA-4ACE-9909-1C4C4A0699C9}" destId="{116214F5-28A4-464B-9A7E-D543B88340AD}" srcOrd="0" destOrd="0" parTransId="{ADF31DEA-3A78-4F60-A314-1D3811670893}" sibTransId="{FB74BF5D-FC73-4C80-B2D8-40E034F191A9}"/>
    <dgm:cxn modelId="{CAFAF6A7-3DFB-49D9-8A38-B0A3D023E9F5}" srcId="{45CC5B3E-F55D-4702-ACC1-85CC5924C659}" destId="{F334DB06-380B-443B-8F78-7D6EE54FE889}" srcOrd="0" destOrd="0" parTransId="{FC11CA07-0B46-479E-8AA4-155D969641AC}" sibTransId="{0434C36D-3FE1-4EC4-BAD6-EB48509BE0C8}"/>
    <dgm:cxn modelId="{C1C1B331-1659-406E-835F-7F9D188E91CB}" type="presOf" srcId="{4A696A0C-AFE8-4153-86AB-654977CC10D0}" destId="{69524D9E-43EB-4CFA-9247-8EB25CDBB861}" srcOrd="0" destOrd="0" presId="urn:microsoft.com/office/officeart/2005/8/layout/chevron2"/>
    <dgm:cxn modelId="{9E62A69A-11D2-4847-93A6-B550F0ABC1CD}" srcId="{55627967-19B9-4D7B-8106-34A02CF2FFA3}" destId="{C0FF506B-D39F-45D4-BEA0-F44C0BF439B3}" srcOrd="5" destOrd="0" parTransId="{2910C9AE-81E3-43E0-93CC-A93F9DD11929}" sibTransId="{9D330745-9669-4E27-91E2-682060F97103}"/>
    <dgm:cxn modelId="{A7CD71F1-4381-4F39-B48B-5DC1F516B4CD}" srcId="{55627967-19B9-4D7B-8106-34A02CF2FFA3}" destId="{82EAF68F-CDF2-4A1D-B664-408FC6BB6102}" srcOrd="0" destOrd="0" parTransId="{23DD4F3F-5DD3-4068-95CA-7B4D9C1DF0B9}" sibTransId="{F9D3C2EF-AFFC-43F2-BBC3-25D8E008BE8D}"/>
    <dgm:cxn modelId="{1E36B028-1F7A-4F94-B4C9-D23F320152C9}" type="presOf" srcId="{116214F5-28A4-464B-9A7E-D543B88340AD}" destId="{81B20891-3947-4622-A9A7-718D28A03088}" srcOrd="0" destOrd="0" presId="urn:microsoft.com/office/officeart/2005/8/layout/chevron2"/>
    <dgm:cxn modelId="{84D4D6D5-4CCC-4C3B-B302-C22EB076989B}" type="presParOf" srcId="{9BBE645D-8BF8-4435-A38A-AB6A14468B78}" destId="{D62807E9-CB8E-4988-BBA6-C39472FB7589}" srcOrd="0" destOrd="0" presId="urn:microsoft.com/office/officeart/2005/8/layout/chevron2"/>
    <dgm:cxn modelId="{349DF0C3-7318-41A5-BCDD-1F304AC50011}" type="presParOf" srcId="{D62807E9-CB8E-4988-BBA6-C39472FB7589}" destId="{6F901D98-8ED6-4D7A-ADB8-F509973F2575}" srcOrd="0" destOrd="0" presId="urn:microsoft.com/office/officeart/2005/8/layout/chevron2"/>
    <dgm:cxn modelId="{E87A0E75-7F9C-4727-B3EF-62F9986AD2AC}" type="presParOf" srcId="{D62807E9-CB8E-4988-BBA6-C39472FB7589}" destId="{69524D9E-43EB-4CFA-9247-8EB25CDBB861}" srcOrd="1" destOrd="0" presId="urn:microsoft.com/office/officeart/2005/8/layout/chevron2"/>
    <dgm:cxn modelId="{D2F9715E-E764-4DE6-BFFF-AB164B9871E3}" type="presParOf" srcId="{9BBE645D-8BF8-4435-A38A-AB6A14468B78}" destId="{F9AAE336-181E-4F4D-A4E4-40B6703F0FFD}" srcOrd="1" destOrd="0" presId="urn:microsoft.com/office/officeart/2005/8/layout/chevron2"/>
    <dgm:cxn modelId="{F138968B-D8A8-48C5-92EA-19D29CB5839D}" type="presParOf" srcId="{9BBE645D-8BF8-4435-A38A-AB6A14468B78}" destId="{470C6357-E0F7-41D1-B9F1-3AEDB04CD27D}" srcOrd="2" destOrd="0" presId="urn:microsoft.com/office/officeart/2005/8/layout/chevron2"/>
    <dgm:cxn modelId="{4C797E6B-D7A1-450D-8BE1-59988DD3E211}" type="presParOf" srcId="{470C6357-E0F7-41D1-B9F1-3AEDB04CD27D}" destId="{B5822B03-EFC6-40EF-9061-00FA3B5A251B}" srcOrd="0" destOrd="0" presId="urn:microsoft.com/office/officeart/2005/8/layout/chevron2"/>
    <dgm:cxn modelId="{A7AC6868-5D04-4050-8590-04D34F8BD036}" type="presParOf" srcId="{470C6357-E0F7-41D1-B9F1-3AEDB04CD27D}" destId="{2A761370-4734-4399-891E-A7611A5900B0}" srcOrd="1" destOrd="0" presId="urn:microsoft.com/office/officeart/2005/8/layout/chevron2"/>
    <dgm:cxn modelId="{65C7F3E3-EF00-43FF-B93C-DC7899985F30}" type="presParOf" srcId="{9BBE645D-8BF8-4435-A38A-AB6A14468B78}" destId="{01D4ABBB-0427-4FED-877B-A8A6F43AF86A}" srcOrd="3" destOrd="0" presId="urn:microsoft.com/office/officeart/2005/8/layout/chevron2"/>
    <dgm:cxn modelId="{D54B843E-EBB7-4EDE-89C5-227DF3E19FB9}" type="presParOf" srcId="{9BBE645D-8BF8-4435-A38A-AB6A14468B78}" destId="{77885E5C-F811-4C52-85A2-96709A3C3105}" srcOrd="4" destOrd="0" presId="urn:microsoft.com/office/officeart/2005/8/layout/chevron2"/>
    <dgm:cxn modelId="{D507F646-3D68-430E-B5AE-3B97205FD38B}" type="presParOf" srcId="{77885E5C-F811-4C52-85A2-96709A3C3105}" destId="{E54AABA8-294C-4BC9-9D97-B798A7FB7B8C}" srcOrd="0" destOrd="0" presId="urn:microsoft.com/office/officeart/2005/8/layout/chevron2"/>
    <dgm:cxn modelId="{61309E31-66B1-43B6-B01F-D53CCC860794}" type="presParOf" srcId="{77885E5C-F811-4C52-85A2-96709A3C3105}" destId="{58F87CA9-A034-40E4-9983-4EE547101921}" srcOrd="1" destOrd="0" presId="urn:microsoft.com/office/officeart/2005/8/layout/chevron2"/>
    <dgm:cxn modelId="{A4375234-68CA-4140-BEF7-E98FB67F4ABA}" type="presParOf" srcId="{9BBE645D-8BF8-4435-A38A-AB6A14468B78}" destId="{622BA9FC-C6C5-43CF-AD27-8E35D0329E53}" srcOrd="5" destOrd="0" presId="urn:microsoft.com/office/officeart/2005/8/layout/chevron2"/>
    <dgm:cxn modelId="{A4E2A18F-464D-4728-95B5-6AD86D643CC0}" type="presParOf" srcId="{9BBE645D-8BF8-4435-A38A-AB6A14468B78}" destId="{83A42BB3-BA53-4CB5-9860-C72962509C51}" srcOrd="6" destOrd="0" presId="urn:microsoft.com/office/officeart/2005/8/layout/chevron2"/>
    <dgm:cxn modelId="{FE19235F-B19E-424F-92E8-F9C9869C52F7}" type="presParOf" srcId="{83A42BB3-BA53-4CB5-9860-C72962509C51}" destId="{AADB140B-FE2D-4172-B074-AC99E36AB656}" srcOrd="0" destOrd="0" presId="urn:microsoft.com/office/officeart/2005/8/layout/chevron2"/>
    <dgm:cxn modelId="{7AA21575-033B-41A2-8D52-CDED49875423}" type="presParOf" srcId="{83A42BB3-BA53-4CB5-9860-C72962509C51}" destId="{A3B32378-633A-4C9C-A9FF-CAEEC5120C70}" srcOrd="1" destOrd="0" presId="urn:microsoft.com/office/officeart/2005/8/layout/chevron2"/>
    <dgm:cxn modelId="{63CCED5C-8489-4DDB-AE1F-55D32C937D7A}" type="presParOf" srcId="{9BBE645D-8BF8-4435-A38A-AB6A14468B78}" destId="{5A08FA4A-1F69-40BC-AD5A-DC6EB060A3DD}" srcOrd="7" destOrd="0" presId="urn:microsoft.com/office/officeart/2005/8/layout/chevron2"/>
    <dgm:cxn modelId="{2AFCB4FD-9C2C-4D2F-B4D3-B637293ED2B4}" type="presParOf" srcId="{9BBE645D-8BF8-4435-A38A-AB6A14468B78}" destId="{DF277F4B-782C-4A80-9B58-8C229B528A84}" srcOrd="8" destOrd="0" presId="urn:microsoft.com/office/officeart/2005/8/layout/chevron2"/>
    <dgm:cxn modelId="{0B25FFFC-85BD-49CC-8530-CE9191C95C38}" type="presParOf" srcId="{DF277F4B-782C-4A80-9B58-8C229B528A84}" destId="{43E5DAB7-FB00-470E-85C9-E88330C91654}" srcOrd="0" destOrd="0" presId="urn:microsoft.com/office/officeart/2005/8/layout/chevron2"/>
    <dgm:cxn modelId="{098DC085-5085-4E86-A95D-7490D77D7F26}" type="presParOf" srcId="{DF277F4B-782C-4A80-9B58-8C229B528A84}" destId="{81B20891-3947-4622-A9A7-718D28A03088}" srcOrd="1" destOrd="0" presId="urn:microsoft.com/office/officeart/2005/8/layout/chevron2"/>
    <dgm:cxn modelId="{A7715E45-1834-44F0-86F7-7297F081D9DE}" type="presParOf" srcId="{9BBE645D-8BF8-4435-A38A-AB6A14468B78}" destId="{CBC955F2-2485-4B27-B494-5233F1672C06}" srcOrd="9" destOrd="0" presId="urn:microsoft.com/office/officeart/2005/8/layout/chevron2"/>
    <dgm:cxn modelId="{451BCD2F-417D-4102-AE1F-47C6994CCE7B}" type="presParOf" srcId="{9BBE645D-8BF8-4435-A38A-AB6A14468B78}" destId="{2DA0BFDA-F24D-4D2B-A82F-7A72CEA46BA1}" srcOrd="10" destOrd="0" presId="urn:microsoft.com/office/officeart/2005/8/layout/chevron2"/>
    <dgm:cxn modelId="{FDE7538D-BA91-4B18-B56D-37C4F5879540}" type="presParOf" srcId="{2DA0BFDA-F24D-4D2B-A82F-7A72CEA46BA1}" destId="{0DAB9C05-6C45-489C-A870-9BF78D452E11}" srcOrd="0" destOrd="0" presId="urn:microsoft.com/office/officeart/2005/8/layout/chevron2"/>
    <dgm:cxn modelId="{556A567E-42A3-4E6A-9D80-20C1AB94E3DB}" type="presParOf" srcId="{2DA0BFDA-F24D-4D2B-A82F-7A72CEA46BA1}" destId="{D6264B1C-9883-4430-9E78-A0BB0BA4607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5627967-19B9-4D7B-8106-34A02CF2FF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EAF68F-CDF2-4A1D-B664-408FC6BB6102}">
      <dgm:prSet phldrT="[Текст]" custT="1"/>
      <dgm:spPr/>
      <dgm:t>
        <a:bodyPr/>
        <a:lstStyle/>
        <a:p>
          <a:r>
            <a:rPr lang="ru-RU" sz="1200" dirty="0" smtClean="0"/>
            <a:t>45 221,2</a:t>
          </a:r>
          <a:endParaRPr lang="ru-RU" sz="1200" dirty="0"/>
        </a:p>
      </dgm:t>
    </dgm:pt>
    <dgm:pt modelId="{23DD4F3F-5DD3-4068-95CA-7B4D9C1DF0B9}" type="parTrans" cxnId="{A7CD71F1-4381-4F39-B48B-5DC1F516B4CD}">
      <dgm:prSet/>
      <dgm:spPr/>
      <dgm:t>
        <a:bodyPr/>
        <a:lstStyle/>
        <a:p>
          <a:endParaRPr lang="ru-RU" sz="1200"/>
        </a:p>
      </dgm:t>
    </dgm:pt>
    <dgm:pt modelId="{F9D3C2EF-AFFC-43F2-BBC3-25D8E008BE8D}" type="sibTrans" cxnId="{A7CD71F1-4381-4F39-B48B-5DC1F516B4CD}">
      <dgm:prSet/>
      <dgm:spPr/>
      <dgm:t>
        <a:bodyPr/>
        <a:lstStyle/>
        <a:p>
          <a:endParaRPr lang="ru-RU" sz="1200"/>
        </a:p>
      </dgm:t>
    </dgm:pt>
    <dgm:pt modelId="{4A696A0C-AFE8-4153-86AB-654977CC10D0}">
      <dgm:prSet phldrT="[Текст]" custT="1"/>
      <dgm:spPr/>
      <dgm:t>
        <a:bodyPr/>
        <a:lstStyle/>
        <a:p>
          <a:r>
            <a:rPr lang="ru-RU" sz="1200" dirty="0" smtClean="0">
              <a:latin typeface="+mn-lt"/>
              <a:cs typeface="Times New Roman" pitchFamily="18" charset="0"/>
            </a:rPr>
            <a:t>Организация бюджетного процесса Северо-Енисейского района и осуществление внутреннего финансового контроля</a:t>
          </a:r>
          <a:endParaRPr lang="ru-RU" sz="1200" dirty="0">
            <a:latin typeface="+mn-lt"/>
          </a:endParaRPr>
        </a:p>
      </dgm:t>
    </dgm:pt>
    <dgm:pt modelId="{9E29DF0A-7BA2-4B58-B9CB-4D02FBE5B5B1}" type="parTrans" cxnId="{767A5561-617B-426F-94F3-F986769A18B9}">
      <dgm:prSet/>
      <dgm:spPr/>
      <dgm:t>
        <a:bodyPr/>
        <a:lstStyle/>
        <a:p>
          <a:endParaRPr lang="ru-RU" sz="1200"/>
        </a:p>
      </dgm:t>
    </dgm:pt>
    <dgm:pt modelId="{89D8F69B-0492-47B2-A277-E0CDD87390B8}" type="sibTrans" cxnId="{767A5561-617B-426F-94F3-F986769A18B9}">
      <dgm:prSet/>
      <dgm:spPr/>
      <dgm:t>
        <a:bodyPr/>
        <a:lstStyle/>
        <a:p>
          <a:endParaRPr lang="ru-RU" sz="1200"/>
        </a:p>
      </dgm:t>
    </dgm:pt>
    <dgm:pt modelId="{E5D9BE1B-9934-4516-941F-D13B8A173955}">
      <dgm:prSet phldrT="[Текст]" custT="1"/>
      <dgm:spPr/>
      <dgm:t>
        <a:bodyPr/>
        <a:lstStyle/>
        <a:p>
          <a:r>
            <a:rPr lang="ru-RU" sz="1200" dirty="0" smtClean="0"/>
            <a:t>688 546,3</a:t>
          </a:r>
          <a:endParaRPr lang="ru-RU" sz="1200" dirty="0"/>
        </a:p>
      </dgm:t>
    </dgm:pt>
    <dgm:pt modelId="{229CB080-0DE4-44D2-A8AE-1FC9FA0E750E}" type="parTrans" cxnId="{B487261C-9F1A-4038-9823-5354AC223CEB}">
      <dgm:prSet/>
      <dgm:spPr/>
      <dgm:t>
        <a:bodyPr/>
        <a:lstStyle/>
        <a:p>
          <a:endParaRPr lang="ru-RU" sz="1200"/>
        </a:p>
      </dgm:t>
    </dgm:pt>
    <dgm:pt modelId="{F6FF03EF-651A-45BA-A237-09B9F2256AE2}" type="sibTrans" cxnId="{B487261C-9F1A-4038-9823-5354AC223CEB}">
      <dgm:prSet/>
      <dgm:spPr/>
      <dgm:t>
        <a:bodyPr/>
        <a:lstStyle/>
        <a:p>
          <a:endParaRPr lang="ru-RU" sz="1200"/>
        </a:p>
      </dgm:t>
    </dgm:pt>
    <dgm:pt modelId="{A8BB7BAB-A99B-4C14-9432-FCFDCBB87927}">
      <dgm:prSet phldrT="[Текст]" custT="1"/>
      <dgm:spPr/>
      <dgm:t>
        <a:bodyPr/>
        <a:lstStyle/>
        <a:p>
          <a:r>
            <a:rPr lang="ru-RU" sz="1200" u="none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Субсидия из бюджета Северо-Енисейского района краевому бюджету</a:t>
          </a:r>
          <a:endParaRPr lang="ru-RU" sz="1200" dirty="0">
            <a:solidFill>
              <a:schemeClr val="tx1"/>
            </a:solidFill>
            <a:latin typeface="+mn-lt"/>
          </a:endParaRPr>
        </a:p>
      </dgm:t>
    </dgm:pt>
    <dgm:pt modelId="{20D06EDE-104C-483B-9C74-03956822D775}" type="parTrans" cxnId="{6752872E-9EEE-4099-A177-94302BF6F838}">
      <dgm:prSet/>
      <dgm:spPr/>
      <dgm:t>
        <a:bodyPr/>
        <a:lstStyle/>
        <a:p>
          <a:endParaRPr lang="ru-RU" sz="1200"/>
        </a:p>
      </dgm:t>
    </dgm:pt>
    <dgm:pt modelId="{895018DB-0A7D-42EA-99A2-1903E30B5897}" type="sibTrans" cxnId="{6752872E-9EEE-4099-A177-94302BF6F838}">
      <dgm:prSet/>
      <dgm:spPr/>
      <dgm:t>
        <a:bodyPr/>
        <a:lstStyle/>
        <a:p>
          <a:endParaRPr lang="ru-RU" sz="1200"/>
        </a:p>
      </dgm:t>
    </dgm:pt>
    <dgm:pt modelId="{9BBE645D-8BF8-4435-A38A-AB6A14468B78}" type="pres">
      <dgm:prSet presAssocID="{55627967-19B9-4D7B-8106-34A02CF2FF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807E9-CB8E-4988-BBA6-C39472FB7589}" type="pres">
      <dgm:prSet presAssocID="{82EAF68F-CDF2-4A1D-B664-408FC6BB6102}" presName="composite" presStyleCnt="0"/>
      <dgm:spPr/>
    </dgm:pt>
    <dgm:pt modelId="{6F901D98-8ED6-4D7A-ADB8-F509973F2575}" type="pres">
      <dgm:prSet presAssocID="{82EAF68F-CDF2-4A1D-B664-408FC6BB6102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24D9E-43EB-4CFA-9247-8EB25CDBB861}" type="pres">
      <dgm:prSet presAssocID="{82EAF68F-CDF2-4A1D-B664-408FC6BB6102}" presName="descendantText" presStyleLbl="alignAcc1" presStyleIdx="0" presStyleCnt="2" custLinFactNeighborX="823" custLinFactNeighborY="-3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AE336-181E-4F4D-A4E4-40B6703F0FFD}" type="pres">
      <dgm:prSet presAssocID="{F9D3C2EF-AFFC-43F2-BBC3-25D8E008BE8D}" presName="sp" presStyleCnt="0"/>
      <dgm:spPr/>
    </dgm:pt>
    <dgm:pt modelId="{470C6357-E0F7-41D1-B9F1-3AEDB04CD27D}" type="pres">
      <dgm:prSet presAssocID="{E5D9BE1B-9934-4516-941F-D13B8A173955}" presName="composite" presStyleCnt="0"/>
      <dgm:spPr/>
    </dgm:pt>
    <dgm:pt modelId="{B5822B03-EFC6-40EF-9061-00FA3B5A251B}" type="pres">
      <dgm:prSet presAssocID="{E5D9BE1B-9934-4516-941F-D13B8A173955}" presName="parentText" presStyleLbl="alignNode1" presStyleIdx="1" presStyleCnt="2" custLinFactNeighborX="-1729" custLinFactNeighborY="16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61370-4734-4399-891E-A7611A5900B0}" type="pres">
      <dgm:prSet presAssocID="{E5D9BE1B-9934-4516-941F-D13B8A173955}" presName="descendantText" presStyleLbl="alignAcc1" presStyleIdx="1" presStyleCnt="2" custLinFactNeighborX="-1571" custLinFactNeighborY="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52872E-9EEE-4099-A177-94302BF6F838}" srcId="{E5D9BE1B-9934-4516-941F-D13B8A173955}" destId="{A8BB7BAB-A99B-4C14-9432-FCFDCBB87927}" srcOrd="0" destOrd="0" parTransId="{20D06EDE-104C-483B-9C74-03956822D775}" sibTransId="{895018DB-0A7D-42EA-99A2-1903E30B5897}"/>
    <dgm:cxn modelId="{B4A5C7CB-53B4-4065-80B2-053874261D29}" type="presOf" srcId="{55627967-19B9-4D7B-8106-34A02CF2FFA3}" destId="{9BBE645D-8BF8-4435-A38A-AB6A14468B78}" srcOrd="0" destOrd="0" presId="urn:microsoft.com/office/officeart/2005/8/layout/chevron2"/>
    <dgm:cxn modelId="{767A5561-617B-426F-94F3-F986769A18B9}" srcId="{82EAF68F-CDF2-4A1D-B664-408FC6BB6102}" destId="{4A696A0C-AFE8-4153-86AB-654977CC10D0}" srcOrd="0" destOrd="0" parTransId="{9E29DF0A-7BA2-4B58-B9CB-4D02FBE5B5B1}" sibTransId="{89D8F69B-0492-47B2-A277-E0CDD87390B8}"/>
    <dgm:cxn modelId="{13F0DDD6-BEAE-4367-885C-581A5072C292}" type="presOf" srcId="{A8BB7BAB-A99B-4C14-9432-FCFDCBB87927}" destId="{2A761370-4734-4399-891E-A7611A5900B0}" srcOrd="0" destOrd="0" presId="urn:microsoft.com/office/officeart/2005/8/layout/chevron2"/>
    <dgm:cxn modelId="{CC09A3B3-2485-48AE-A5FF-579B662F5018}" type="presOf" srcId="{4A696A0C-AFE8-4153-86AB-654977CC10D0}" destId="{69524D9E-43EB-4CFA-9247-8EB25CDBB861}" srcOrd="0" destOrd="0" presId="urn:microsoft.com/office/officeart/2005/8/layout/chevron2"/>
    <dgm:cxn modelId="{27461FC0-AD2F-415D-B532-5FC6B7A551B6}" type="presOf" srcId="{82EAF68F-CDF2-4A1D-B664-408FC6BB6102}" destId="{6F901D98-8ED6-4D7A-ADB8-F509973F2575}" srcOrd="0" destOrd="0" presId="urn:microsoft.com/office/officeart/2005/8/layout/chevron2"/>
    <dgm:cxn modelId="{A7CD71F1-4381-4F39-B48B-5DC1F516B4CD}" srcId="{55627967-19B9-4D7B-8106-34A02CF2FFA3}" destId="{82EAF68F-CDF2-4A1D-B664-408FC6BB6102}" srcOrd="0" destOrd="0" parTransId="{23DD4F3F-5DD3-4068-95CA-7B4D9C1DF0B9}" sibTransId="{F9D3C2EF-AFFC-43F2-BBC3-25D8E008BE8D}"/>
    <dgm:cxn modelId="{02AA3F4F-3A51-4BD3-85FE-94F703F42660}" type="presOf" srcId="{E5D9BE1B-9934-4516-941F-D13B8A173955}" destId="{B5822B03-EFC6-40EF-9061-00FA3B5A251B}" srcOrd="0" destOrd="0" presId="urn:microsoft.com/office/officeart/2005/8/layout/chevron2"/>
    <dgm:cxn modelId="{B487261C-9F1A-4038-9823-5354AC223CEB}" srcId="{55627967-19B9-4D7B-8106-34A02CF2FFA3}" destId="{E5D9BE1B-9934-4516-941F-D13B8A173955}" srcOrd="1" destOrd="0" parTransId="{229CB080-0DE4-44D2-A8AE-1FC9FA0E750E}" sibTransId="{F6FF03EF-651A-45BA-A237-09B9F2256AE2}"/>
    <dgm:cxn modelId="{28E60BF0-612D-4BB2-9DA5-7038772D22B9}" type="presParOf" srcId="{9BBE645D-8BF8-4435-A38A-AB6A14468B78}" destId="{D62807E9-CB8E-4988-BBA6-C39472FB7589}" srcOrd="0" destOrd="0" presId="urn:microsoft.com/office/officeart/2005/8/layout/chevron2"/>
    <dgm:cxn modelId="{8637D5EC-1B19-4A61-A39B-92AAD130C8E4}" type="presParOf" srcId="{D62807E9-CB8E-4988-BBA6-C39472FB7589}" destId="{6F901D98-8ED6-4D7A-ADB8-F509973F2575}" srcOrd="0" destOrd="0" presId="urn:microsoft.com/office/officeart/2005/8/layout/chevron2"/>
    <dgm:cxn modelId="{3A49A124-7524-4703-A113-21504EFEDFBE}" type="presParOf" srcId="{D62807E9-CB8E-4988-BBA6-C39472FB7589}" destId="{69524D9E-43EB-4CFA-9247-8EB25CDBB861}" srcOrd="1" destOrd="0" presId="urn:microsoft.com/office/officeart/2005/8/layout/chevron2"/>
    <dgm:cxn modelId="{09A6197D-B100-4E11-A107-35113F15AB81}" type="presParOf" srcId="{9BBE645D-8BF8-4435-A38A-AB6A14468B78}" destId="{F9AAE336-181E-4F4D-A4E4-40B6703F0FFD}" srcOrd="1" destOrd="0" presId="urn:microsoft.com/office/officeart/2005/8/layout/chevron2"/>
    <dgm:cxn modelId="{2117F628-CC2C-4C9E-A797-230C9469E790}" type="presParOf" srcId="{9BBE645D-8BF8-4435-A38A-AB6A14468B78}" destId="{470C6357-E0F7-41D1-B9F1-3AEDB04CD27D}" srcOrd="2" destOrd="0" presId="urn:microsoft.com/office/officeart/2005/8/layout/chevron2"/>
    <dgm:cxn modelId="{893B2CFD-A648-4EF4-BB9E-001D381EF1A4}" type="presParOf" srcId="{470C6357-E0F7-41D1-B9F1-3AEDB04CD27D}" destId="{B5822B03-EFC6-40EF-9061-00FA3B5A251B}" srcOrd="0" destOrd="0" presId="urn:microsoft.com/office/officeart/2005/8/layout/chevron2"/>
    <dgm:cxn modelId="{E90E921F-0660-4F16-83D9-B1EB74708001}" type="presParOf" srcId="{470C6357-E0F7-41D1-B9F1-3AEDB04CD27D}" destId="{2A761370-4734-4399-891E-A7611A5900B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B6DF57-7340-402C-987A-262259E78572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C57A99F-30A1-4520-8E55-653D89752858}">
      <dgm:prSet/>
      <dgm:spPr/>
      <dgm:t>
        <a:bodyPr/>
        <a:lstStyle/>
        <a:p>
          <a:pPr rtl="0"/>
          <a:r>
            <a:rPr lang="ru-RU" dirty="0" smtClean="0">
              <a:latin typeface="Times New Roman" pitchFamily="18" charset="0"/>
              <a:cs typeface="Times New Roman" pitchFamily="18" charset="0"/>
            </a:rPr>
            <a:t>Взаимодействие с краевыми органами власти по сохранению устойчивого развития Северо-Енисейского района</a:t>
          </a:r>
          <a:endParaRPr lang="ru-RU" dirty="0"/>
        </a:p>
      </dgm:t>
    </dgm:pt>
    <dgm:pt modelId="{C513FD45-49C1-4544-84EF-EFE3F0291A3A}" type="parTrans" cxnId="{C571A8CF-13A4-4ABC-ADF8-C10466C1792D}">
      <dgm:prSet/>
      <dgm:spPr/>
      <dgm:t>
        <a:bodyPr/>
        <a:lstStyle/>
        <a:p>
          <a:endParaRPr lang="ru-RU"/>
        </a:p>
      </dgm:t>
    </dgm:pt>
    <dgm:pt modelId="{6E423EDC-A88F-4D69-AA5B-79DBE3546EF4}" type="sibTrans" cxnId="{C571A8CF-13A4-4ABC-ADF8-C10466C1792D}">
      <dgm:prSet/>
      <dgm:spPr/>
      <dgm:t>
        <a:bodyPr/>
        <a:lstStyle/>
        <a:p>
          <a:endParaRPr lang="ru-RU"/>
        </a:p>
      </dgm:t>
    </dgm:pt>
    <dgm:pt modelId="{0D2ECA68-81B5-461A-8F5B-8CB65C70924F}">
      <dgm:prSet phldrT="[Текст]"/>
      <dgm:spPr/>
      <dgm:t>
        <a:bodyPr/>
        <a:lstStyle/>
        <a:p>
          <a:r>
            <a:rPr lang="ru-RU" dirty="0" smtClean="0"/>
            <a:t>Повышение эффективности бюджетных расходов </a:t>
          </a:r>
          <a:endParaRPr lang="ru-RU" dirty="0"/>
        </a:p>
      </dgm:t>
    </dgm:pt>
    <dgm:pt modelId="{1A156719-8D79-46B4-9BC4-525E3AA759ED}" type="parTrans" cxnId="{BD0D3312-1BDA-404D-ACF3-C59C3F348668}">
      <dgm:prSet/>
      <dgm:spPr/>
      <dgm:t>
        <a:bodyPr/>
        <a:lstStyle/>
        <a:p>
          <a:endParaRPr lang="ru-RU"/>
        </a:p>
      </dgm:t>
    </dgm:pt>
    <dgm:pt modelId="{0F13B7FC-EE99-4ECA-94C7-6E5B93D12D9C}" type="sibTrans" cxnId="{BD0D3312-1BDA-404D-ACF3-C59C3F348668}">
      <dgm:prSet/>
      <dgm:spPr/>
      <dgm:t>
        <a:bodyPr/>
        <a:lstStyle/>
        <a:p>
          <a:endParaRPr lang="ru-RU"/>
        </a:p>
      </dgm:t>
    </dgm:pt>
    <dgm:pt modelId="{38E959C1-FAC9-48C2-80B4-9CAC43FF29AE}">
      <dgm:prSet/>
      <dgm:spPr/>
      <dgm:t>
        <a:bodyPr/>
        <a:lstStyle/>
        <a:p>
          <a:r>
            <a:rPr lang="ru-RU" dirty="0" smtClean="0"/>
            <a:t>Вовлечение граждан в бюджетный процесс граждан, включая развитие инициативного бюджетирования, информационная открытость бюджетной информации</a:t>
          </a:r>
          <a:endParaRPr lang="ru-RU" dirty="0"/>
        </a:p>
      </dgm:t>
    </dgm:pt>
    <dgm:pt modelId="{D2036B0F-4955-4039-AF53-1B4126A2CA19}" type="parTrans" cxnId="{761C9ECC-9285-4314-9900-5B19AC4D2B73}">
      <dgm:prSet/>
      <dgm:spPr/>
      <dgm:t>
        <a:bodyPr/>
        <a:lstStyle/>
        <a:p>
          <a:endParaRPr lang="ru-RU"/>
        </a:p>
      </dgm:t>
    </dgm:pt>
    <dgm:pt modelId="{CF428F60-1738-4E97-BD00-DAC6CF489BC3}" type="sibTrans" cxnId="{761C9ECC-9285-4314-9900-5B19AC4D2B73}">
      <dgm:prSet/>
      <dgm:spPr/>
      <dgm:t>
        <a:bodyPr/>
        <a:lstStyle/>
        <a:p>
          <a:endParaRPr lang="ru-RU"/>
        </a:p>
      </dgm:t>
    </dgm:pt>
    <dgm:pt modelId="{FFDE0987-1E5C-4C0C-A53D-B6850C9C79E0}">
      <dgm:prSet/>
      <dgm:spPr/>
      <dgm:t>
        <a:bodyPr/>
        <a:lstStyle/>
        <a:p>
          <a:pPr rtl="0"/>
          <a:r>
            <a:rPr lang="ru-RU" dirty="0" smtClean="0"/>
            <a:t>Участие в реализации национальных целей развития Российской Федерации, определенных Президентом Российской Федерации</a:t>
          </a:r>
          <a:endParaRPr lang="ru-RU" dirty="0"/>
        </a:p>
      </dgm:t>
    </dgm:pt>
    <dgm:pt modelId="{D7913C4B-21BF-4006-A986-632CDD71E898}" type="parTrans" cxnId="{7E298615-889D-4334-8971-A8F9EB860163}">
      <dgm:prSet/>
      <dgm:spPr/>
      <dgm:t>
        <a:bodyPr/>
        <a:lstStyle/>
        <a:p>
          <a:endParaRPr lang="ru-RU"/>
        </a:p>
      </dgm:t>
    </dgm:pt>
    <dgm:pt modelId="{C4EEF6E9-DB0E-439C-84F5-6152747D546E}" type="sibTrans" cxnId="{7E298615-889D-4334-8971-A8F9EB860163}">
      <dgm:prSet/>
      <dgm:spPr/>
      <dgm:t>
        <a:bodyPr/>
        <a:lstStyle/>
        <a:p>
          <a:endParaRPr lang="ru-RU"/>
        </a:p>
      </dgm:t>
    </dgm:pt>
    <dgm:pt modelId="{5BABA344-F7D9-408B-9FAB-346EBAB88C7D}" type="pres">
      <dgm:prSet presAssocID="{85B6DF57-7340-402C-987A-262259E7857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81F7B5C-F270-4203-BEEE-122538F4E04A}" type="pres">
      <dgm:prSet presAssocID="{85B6DF57-7340-402C-987A-262259E78572}" presName="Name1" presStyleCnt="0"/>
      <dgm:spPr/>
    </dgm:pt>
    <dgm:pt modelId="{B81F67EB-E76B-466F-B1CC-ABFEB1FC302A}" type="pres">
      <dgm:prSet presAssocID="{85B6DF57-7340-402C-987A-262259E78572}" presName="cycle" presStyleCnt="0"/>
      <dgm:spPr/>
    </dgm:pt>
    <dgm:pt modelId="{742CF386-891F-4481-BB07-F2B2BD746B72}" type="pres">
      <dgm:prSet presAssocID="{85B6DF57-7340-402C-987A-262259E78572}" presName="srcNode" presStyleLbl="node1" presStyleIdx="0" presStyleCnt="4"/>
      <dgm:spPr/>
    </dgm:pt>
    <dgm:pt modelId="{359CB40F-6FFA-4D42-A06E-472FC898EB24}" type="pres">
      <dgm:prSet presAssocID="{85B6DF57-7340-402C-987A-262259E78572}" presName="conn" presStyleLbl="parChTrans1D2" presStyleIdx="0" presStyleCnt="1"/>
      <dgm:spPr/>
      <dgm:t>
        <a:bodyPr/>
        <a:lstStyle/>
        <a:p>
          <a:endParaRPr lang="ru-RU"/>
        </a:p>
      </dgm:t>
    </dgm:pt>
    <dgm:pt modelId="{EC17A3FB-8638-49AE-9371-FD5F2A2F17B3}" type="pres">
      <dgm:prSet presAssocID="{85B6DF57-7340-402C-987A-262259E78572}" presName="extraNode" presStyleLbl="node1" presStyleIdx="0" presStyleCnt="4"/>
      <dgm:spPr/>
    </dgm:pt>
    <dgm:pt modelId="{AE12D11A-9C6A-45E4-A52A-1DA39A9FDA41}" type="pres">
      <dgm:prSet presAssocID="{85B6DF57-7340-402C-987A-262259E78572}" presName="dstNode" presStyleLbl="node1" presStyleIdx="0" presStyleCnt="4"/>
      <dgm:spPr/>
    </dgm:pt>
    <dgm:pt modelId="{6C69A64D-BA71-4093-BB7B-7037C62342D6}" type="pres">
      <dgm:prSet presAssocID="{FFDE0987-1E5C-4C0C-A53D-B6850C9C79E0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B74973-228A-4CF4-97EF-32688134F037}" type="pres">
      <dgm:prSet presAssocID="{FFDE0987-1E5C-4C0C-A53D-B6850C9C79E0}" presName="accent_1" presStyleCnt="0"/>
      <dgm:spPr/>
    </dgm:pt>
    <dgm:pt modelId="{27D66444-0645-4DE3-981C-659B9F46F3F9}" type="pres">
      <dgm:prSet presAssocID="{FFDE0987-1E5C-4C0C-A53D-B6850C9C79E0}" presName="accentRepeatNode" presStyleLbl="solidFgAcc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09A9D3D-62C1-43D6-B1DF-38353431BC34}" type="pres">
      <dgm:prSet presAssocID="{7C57A99F-30A1-4520-8E55-653D89752858}" presName="text_2" presStyleLbl="node1" presStyleIdx="1" presStyleCnt="4" custLinFactNeighborX="478" custLinFactNeighborY="2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406652-C7F4-4905-9B67-EF7EBA103ACD}" type="pres">
      <dgm:prSet presAssocID="{7C57A99F-30A1-4520-8E55-653D89752858}" presName="accent_2" presStyleCnt="0"/>
      <dgm:spPr/>
    </dgm:pt>
    <dgm:pt modelId="{7DBF10E9-8264-4F58-B9EC-D7FF0904FF42}" type="pres">
      <dgm:prSet presAssocID="{7C57A99F-30A1-4520-8E55-653D89752858}" presName="accentRepeatNode" presStyleLbl="solidFgAcc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C6AF3C8-EF67-4DF3-AC27-3DB88FA10FE2}" type="pres">
      <dgm:prSet presAssocID="{0D2ECA68-81B5-461A-8F5B-8CB65C70924F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FDB3A2-AD19-40B1-A054-A71D1CAD98F8}" type="pres">
      <dgm:prSet presAssocID="{0D2ECA68-81B5-461A-8F5B-8CB65C70924F}" presName="accent_3" presStyleCnt="0"/>
      <dgm:spPr/>
    </dgm:pt>
    <dgm:pt modelId="{AB47476E-CCB7-4A03-831D-FCF642389504}" type="pres">
      <dgm:prSet presAssocID="{0D2ECA68-81B5-461A-8F5B-8CB65C70924F}" presName="accentRepeatNode" presStyleLbl="solidFgAcc1" presStyleIdx="2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9DDE673-03BB-45C2-836E-282D060ECC2F}" type="pres">
      <dgm:prSet presAssocID="{38E959C1-FAC9-48C2-80B4-9CAC43FF29A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D06E94-4783-46B2-9149-FCB5F391EF19}" type="pres">
      <dgm:prSet presAssocID="{38E959C1-FAC9-48C2-80B4-9CAC43FF29AE}" presName="accent_4" presStyleCnt="0"/>
      <dgm:spPr/>
    </dgm:pt>
    <dgm:pt modelId="{EF47870B-B46F-45B3-9BE9-731D19BBD0A2}" type="pres">
      <dgm:prSet presAssocID="{38E959C1-FAC9-48C2-80B4-9CAC43FF29AE}" presName="accentRepeatNode" presStyleLbl="solidFgAcc1" presStyleIdx="3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761C9ECC-9285-4314-9900-5B19AC4D2B73}" srcId="{85B6DF57-7340-402C-987A-262259E78572}" destId="{38E959C1-FAC9-48C2-80B4-9CAC43FF29AE}" srcOrd="3" destOrd="0" parTransId="{D2036B0F-4955-4039-AF53-1B4126A2CA19}" sibTransId="{CF428F60-1738-4E97-BD00-DAC6CF489BC3}"/>
    <dgm:cxn modelId="{B81F1362-03B6-4ED8-9C2B-3916119D3E27}" type="presOf" srcId="{FFDE0987-1E5C-4C0C-A53D-B6850C9C79E0}" destId="{6C69A64D-BA71-4093-BB7B-7037C62342D6}" srcOrd="0" destOrd="0" presId="urn:microsoft.com/office/officeart/2008/layout/VerticalCurvedList"/>
    <dgm:cxn modelId="{BD0D3312-1BDA-404D-ACF3-C59C3F348668}" srcId="{85B6DF57-7340-402C-987A-262259E78572}" destId="{0D2ECA68-81B5-461A-8F5B-8CB65C70924F}" srcOrd="2" destOrd="0" parTransId="{1A156719-8D79-46B4-9BC4-525E3AA759ED}" sibTransId="{0F13B7FC-EE99-4ECA-94C7-6E5B93D12D9C}"/>
    <dgm:cxn modelId="{6472E47B-CD2B-48B3-BDDE-6CB7FC4EB3B9}" type="presOf" srcId="{38E959C1-FAC9-48C2-80B4-9CAC43FF29AE}" destId="{E9DDE673-03BB-45C2-836E-282D060ECC2F}" srcOrd="0" destOrd="0" presId="urn:microsoft.com/office/officeart/2008/layout/VerticalCurvedList"/>
    <dgm:cxn modelId="{D695512C-C476-42A5-93B9-E7B3B7FD9A48}" type="presOf" srcId="{0D2ECA68-81B5-461A-8F5B-8CB65C70924F}" destId="{BC6AF3C8-EF67-4DF3-AC27-3DB88FA10FE2}" srcOrd="0" destOrd="0" presId="urn:microsoft.com/office/officeart/2008/layout/VerticalCurvedList"/>
    <dgm:cxn modelId="{F037654B-B578-4578-A73A-08AA284454D6}" type="presOf" srcId="{C4EEF6E9-DB0E-439C-84F5-6152747D546E}" destId="{359CB40F-6FFA-4D42-A06E-472FC898EB24}" srcOrd="0" destOrd="0" presId="urn:microsoft.com/office/officeart/2008/layout/VerticalCurvedList"/>
    <dgm:cxn modelId="{7E298615-889D-4334-8971-A8F9EB860163}" srcId="{85B6DF57-7340-402C-987A-262259E78572}" destId="{FFDE0987-1E5C-4C0C-A53D-B6850C9C79E0}" srcOrd="0" destOrd="0" parTransId="{D7913C4B-21BF-4006-A986-632CDD71E898}" sibTransId="{C4EEF6E9-DB0E-439C-84F5-6152747D546E}"/>
    <dgm:cxn modelId="{37B96949-0844-4DC2-8C0D-990F163A1BF0}" type="presOf" srcId="{7C57A99F-30A1-4520-8E55-653D89752858}" destId="{109A9D3D-62C1-43D6-B1DF-38353431BC34}" srcOrd="0" destOrd="0" presId="urn:microsoft.com/office/officeart/2008/layout/VerticalCurvedList"/>
    <dgm:cxn modelId="{C571A8CF-13A4-4ABC-ADF8-C10466C1792D}" srcId="{85B6DF57-7340-402C-987A-262259E78572}" destId="{7C57A99F-30A1-4520-8E55-653D89752858}" srcOrd="1" destOrd="0" parTransId="{C513FD45-49C1-4544-84EF-EFE3F0291A3A}" sibTransId="{6E423EDC-A88F-4D69-AA5B-79DBE3546EF4}"/>
    <dgm:cxn modelId="{079F3A84-ED46-453C-BC59-CF3939FE1B72}" type="presOf" srcId="{85B6DF57-7340-402C-987A-262259E78572}" destId="{5BABA344-F7D9-408B-9FAB-346EBAB88C7D}" srcOrd="0" destOrd="0" presId="urn:microsoft.com/office/officeart/2008/layout/VerticalCurvedList"/>
    <dgm:cxn modelId="{425C5E7A-EC02-4A85-BF20-682C4C359B0F}" type="presParOf" srcId="{5BABA344-F7D9-408B-9FAB-346EBAB88C7D}" destId="{481F7B5C-F270-4203-BEEE-122538F4E04A}" srcOrd="0" destOrd="0" presId="urn:microsoft.com/office/officeart/2008/layout/VerticalCurvedList"/>
    <dgm:cxn modelId="{24670A3D-05D0-4D4B-984F-5FF27B15842C}" type="presParOf" srcId="{481F7B5C-F270-4203-BEEE-122538F4E04A}" destId="{B81F67EB-E76B-466F-B1CC-ABFEB1FC302A}" srcOrd="0" destOrd="0" presId="urn:microsoft.com/office/officeart/2008/layout/VerticalCurvedList"/>
    <dgm:cxn modelId="{F547A033-C6D4-4413-A538-FF4E364D3A7E}" type="presParOf" srcId="{B81F67EB-E76B-466F-B1CC-ABFEB1FC302A}" destId="{742CF386-891F-4481-BB07-F2B2BD746B72}" srcOrd="0" destOrd="0" presId="urn:microsoft.com/office/officeart/2008/layout/VerticalCurvedList"/>
    <dgm:cxn modelId="{BA92CF08-FCB1-4929-A44A-2135888BCE66}" type="presParOf" srcId="{B81F67EB-E76B-466F-B1CC-ABFEB1FC302A}" destId="{359CB40F-6FFA-4D42-A06E-472FC898EB24}" srcOrd="1" destOrd="0" presId="urn:microsoft.com/office/officeart/2008/layout/VerticalCurvedList"/>
    <dgm:cxn modelId="{EE71A6B9-BF34-44AD-8421-EE8E71A3CBA6}" type="presParOf" srcId="{B81F67EB-E76B-466F-B1CC-ABFEB1FC302A}" destId="{EC17A3FB-8638-49AE-9371-FD5F2A2F17B3}" srcOrd="2" destOrd="0" presId="urn:microsoft.com/office/officeart/2008/layout/VerticalCurvedList"/>
    <dgm:cxn modelId="{DB2DEF43-C358-4022-AA9E-2A4390A4A8B5}" type="presParOf" srcId="{B81F67EB-E76B-466F-B1CC-ABFEB1FC302A}" destId="{AE12D11A-9C6A-45E4-A52A-1DA39A9FDA41}" srcOrd="3" destOrd="0" presId="urn:microsoft.com/office/officeart/2008/layout/VerticalCurvedList"/>
    <dgm:cxn modelId="{24847899-63B3-4531-B387-2435C5379F94}" type="presParOf" srcId="{481F7B5C-F270-4203-BEEE-122538F4E04A}" destId="{6C69A64D-BA71-4093-BB7B-7037C62342D6}" srcOrd="1" destOrd="0" presId="urn:microsoft.com/office/officeart/2008/layout/VerticalCurvedList"/>
    <dgm:cxn modelId="{75355078-7405-4733-8E87-59887FDD7620}" type="presParOf" srcId="{481F7B5C-F270-4203-BEEE-122538F4E04A}" destId="{90B74973-228A-4CF4-97EF-32688134F037}" srcOrd="2" destOrd="0" presId="urn:microsoft.com/office/officeart/2008/layout/VerticalCurvedList"/>
    <dgm:cxn modelId="{7AEAA114-B8F4-4572-AD06-4D898DD2E2FB}" type="presParOf" srcId="{90B74973-228A-4CF4-97EF-32688134F037}" destId="{27D66444-0645-4DE3-981C-659B9F46F3F9}" srcOrd="0" destOrd="0" presId="urn:microsoft.com/office/officeart/2008/layout/VerticalCurvedList"/>
    <dgm:cxn modelId="{AADB5778-7B31-4D15-AD49-35B63B23EF4C}" type="presParOf" srcId="{481F7B5C-F270-4203-BEEE-122538F4E04A}" destId="{109A9D3D-62C1-43D6-B1DF-38353431BC34}" srcOrd="3" destOrd="0" presId="urn:microsoft.com/office/officeart/2008/layout/VerticalCurvedList"/>
    <dgm:cxn modelId="{AF102C20-4BC7-4D2C-9476-A5FE66B5B7BD}" type="presParOf" srcId="{481F7B5C-F270-4203-BEEE-122538F4E04A}" destId="{49406652-C7F4-4905-9B67-EF7EBA103ACD}" srcOrd="4" destOrd="0" presId="urn:microsoft.com/office/officeart/2008/layout/VerticalCurvedList"/>
    <dgm:cxn modelId="{FBCAFEAD-4879-4DFD-AE52-B4D14C381F23}" type="presParOf" srcId="{49406652-C7F4-4905-9B67-EF7EBA103ACD}" destId="{7DBF10E9-8264-4F58-B9EC-D7FF0904FF42}" srcOrd="0" destOrd="0" presId="urn:microsoft.com/office/officeart/2008/layout/VerticalCurvedList"/>
    <dgm:cxn modelId="{108D6CDE-97ED-47D7-AF4D-4FB6894B0C5F}" type="presParOf" srcId="{481F7B5C-F270-4203-BEEE-122538F4E04A}" destId="{BC6AF3C8-EF67-4DF3-AC27-3DB88FA10FE2}" srcOrd="5" destOrd="0" presId="urn:microsoft.com/office/officeart/2008/layout/VerticalCurvedList"/>
    <dgm:cxn modelId="{87BD9128-95C3-41B2-A36D-CE8C5C558F25}" type="presParOf" srcId="{481F7B5C-F270-4203-BEEE-122538F4E04A}" destId="{57FDB3A2-AD19-40B1-A054-A71D1CAD98F8}" srcOrd="6" destOrd="0" presId="urn:microsoft.com/office/officeart/2008/layout/VerticalCurvedList"/>
    <dgm:cxn modelId="{B2162FE2-1A37-4AC4-9073-735AAFD53BC5}" type="presParOf" srcId="{57FDB3A2-AD19-40B1-A054-A71D1CAD98F8}" destId="{AB47476E-CCB7-4A03-831D-FCF642389504}" srcOrd="0" destOrd="0" presId="urn:microsoft.com/office/officeart/2008/layout/VerticalCurvedList"/>
    <dgm:cxn modelId="{619AC344-07FC-47AC-A559-F7298073F799}" type="presParOf" srcId="{481F7B5C-F270-4203-BEEE-122538F4E04A}" destId="{E9DDE673-03BB-45C2-836E-282D060ECC2F}" srcOrd="7" destOrd="0" presId="urn:microsoft.com/office/officeart/2008/layout/VerticalCurvedList"/>
    <dgm:cxn modelId="{3032CA05-650A-4BA3-B199-37BABBD4F6E8}" type="presParOf" srcId="{481F7B5C-F270-4203-BEEE-122538F4E04A}" destId="{4BD06E94-4783-46B2-9149-FCB5F391EF19}" srcOrd="8" destOrd="0" presId="urn:microsoft.com/office/officeart/2008/layout/VerticalCurvedList"/>
    <dgm:cxn modelId="{28C2D47B-B6B1-45FE-AB99-E17A99097046}" type="presParOf" srcId="{4BD06E94-4783-46B2-9149-FCB5F391EF19}" destId="{EF47870B-B46F-45B3-9BE9-731D19BBD0A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3C10B66-9D29-4B0E-954A-A02638026E21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62B0ED-8F9A-468A-B5CC-440183C4A61E}">
      <dgm:prSet phldrT="[Текст]" custT="1"/>
      <dgm:spPr/>
      <dgm:t>
        <a:bodyPr/>
        <a:lstStyle/>
        <a:p>
          <a:r>
            <a:rPr lang="ru-RU" sz="1600" dirty="0" smtClean="0"/>
            <a:t>300,0</a:t>
          </a:r>
          <a:endParaRPr lang="ru-RU" sz="1600" dirty="0"/>
        </a:p>
      </dgm:t>
    </dgm:pt>
    <dgm:pt modelId="{78E2B2BE-30E9-4411-817F-1CBBC92CDBC5}" type="parTrans" cxnId="{6CA31074-30D3-4256-9FB9-DE9103CA4A7A}">
      <dgm:prSet/>
      <dgm:spPr/>
      <dgm:t>
        <a:bodyPr/>
        <a:lstStyle/>
        <a:p>
          <a:endParaRPr lang="ru-RU"/>
        </a:p>
      </dgm:t>
    </dgm:pt>
    <dgm:pt modelId="{7BFF25C9-171D-42B4-8FB9-0410EB50761C}" type="sibTrans" cxnId="{6CA31074-30D3-4256-9FB9-DE9103CA4A7A}">
      <dgm:prSet/>
      <dgm:spPr/>
      <dgm:t>
        <a:bodyPr/>
        <a:lstStyle/>
        <a:p>
          <a:endParaRPr lang="ru-RU"/>
        </a:p>
      </dgm:t>
    </dgm:pt>
    <dgm:pt modelId="{E7667EC1-CF11-4BD6-BFDA-F68B1240D313}">
      <dgm:prSet phldrT="[Текст]"/>
      <dgm:spPr/>
      <dgm:t>
        <a:bodyPr/>
        <a:lstStyle/>
        <a:p>
          <a:r>
            <a:rPr lang="ru-RU" dirty="0" smtClean="0"/>
            <a:t>Проведение рекламной компании по привлечению граждан на военную службу по контракту в Вооруженные Силы Российской Федерации</a:t>
          </a:r>
          <a:endParaRPr lang="ru-RU" dirty="0"/>
        </a:p>
      </dgm:t>
    </dgm:pt>
    <dgm:pt modelId="{25D7D6A9-1C1F-482A-8CFA-11D0C7519FC5}" type="parTrans" cxnId="{804D59AC-53FF-4F54-A7E0-BB6F7AEC4FA8}">
      <dgm:prSet/>
      <dgm:spPr/>
      <dgm:t>
        <a:bodyPr/>
        <a:lstStyle/>
        <a:p>
          <a:endParaRPr lang="ru-RU"/>
        </a:p>
      </dgm:t>
    </dgm:pt>
    <dgm:pt modelId="{F14EAD3C-549B-402C-A485-CCFDC41A90FA}" type="sibTrans" cxnId="{804D59AC-53FF-4F54-A7E0-BB6F7AEC4FA8}">
      <dgm:prSet/>
      <dgm:spPr/>
      <dgm:t>
        <a:bodyPr/>
        <a:lstStyle/>
        <a:p>
          <a:endParaRPr lang="ru-RU"/>
        </a:p>
      </dgm:t>
    </dgm:pt>
    <dgm:pt modelId="{179EC691-F345-47E2-8976-29C47806126A}">
      <dgm:prSet phldrT="[Текст]" custT="1"/>
      <dgm:spPr/>
      <dgm:t>
        <a:bodyPr/>
        <a:lstStyle/>
        <a:p>
          <a:r>
            <a:rPr lang="ru-RU" sz="1600" dirty="0" smtClean="0"/>
            <a:t>1 100,0</a:t>
          </a:r>
          <a:endParaRPr lang="ru-RU" sz="1600" dirty="0"/>
        </a:p>
      </dgm:t>
    </dgm:pt>
    <dgm:pt modelId="{CBA4F46C-D3F4-4186-980A-55ADE0EEFFBD}" type="parTrans" cxnId="{87EF489C-C92E-40A4-8A96-DCCFB9448441}">
      <dgm:prSet/>
      <dgm:spPr/>
      <dgm:t>
        <a:bodyPr/>
        <a:lstStyle/>
        <a:p>
          <a:endParaRPr lang="ru-RU"/>
        </a:p>
      </dgm:t>
    </dgm:pt>
    <dgm:pt modelId="{40CF497D-82A1-479D-A8AB-2B486DF7E649}" type="sibTrans" cxnId="{87EF489C-C92E-40A4-8A96-DCCFB9448441}">
      <dgm:prSet/>
      <dgm:spPr/>
      <dgm:t>
        <a:bodyPr/>
        <a:lstStyle/>
        <a:p>
          <a:endParaRPr lang="ru-RU"/>
        </a:p>
      </dgm:t>
    </dgm:pt>
    <dgm:pt modelId="{E85309F8-7896-4F48-9203-6EF11AAA9814}">
      <dgm:prSet phldrT="[Текст]"/>
      <dgm:spPr/>
      <dgm:t>
        <a:bodyPr/>
        <a:lstStyle/>
        <a:p>
          <a:r>
            <a:rPr lang="ru-RU" dirty="0" smtClean="0"/>
            <a:t>Производство и размещение материалов о деятельности и решениях органов местного самоуправления, иной социально-значимой информации в газете «Северо-Енисейский ВЕСТНИК» и ее приложениях</a:t>
          </a:r>
          <a:endParaRPr lang="ru-RU" dirty="0"/>
        </a:p>
      </dgm:t>
    </dgm:pt>
    <dgm:pt modelId="{55FD32C4-CFAF-4444-98B3-F8C4BFEF6E93}" type="parTrans" cxnId="{17DBFEC3-F6BE-4E54-B2C5-52F8B44E1AF0}">
      <dgm:prSet/>
      <dgm:spPr/>
      <dgm:t>
        <a:bodyPr/>
        <a:lstStyle/>
        <a:p>
          <a:endParaRPr lang="ru-RU"/>
        </a:p>
      </dgm:t>
    </dgm:pt>
    <dgm:pt modelId="{6DA55899-EF63-4E38-B04F-01D61D545D39}" type="sibTrans" cxnId="{17DBFEC3-F6BE-4E54-B2C5-52F8B44E1AF0}">
      <dgm:prSet/>
      <dgm:spPr/>
      <dgm:t>
        <a:bodyPr/>
        <a:lstStyle/>
        <a:p>
          <a:endParaRPr lang="ru-RU"/>
        </a:p>
      </dgm:t>
    </dgm:pt>
    <dgm:pt modelId="{C08A0882-C90F-4E05-97CD-0A38FB824733}">
      <dgm:prSet phldrT="[Текст]"/>
      <dgm:spPr/>
      <dgm:t>
        <a:bodyPr/>
        <a:lstStyle/>
        <a:p>
          <a:r>
            <a:rPr lang="ru-RU" dirty="0" smtClean="0"/>
            <a:t>41 804,4</a:t>
          </a:r>
          <a:endParaRPr lang="ru-RU" dirty="0"/>
        </a:p>
      </dgm:t>
    </dgm:pt>
    <dgm:pt modelId="{A7927CBE-A71F-4512-BFBF-05F7DE04B483}" type="parTrans" cxnId="{3CC7132C-C8E6-4CFD-82F3-F3737BE09B4B}">
      <dgm:prSet/>
      <dgm:spPr/>
      <dgm:t>
        <a:bodyPr/>
        <a:lstStyle/>
        <a:p>
          <a:endParaRPr lang="ru-RU"/>
        </a:p>
      </dgm:t>
    </dgm:pt>
    <dgm:pt modelId="{65657105-ED73-4854-A483-B5F2E89C7FE4}" type="sibTrans" cxnId="{3CC7132C-C8E6-4CFD-82F3-F3737BE09B4B}">
      <dgm:prSet/>
      <dgm:spPr/>
      <dgm:t>
        <a:bodyPr/>
        <a:lstStyle/>
        <a:p>
          <a:endParaRPr lang="ru-RU"/>
        </a:p>
      </dgm:t>
    </dgm:pt>
    <dgm:pt modelId="{A82D4A7F-0337-4BA6-A223-7120DBB7C852}">
      <dgm:prSet phldrT="[Текст]"/>
      <dgm:spPr/>
      <dgm:t>
        <a:bodyPr/>
        <a:lstStyle/>
        <a:p>
          <a:r>
            <a:rPr lang="ru-RU" dirty="0" smtClean="0"/>
            <a:t>Обеспечение деятельности МКУ «СЕМИС»</a:t>
          </a:r>
          <a:endParaRPr lang="ru-RU" dirty="0"/>
        </a:p>
      </dgm:t>
    </dgm:pt>
    <dgm:pt modelId="{FD53E893-2233-4908-B53A-99590C5FB7A7}" type="parTrans" cxnId="{BA7A2C89-B6B7-4A90-AC65-B18A57A9F33A}">
      <dgm:prSet/>
      <dgm:spPr/>
      <dgm:t>
        <a:bodyPr/>
        <a:lstStyle/>
        <a:p>
          <a:endParaRPr lang="ru-RU"/>
        </a:p>
      </dgm:t>
    </dgm:pt>
    <dgm:pt modelId="{B3D58680-B296-407E-98AF-48F27B84770F}" type="sibTrans" cxnId="{BA7A2C89-B6B7-4A90-AC65-B18A57A9F33A}">
      <dgm:prSet/>
      <dgm:spPr/>
      <dgm:t>
        <a:bodyPr/>
        <a:lstStyle/>
        <a:p>
          <a:endParaRPr lang="ru-RU"/>
        </a:p>
      </dgm:t>
    </dgm:pt>
    <dgm:pt modelId="{0939AE33-4C95-4AC1-A325-39D7FB26D205}">
      <dgm:prSet phldrT="[Текст]" custT="1"/>
      <dgm:spPr/>
      <dgm:t>
        <a:bodyPr/>
        <a:lstStyle/>
        <a:p>
          <a:r>
            <a:rPr lang="ru-RU" sz="1600" dirty="0" smtClean="0"/>
            <a:t>750,0</a:t>
          </a:r>
          <a:endParaRPr lang="ru-RU" sz="1600" dirty="0"/>
        </a:p>
      </dgm:t>
    </dgm:pt>
    <dgm:pt modelId="{AAAA094A-CA1F-42E4-A576-79954CEC94DD}" type="sibTrans" cxnId="{B6A70FD3-F74A-4D4A-8DB0-D54C7B25CE38}">
      <dgm:prSet/>
      <dgm:spPr/>
      <dgm:t>
        <a:bodyPr/>
        <a:lstStyle/>
        <a:p>
          <a:endParaRPr lang="ru-RU"/>
        </a:p>
      </dgm:t>
    </dgm:pt>
    <dgm:pt modelId="{643F425D-3266-47C4-850C-BA8494480E3E}" type="parTrans" cxnId="{B6A70FD3-F74A-4D4A-8DB0-D54C7B25CE38}">
      <dgm:prSet/>
      <dgm:spPr/>
      <dgm:t>
        <a:bodyPr/>
        <a:lstStyle/>
        <a:p>
          <a:endParaRPr lang="ru-RU"/>
        </a:p>
      </dgm:t>
    </dgm:pt>
    <dgm:pt modelId="{D05EE8B7-E224-4DA0-B169-723C42CD24D3}">
      <dgm:prSet/>
      <dgm:spPr/>
      <dgm:t>
        <a:bodyPr/>
        <a:lstStyle/>
        <a:p>
          <a:r>
            <a:rPr lang="ru-RU" dirty="0" smtClean="0"/>
            <a:t>Производство и распространение материалов органов местного самоуправления в газете «Северо-Енисейский Вестник» и ее приложениях</a:t>
          </a:r>
          <a:endParaRPr lang="ru-RU" dirty="0"/>
        </a:p>
      </dgm:t>
    </dgm:pt>
    <dgm:pt modelId="{39883894-6234-42BE-B541-1E02BE89A258}" type="parTrans" cxnId="{951D0C80-FCA1-434C-AA62-3C5B50563282}">
      <dgm:prSet/>
      <dgm:spPr/>
      <dgm:t>
        <a:bodyPr/>
        <a:lstStyle/>
        <a:p>
          <a:endParaRPr lang="ru-RU"/>
        </a:p>
      </dgm:t>
    </dgm:pt>
    <dgm:pt modelId="{DEE397A5-E67A-4912-AC66-DD82B42B164E}" type="sibTrans" cxnId="{951D0C80-FCA1-434C-AA62-3C5B50563282}">
      <dgm:prSet/>
      <dgm:spPr/>
      <dgm:t>
        <a:bodyPr/>
        <a:lstStyle/>
        <a:p>
          <a:endParaRPr lang="ru-RU"/>
        </a:p>
      </dgm:t>
    </dgm:pt>
    <dgm:pt modelId="{631BBD67-751C-4141-8149-3AB55C3C89EC}" type="pres">
      <dgm:prSet presAssocID="{63C10B66-9D29-4B0E-954A-A02638026E2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8CA775-C7D7-4648-BF8D-7A70FA2763B1}" type="pres">
      <dgm:prSet presAssocID="{0939AE33-4C95-4AC1-A325-39D7FB26D205}" presName="composite" presStyleCnt="0"/>
      <dgm:spPr/>
    </dgm:pt>
    <dgm:pt modelId="{73426250-CD08-4DF2-9653-E461AD58420C}" type="pres">
      <dgm:prSet presAssocID="{0939AE33-4C95-4AC1-A325-39D7FB26D205}" presName="parentText" presStyleLbl="alignNode1" presStyleIdx="0" presStyleCnt="4" custLinFactNeighborX="3368" custLinFactNeighborY="235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367075-A1A3-4663-BFBA-C2C574CACF16}" type="pres">
      <dgm:prSet presAssocID="{0939AE33-4C95-4AC1-A325-39D7FB26D205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5BE73E-921A-4EAC-8A95-686263ADC0F8}" type="pres">
      <dgm:prSet presAssocID="{AAAA094A-CA1F-42E4-A576-79954CEC94DD}" presName="sp" presStyleCnt="0"/>
      <dgm:spPr/>
    </dgm:pt>
    <dgm:pt modelId="{982437EB-8BAC-44E7-B414-6D914C6390AF}" type="pres">
      <dgm:prSet presAssocID="{D562B0ED-8F9A-468A-B5CC-440183C4A61E}" presName="composite" presStyleCnt="0"/>
      <dgm:spPr/>
    </dgm:pt>
    <dgm:pt modelId="{C3613835-41AE-4A19-A54D-C885B58DEDBA}" type="pres">
      <dgm:prSet presAssocID="{D562B0ED-8F9A-468A-B5CC-440183C4A61E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3531DE-AFF6-4FC4-B6BD-2CE90D4A110D}" type="pres">
      <dgm:prSet presAssocID="{D562B0ED-8F9A-468A-B5CC-440183C4A61E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69E1D7-0F56-48C6-A1F4-41EC19E647AD}" type="pres">
      <dgm:prSet presAssocID="{7BFF25C9-171D-42B4-8FB9-0410EB50761C}" presName="sp" presStyleCnt="0"/>
      <dgm:spPr/>
    </dgm:pt>
    <dgm:pt modelId="{E05AD3BC-5399-4D1C-892C-7DCA745ABF64}" type="pres">
      <dgm:prSet presAssocID="{179EC691-F345-47E2-8976-29C47806126A}" presName="composite" presStyleCnt="0"/>
      <dgm:spPr/>
    </dgm:pt>
    <dgm:pt modelId="{A06C04D2-E690-41EE-89A0-C6C76AC48E79}" type="pres">
      <dgm:prSet presAssocID="{179EC691-F345-47E2-8976-29C47806126A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37EA36-E7BE-44EE-87F3-8DA1EEAD12FE}" type="pres">
      <dgm:prSet presAssocID="{179EC691-F345-47E2-8976-29C47806126A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8BF771-4EDB-4874-9972-F893C1E65149}" type="pres">
      <dgm:prSet presAssocID="{40CF497D-82A1-479D-A8AB-2B486DF7E649}" presName="sp" presStyleCnt="0"/>
      <dgm:spPr/>
    </dgm:pt>
    <dgm:pt modelId="{126DE0F4-635E-46AA-9F61-945EA731F251}" type="pres">
      <dgm:prSet presAssocID="{C08A0882-C90F-4E05-97CD-0A38FB824733}" presName="composite" presStyleCnt="0"/>
      <dgm:spPr/>
    </dgm:pt>
    <dgm:pt modelId="{A0ADD2C1-514D-4A74-9F8F-EB4783BB8059}" type="pres">
      <dgm:prSet presAssocID="{C08A0882-C90F-4E05-97CD-0A38FB824733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59687E-7856-4A01-BC59-C471594C7E5F}" type="pres">
      <dgm:prSet presAssocID="{C08A0882-C90F-4E05-97CD-0A38FB824733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A31074-30D3-4256-9FB9-DE9103CA4A7A}" srcId="{63C10B66-9D29-4B0E-954A-A02638026E21}" destId="{D562B0ED-8F9A-468A-B5CC-440183C4A61E}" srcOrd="1" destOrd="0" parTransId="{78E2B2BE-30E9-4411-817F-1CBBC92CDBC5}" sibTransId="{7BFF25C9-171D-42B4-8FB9-0410EB50761C}"/>
    <dgm:cxn modelId="{87EF489C-C92E-40A4-8A96-DCCFB9448441}" srcId="{63C10B66-9D29-4B0E-954A-A02638026E21}" destId="{179EC691-F345-47E2-8976-29C47806126A}" srcOrd="2" destOrd="0" parTransId="{CBA4F46C-D3F4-4186-980A-55ADE0EEFFBD}" sibTransId="{40CF497D-82A1-479D-A8AB-2B486DF7E649}"/>
    <dgm:cxn modelId="{B8B378FD-72DD-4CA3-AAE9-532F0F436810}" type="presOf" srcId="{C08A0882-C90F-4E05-97CD-0A38FB824733}" destId="{A0ADD2C1-514D-4A74-9F8F-EB4783BB8059}" srcOrd="0" destOrd="0" presId="urn:microsoft.com/office/officeart/2005/8/layout/chevron2"/>
    <dgm:cxn modelId="{BA7A2C89-B6B7-4A90-AC65-B18A57A9F33A}" srcId="{C08A0882-C90F-4E05-97CD-0A38FB824733}" destId="{A82D4A7F-0337-4BA6-A223-7120DBB7C852}" srcOrd="0" destOrd="0" parTransId="{FD53E893-2233-4908-B53A-99590C5FB7A7}" sibTransId="{B3D58680-B296-407E-98AF-48F27B84770F}"/>
    <dgm:cxn modelId="{1ED56020-6575-4CE7-B683-4524970D1A74}" type="presOf" srcId="{A82D4A7F-0337-4BA6-A223-7120DBB7C852}" destId="{6F59687E-7856-4A01-BC59-C471594C7E5F}" srcOrd="0" destOrd="0" presId="urn:microsoft.com/office/officeart/2005/8/layout/chevron2"/>
    <dgm:cxn modelId="{804D59AC-53FF-4F54-A7E0-BB6F7AEC4FA8}" srcId="{D562B0ED-8F9A-468A-B5CC-440183C4A61E}" destId="{E7667EC1-CF11-4BD6-BFDA-F68B1240D313}" srcOrd="0" destOrd="0" parTransId="{25D7D6A9-1C1F-482A-8CFA-11D0C7519FC5}" sibTransId="{F14EAD3C-549B-402C-A485-CCFDC41A90FA}"/>
    <dgm:cxn modelId="{D89F728A-92FF-43B1-8D49-9AFD05C40546}" type="presOf" srcId="{63C10B66-9D29-4B0E-954A-A02638026E21}" destId="{631BBD67-751C-4141-8149-3AB55C3C89EC}" srcOrd="0" destOrd="0" presId="urn:microsoft.com/office/officeart/2005/8/layout/chevron2"/>
    <dgm:cxn modelId="{951D0C80-FCA1-434C-AA62-3C5B50563282}" srcId="{0939AE33-4C95-4AC1-A325-39D7FB26D205}" destId="{D05EE8B7-E224-4DA0-B169-723C42CD24D3}" srcOrd="0" destOrd="0" parTransId="{39883894-6234-42BE-B541-1E02BE89A258}" sibTransId="{DEE397A5-E67A-4912-AC66-DD82B42B164E}"/>
    <dgm:cxn modelId="{E1F39A97-9580-470E-8475-BABEA7898056}" type="presOf" srcId="{E85309F8-7896-4F48-9203-6EF11AAA9814}" destId="{0037EA36-E7BE-44EE-87F3-8DA1EEAD12FE}" srcOrd="0" destOrd="0" presId="urn:microsoft.com/office/officeart/2005/8/layout/chevron2"/>
    <dgm:cxn modelId="{B6A70FD3-F74A-4D4A-8DB0-D54C7B25CE38}" srcId="{63C10B66-9D29-4B0E-954A-A02638026E21}" destId="{0939AE33-4C95-4AC1-A325-39D7FB26D205}" srcOrd="0" destOrd="0" parTransId="{643F425D-3266-47C4-850C-BA8494480E3E}" sibTransId="{AAAA094A-CA1F-42E4-A576-79954CEC94DD}"/>
    <dgm:cxn modelId="{3CC7132C-C8E6-4CFD-82F3-F3737BE09B4B}" srcId="{63C10B66-9D29-4B0E-954A-A02638026E21}" destId="{C08A0882-C90F-4E05-97CD-0A38FB824733}" srcOrd="3" destOrd="0" parTransId="{A7927CBE-A71F-4512-BFBF-05F7DE04B483}" sibTransId="{65657105-ED73-4854-A483-B5F2E89C7FE4}"/>
    <dgm:cxn modelId="{3B15D780-26DB-405B-A57E-0660E71D7399}" type="presOf" srcId="{179EC691-F345-47E2-8976-29C47806126A}" destId="{A06C04D2-E690-41EE-89A0-C6C76AC48E79}" srcOrd="0" destOrd="0" presId="urn:microsoft.com/office/officeart/2005/8/layout/chevron2"/>
    <dgm:cxn modelId="{B67D82D4-1F27-4C9C-90B6-F4CEA54BCD83}" type="presOf" srcId="{0939AE33-4C95-4AC1-A325-39D7FB26D205}" destId="{73426250-CD08-4DF2-9653-E461AD58420C}" srcOrd="0" destOrd="0" presId="urn:microsoft.com/office/officeart/2005/8/layout/chevron2"/>
    <dgm:cxn modelId="{A8385A09-0EC0-479C-AD24-869597254190}" type="presOf" srcId="{D05EE8B7-E224-4DA0-B169-723C42CD24D3}" destId="{A5367075-A1A3-4663-BFBA-C2C574CACF16}" srcOrd="0" destOrd="0" presId="urn:microsoft.com/office/officeart/2005/8/layout/chevron2"/>
    <dgm:cxn modelId="{D489A7CB-F7B1-4F97-97DC-62A8509B7D37}" type="presOf" srcId="{D562B0ED-8F9A-468A-B5CC-440183C4A61E}" destId="{C3613835-41AE-4A19-A54D-C885B58DEDBA}" srcOrd="0" destOrd="0" presId="urn:microsoft.com/office/officeart/2005/8/layout/chevron2"/>
    <dgm:cxn modelId="{17DBFEC3-F6BE-4E54-B2C5-52F8B44E1AF0}" srcId="{179EC691-F345-47E2-8976-29C47806126A}" destId="{E85309F8-7896-4F48-9203-6EF11AAA9814}" srcOrd="0" destOrd="0" parTransId="{55FD32C4-CFAF-4444-98B3-F8C4BFEF6E93}" sibTransId="{6DA55899-EF63-4E38-B04F-01D61D545D39}"/>
    <dgm:cxn modelId="{18924693-28D4-4301-9395-4D92EC4A8303}" type="presOf" srcId="{E7667EC1-CF11-4BD6-BFDA-F68B1240D313}" destId="{1C3531DE-AFF6-4FC4-B6BD-2CE90D4A110D}" srcOrd="0" destOrd="0" presId="urn:microsoft.com/office/officeart/2005/8/layout/chevron2"/>
    <dgm:cxn modelId="{B7410315-B08B-4792-A2A6-DB29519D0C1D}" type="presParOf" srcId="{631BBD67-751C-4141-8149-3AB55C3C89EC}" destId="{8D8CA775-C7D7-4648-BF8D-7A70FA2763B1}" srcOrd="0" destOrd="0" presId="urn:microsoft.com/office/officeart/2005/8/layout/chevron2"/>
    <dgm:cxn modelId="{FB44559E-DB38-4460-8493-CDB7CBB23C75}" type="presParOf" srcId="{8D8CA775-C7D7-4648-BF8D-7A70FA2763B1}" destId="{73426250-CD08-4DF2-9653-E461AD58420C}" srcOrd="0" destOrd="0" presId="urn:microsoft.com/office/officeart/2005/8/layout/chevron2"/>
    <dgm:cxn modelId="{CBBC34BA-C36D-48FD-B8F6-BB7F1775E730}" type="presParOf" srcId="{8D8CA775-C7D7-4648-BF8D-7A70FA2763B1}" destId="{A5367075-A1A3-4663-BFBA-C2C574CACF16}" srcOrd="1" destOrd="0" presId="urn:microsoft.com/office/officeart/2005/8/layout/chevron2"/>
    <dgm:cxn modelId="{2502D2E1-08B2-4997-998C-C7F58354F734}" type="presParOf" srcId="{631BBD67-751C-4141-8149-3AB55C3C89EC}" destId="{BE5BE73E-921A-4EAC-8A95-686263ADC0F8}" srcOrd="1" destOrd="0" presId="urn:microsoft.com/office/officeart/2005/8/layout/chevron2"/>
    <dgm:cxn modelId="{83C6B1D9-D2DA-4DD4-93AD-33E63E75A8BB}" type="presParOf" srcId="{631BBD67-751C-4141-8149-3AB55C3C89EC}" destId="{982437EB-8BAC-44E7-B414-6D914C6390AF}" srcOrd="2" destOrd="0" presId="urn:microsoft.com/office/officeart/2005/8/layout/chevron2"/>
    <dgm:cxn modelId="{A0A90879-F946-401B-904E-58AFEBFEC278}" type="presParOf" srcId="{982437EB-8BAC-44E7-B414-6D914C6390AF}" destId="{C3613835-41AE-4A19-A54D-C885B58DEDBA}" srcOrd="0" destOrd="0" presId="urn:microsoft.com/office/officeart/2005/8/layout/chevron2"/>
    <dgm:cxn modelId="{7D0F5827-1049-468B-BEFE-B236CB0D8546}" type="presParOf" srcId="{982437EB-8BAC-44E7-B414-6D914C6390AF}" destId="{1C3531DE-AFF6-4FC4-B6BD-2CE90D4A110D}" srcOrd="1" destOrd="0" presId="urn:microsoft.com/office/officeart/2005/8/layout/chevron2"/>
    <dgm:cxn modelId="{8D40DD8D-3BEF-4AFD-80F5-97FDDA7E8039}" type="presParOf" srcId="{631BBD67-751C-4141-8149-3AB55C3C89EC}" destId="{8969E1D7-0F56-48C6-A1F4-41EC19E647AD}" srcOrd="3" destOrd="0" presId="urn:microsoft.com/office/officeart/2005/8/layout/chevron2"/>
    <dgm:cxn modelId="{60AB8FEB-0C4A-473C-B766-A10CAC587A53}" type="presParOf" srcId="{631BBD67-751C-4141-8149-3AB55C3C89EC}" destId="{E05AD3BC-5399-4D1C-892C-7DCA745ABF64}" srcOrd="4" destOrd="0" presId="urn:microsoft.com/office/officeart/2005/8/layout/chevron2"/>
    <dgm:cxn modelId="{E6905442-431F-402B-A4DA-D1A571A61B27}" type="presParOf" srcId="{E05AD3BC-5399-4D1C-892C-7DCA745ABF64}" destId="{A06C04D2-E690-41EE-89A0-C6C76AC48E79}" srcOrd="0" destOrd="0" presId="urn:microsoft.com/office/officeart/2005/8/layout/chevron2"/>
    <dgm:cxn modelId="{6FD0D850-0CB1-4818-BDB5-7432105D002D}" type="presParOf" srcId="{E05AD3BC-5399-4D1C-892C-7DCA745ABF64}" destId="{0037EA36-E7BE-44EE-87F3-8DA1EEAD12FE}" srcOrd="1" destOrd="0" presId="urn:microsoft.com/office/officeart/2005/8/layout/chevron2"/>
    <dgm:cxn modelId="{364F07A6-992D-4FFF-9A1C-21678ACBFE81}" type="presParOf" srcId="{631BBD67-751C-4141-8149-3AB55C3C89EC}" destId="{A48BF771-4EDB-4874-9972-F893C1E65149}" srcOrd="5" destOrd="0" presId="urn:microsoft.com/office/officeart/2005/8/layout/chevron2"/>
    <dgm:cxn modelId="{04FFF2DB-B4E5-45CF-8DAB-AD23A856BC6F}" type="presParOf" srcId="{631BBD67-751C-4141-8149-3AB55C3C89EC}" destId="{126DE0F4-635E-46AA-9F61-945EA731F251}" srcOrd="6" destOrd="0" presId="urn:microsoft.com/office/officeart/2005/8/layout/chevron2"/>
    <dgm:cxn modelId="{59A93260-C32C-47A8-916D-451EB339B0CB}" type="presParOf" srcId="{126DE0F4-635E-46AA-9F61-945EA731F251}" destId="{A0ADD2C1-514D-4A74-9F8F-EB4783BB8059}" srcOrd="0" destOrd="0" presId="urn:microsoft.com/office/officeart/2005/8/layout/chevron2"/>
    <dgm:cxn modelId="{2A53DF68-C237-449E-A2CB-73E2D970F772}" type="presParOf" srcId="{126DE0F4-635E-46AA-9F61-945EA731F251}" destId="{6F59687E-7856-4A01-BC59-C471594C7E5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5627967-19B9-4D7B-8106-34A02CF2FF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EAF68F-CDF2-4A1D-B664-408FC6BB6102}">
      <dgm:prSet phldrT="[Текст]"/>
      <dgm:spPr/>
      <dgm:t>
        <a:bodyPr/>
        <a:lstStyle/>
        <a:p>
          <a:r>
            <a:rPr lang="ru-RU" dirty="0" smtClean="0"/>
            <a:t>45 139,1</a:t>
          </a:r>
          <a:endParaRPr lang="ru-RU" dirty="0"/>
        </a:p>
      </dgm:t>
    </dgm:pt>
    <dgm:pt modelId="{23DD4F3F-5DD3-4068-95CA-7B4D9C1DF0B9}" type="parTrans" cxnId="{A7CD71F1-4381-4F39-B48B-5DC1F516B4CD}">
      <dgm:prSet/>
      <dgm:spPr/>
      <dgm:t>
        <a:bodyPr/>
        <a:lstStyle/>
        <a:p>
          <a:endParaRPr lang="ru-RU"/>
        </a:p>
      </dgm:t>
    </dgm:pt>
    <dgm:pt modelId="{F9D3C2EF-AFFC-43F2-BBC3-25D8E008BE8D}" type="sibTrans" cxnId="{A7CD71F1-4381-4F39-B48B-5DC1F516B4CD}">
      <dgm:prSet/>
      <dgm:spPr/>
      <dgm:t>
        <a:bodyPr/>
        <a:lstStyle/>
        <a:p>
          <a:endParaRPr lang="ru-RU"/>
        </a:p>
      </dgm:t>
    </dgm:pt>
    <dgm:pt modelId="{4A696A0C-AFE8-4153-86AB-654977CC10D0}">
      <dgm:prSet phldrT="[Текст]"/>
      <dgm:spPr/>
      <dgm:t>
        <a:bodyPr/>
        <a:lstStyle/>
        <a:p>
          <a:r>
            <a:rPr lang="ru-RU" dirty="0" smtClean="0">
              <a:latin typeface="+mn-lt"/>
              <a:cs typeface="Times New Roman" pitchFamily="18" charset="0"/>
            </a:rPr>
            <a:t>Повышение эффективности управления муниципальным имуществом, содержание и техническое обслуживание муниципального имущества</a:t>
          </a:r>
          <a:endParaRPr lang="ru-RU" dirty="0">
            <a:latin typeface="+mn-lt"/>
          </a:endParaRPr>
        </a:p>
      </dgm:t>
    </dgm:pt>
    <dgm:pt modelId="{9E29DF0A-7BA2-4B58-B9CB-4D02FBE5B5B1}" type="parTrans" cxnId="{767A5561-617B-426F-94F3-F986769A18B9}">
      <dgm:prSet/>
      <dgm:spPr/>
      <dgm:t>
        <a:bodyPr/>
        <a:lstStyle/>
        <a:p>
          <a:endParaRPr lang="ru-RU"/>
        </a:p>
      </dgm:t>
    </dgm:pt>
    <dgm:pt modelId="{89D8F69B-0492-47B2-A277-E0CDD87390B8}" type="sibTrans" cxnId="{767A5561-617B-426F-94F3-F986769A18B9}">
      <dgm:prSet/>
      <dgm:spPr/>
      <dgm:t>
        <a:bodyPr/>
        <a:lstStyle/>
        <a:p>
          <a:endParaRPr lang="ru-RU"/>
        </a:p>
      </dgm:t>
    </dgm:pt>
    <dgm:pt modelId="{E5D9BE1B-9934-4516-941F-D13B8A173955}">
      <dgm:prSet phldrT="[Текст]"/>
      <dgm:spPr/>
      <dgm:t>
        <a:bodyPr/>
        <a:lstStyle/>
        <a:p>
          <a:r>
            <a:rPr lang="ru-RU" dirty="0" smtClean="0"/>
            <a:t>1 350,0</a:t>
          </a:r>
          <a:endParaRPr lang="ru-RU" dirty="0"/>
        </a:p>
      </dgm:t>
    </dgm:pt>
    <dgm:pt modelId="{229CB080-0DE4-44D2-A8AE-1FC9FA0E750E}" type="parTrans" cxnId="{B487261C-9F1A-4038-9823-5354AC223CEB}">
      <dgm:prSet/>
      <dgm:spPr/>
      <dgm:t>
        <a:bodyPr/>
        <a:lstStyle/>
        <a:p>
          <a:endParaRPr lang="ru-RU"/>
        </a:p>
      </dgm:t>
    </dgm:pt>
    <dgm:pt modelId="{F6FF03EF-651A-45BA-A237-09B9F2256AE2}" type="sibTrans" cxnId="{B487261C-9F1A-4038-9823-5354AC223CEB}">
      <dgm:prSet/>
      <dgm:spPr/>
      <dgm:t>
        <a:bodyPr/>
        <a:lstStyle/>
        <a:p>
          <a:endParaRPr lang="ru-RU"/>
        </a:p>
      </dgm:t>
    </dgm:pt>
    <dgm:pt modelId="{A8BB7BAB-A99B-4C14-9432-FCFDCBB87927}">
      <dgm:prSet phldrT="[Текст]"/>
      <dgm:spPr/>
      <dgm:t>
        <a:bodyPr/>
        <a:lstStyle/>
        <a:p>
          <a:r>
            <a:rPr lang="ru-RU" u="none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Реализация мероприятий в области земельных отношений и природопользования</a:t>
          </a:r>
          <a:endParaRPr lang="ru-RU" dirty="0">
            <a:solidFill>
              <a:schemeClr val="tx1"/>
            </a:solidFill>
            <a:latin typeface="+mn-lt"/>
          </a:endParaRPr>
        </a:p>
      </dgm:t>
    </dgm:pt>
    <dgm:pt modelId="{20D06EDE-104C-483B-9C74-03956822D775}" type="parTrans" cxnId="{6752872E-9EEE-4099-A177-94302BF6F838}">
      <dgm:prSet/>
      <dgm:spPr/>
      <dgm:t>
        <a:bodyPr/>
        <a:lstStyle/>
        <a:p>
          <a:endParaRPr lang="ru-RU"/>
        </a:p>
      </dgm:t>
    </dgm:pt>
    <dgm:pt modelId="{895018DB-0A7D-42EA-99A2-1903E30B5897}" type="sibTrans" cxnId="{6752872E-9EEE-4099-A177-94302BF6F838}">
      <dgm:prSet/>
      <dgm:spPr/>
      <dgm:t>
        <a:bodyPr/>
        <a:lstStyle/>
        <a:p>
          <a:endParaRPr lang="ru-RU"/>
        </a:p>
      </dgm:t>
    </dgm:pt>
    <dgm:pt modelId="{45CC5B3E-F55D-4702-ACC1-85CC5924C659}">
      <dgm:prSet phldrT="[Текст]"/>
      <dgm:spPr/>
      <dgm:t>
        <a:bodyPr/>
        <a:lstStyle/>
        <a:p>
          <a:r>
            <a:rPr lang="ru-RU" dirty="0" smtClean="0"/>
            <a:t>224,0</a:t>
          </a:r>
          <a:endParaRPr lang="ru-RU" dirty="0"/>
        </a:p>
      </dgm:t>
    </dgm:pt>
    <dgm:pt modelId="{7076B526-FEC5-48E2-82FE-7AFE8E3F610F}" type="parTrans" cxnId="{E5D04B26-0E66-4B29-8659-CB0C64A74871}">
      <dgm:prSet/>
      <dgm:spPr/>
      <dgm:t>
        <a:bodyPr/>
        <a:lstStyle/>
        <a:p>
          <a:endParaRPr lang="ru-RU"/>
        </a:p>
      </dgm:t>
    </dgm:pt>
    <dgm:pt modelId="{47D4D808-5327-4319-92AB-CEF196DB1C4C}" type="sibTrans" cxnId="{E5D04B26-0E66-4B29-8659-CB0C64A74871}">
      <dgm:prSet/>
      <dgm:spPr/>
      <dgm:t>
        <a:bodyPr/>
        <a:lstStyle/>
        <a:p>
          <a:endParaRPr lang="ru-RU"/>
        </a:p>
      </dgm:t>
    </dgm:pt>
    <dgm:pt modelId="{F334DB06-380B-443B-8F78-7D6EE54FE889}">
      <dgm:prSet phldrT="[Текст]"/>
      <dgm:spPr/>
      <dgm:t>
        <a:bodyPr/>
        <a:lstStyle/>
        <a:p>
          <a:r>
            <a:rPr lang="ru-RU" dirty="0" smtClean="0"/>
            <a:t>Строительство, реконструкция, капитальный ремонт, техническое оснащение, обслуживание муниципальных объектов и приобретение муниципального имущества</a:t>
          </a:r>
          <a:endParaRPr lang="ru-RU" dirty="0"/>
        </a:p>
      </dgm:t>
    </dgm:pt>
    <dgm:pt modelId="{FC11CA07-0B46-479E-8AA4-155D969641AC}" type="parTrans" cxnId="{CAFAF6A7-3DFB-49D9-8A38-B0A3D023E9F5}">
      <dgm:prSet/>
      <dgm:spPr/>
      <dgm:t>
        <a:bodyPr/>
        <a:lstStyle/>
        <a:p>
          <a:endParaRPr lang="ru-RU"/>
        </a:p>
      </dgm:t>
    </dgm:pt>
    <dgm:pt modelId="{0434C36D-3FE1-4EC4-BAD6-EB48509BE0C8}" type="sibTrans" cxnId="{CAFAF6A7-3DFB-49D9-8A38-B0A3D023E9F5}">
      <dgm:prSet/>
      <dgm:spPr/>
      <dgm:t>
        <a:bodyPr/>
        <a:lstStyle/>
        <a:p>
          <a:endParaRPr lang="ru-RU"/>
        </a:p>
      </dgm:t>
    </dgm:pt>
    <dgm:pt modelId="{A78AE9EC-ADCA-4ACE-9909-1C4C4A0699C9}">
      <dgm:prSet phldrT="[Текст]"/>
      <dgm:spPr/>
      <dgm:t>
        <a:bodyPr/>
        <a:lstStyle/>
        <a:p>
          <a:r>
            <a:rPr lang="ru-RU" dirty="0" smtClean="0"/>
            <a:t>20 478,7</a:t>
          </a:r>
          <a:endParaRPr lang="ru-RU" dirty="0"/>
        </a:p>
      </dgm:t>
    </dgm:pt>
    <dgm:pt modelId="{F316D009-4DC3-4E20-BFD6-92002058CC7B}" type="parTrans" cxnId="{E2020F8E-5DA4-45DC-9B93-AF2B04A2B65C}">
      <dgm:prSet/>
      <dgm:spPr/>
      <dgm:t>
        <a:bodyPr/>
        <a:lstStyle/>
        <a:p>
          <a:endParaRPr lang="ru-RU"/>
        </a:p>
      </dgm:t>
    </dgm:pt>
    <dgm:pt modelId="{02F83B0C-B5CA-41BB-A7C2-6414619DA465}" type="sibTrans" cxnId="{E2020F8E-5DA4-45DC-9B93-AF2B04A2B65C}">
      <dgm:prSet/>
      <dgm:spPr/>
      <dgm:t>
        <a:bodyPr/>
        <a:lstStyle/>
        <a:p>
          <a:endParaRPr lang="ru-RU"/>
        </a:p>
      </dgm:t>
    </dgm:pt>
    <dgm:pt modelId="{116214F5-28A4-464B-9A7E-D543B88340AD}">
      <dgm:prSet phldrT="[Текст]"/>
      <dgm:spPr/>
      <dgm:t>
        <a:bodyPr/>
        <a:lstStyle/>
        <a:p>
          <a:r>
            <a:rPr lang="ru-RU" dirty="0" smtClean="0"/>
            <a:t>Снос ветхих и аварийных объектов на территории Северо-Енисейского района</a:t>
          </a:r>
          <a:endParaRPr lang="ru-RU" dirty="0"/>
        </a:p>
      </dgm:t>
    </dgm:pt>
    <dgm:pt modelId="{ADF31DEA-3A78-4F60-A314-1D3811670893}" type="parTrans" cxnId="{3B60B662-3994-43EC-B91C-7010AA676EA7}">
      <dgm:prSet/>
      <dgm:spPr/>
      <dgm:t>
        <a:bodyPr/>
        <a:lstStyle/>
        <a:p>
          <a:endParaRPr lang="ru-RU"/>
        </a:p>
      </dgm:t>
    </dgm:pt>
    <dgm:pt modelId="{FB74BF5D-FC73-4C80-B2D8-40E034F191A9}" type="sibTrans" cxnId="{3B60B662-3994-43EC-B91C-7010AA676EA7}">
      <dgm:prSet/>
      <dgm:spPr/>
      <dgm:t>
        <a:bodyPr/>
        <a:lstStyle/>
        <a:p>
          <a:endParaRPr lang="ru-RU"/>
        </a:p>
      </dgm:t>
    </dgm:pt>
    <dgm:pt modelId="{9BBE645D-8BF8-4435-A38A-AB6A14468B78}" type="pres">
      <dgm:prSet presAssocID="{55627967-19B9-4D7B-8106-34A02CF2FF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807E9-CB8E-4988-BBA6-C39472FB7589}" type="pres">
      <dgm:prSet presAssocID="{82EAF68F-CDF2-4A1D-B664-408FC6BB6102}" presName="composite" presStyleCnt="0"/>
      <dgm:spPr/>
    </dgm:pt>
    <dgm:pt modelId="{6F901D98-8ED6-4D7A-ADB8-F509973F2575}" type="pres">
      <dgm:prSet presAssocID="{82EAF68F-CDF2-4A1D-B664-408FC6BB6102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24D9E-43EB-4CFA-9247-8EB25CDBB861}" type="pres">
      <dgm:prSet presAssocID="{82EAF68F-CDF2-4A1D-B664-408FC6BB6102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AE336-181E-4F4D-A4E4-40B6703F0FFD}" type="pres">
      <dgm:prSet presAssocID="{F9D3C2EF-AFFC-43F2-BBC3-25D8E008BE8D}" presName="sp" presStyleCnt="0"/>
      <dgm:spPr/>
    </dgm:pt>
    <dgm:pt modelId="{470C6357-E0F7-41D1-B9F1-3AEDB04CD27D}" type="pres">
      <dgm:prSet presAssocID="{E5D9BE1B-9934-4516-941F-D13B8A173955}" presName="composite" presStyleCnt="0"/>
      <dgm:spPr/>
    </dgm:pt>
    <dgm:pt modelId="{B5822B03-EFC6-40EF-9061-00FA3B5A251B}" type="pres">
      <dgm:prSet presAssocID="{E5D9BE1B-9934-4516-941F-D13B8A173955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61370-4734-4399-891E-A7611A5900B0}" type="pres">
      <dgm:prSet presAssocID="{E5D9BE1B-9934-4516-941F-D13B8A173955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D4ABBB-0427-4FED-877B-A8A6F43AF86A}" type="pres">
      <dgm:prSet presAssocID="{F6FF03EF-651A-45BA-A237-09B9F2256AE2}" presName="sp" presStyleCnt="0"/>
      <dgm:spPr/>
    </dgm:pt>
    <dgm:pt modelId="{77885E5C-F811-4C52-85A2-96709A3C3105}" type="pres">
      <dgm:prSet presAssocID="{45CC5B3E-F55D-4702-ACC1-85CC5924C659}" presName="composite" presStyleCnt="0"/>
      <dgm:spPr/>
    </dgm:pt>
    <dgm:pt modelId="{E54AABA8-294C-4BC9-9D97-B798A7FB7B8C}" type="pres">
      <dgm:prSet presAssocID="{45CC5B3E-F55D-4702-ACC1-85CC5924C659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87CA9-A034-40E4-9983-4EE547101921}" type="pres">
      <dgm:prSet presAssocID="{45CC5B3E-F55D-4702-ACC1-85CC5924C659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BA9FC-C6C5-43CF-AD27-8E35D0329E53}" type="pres">
      <dgm:prSet presAssocID="{47D4D808-5327-4319-92AB-CEF196DB1C4C}" presName="sp" presStyleCnt="0"/>
      <dgm:spPr/>
    </dgm:pt>
    <dgm:pt modelId="{DF277F4B-782C-4A80-9B58-8C229B528A84}" type="pres">
      <dgm:prSet presAssocID="{A78AE9EC-ADCA-4ACE-9909-1C4C4A0699C9}" presName="composite" presStyleCnt="0"/>
      <dgm:spPr/>
    </dgm:pt>
    <dgm:pt modelId="{43E5DAB7-FB00-470E-85C9-E88330C91654}" type="pres">
      <dgm:prSet presAssocID="{A78AE9EC-ADCA-4ACE-9909-1C4C4A0699C9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20891-3947-4622-A9A7-718D28A03088}" type="pres">
      <dgm:prSet presAssocID="{A78AE9EC-ADCA-4ACE-9909-1C4C4A0699C9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90E98A-5F6D-4886-B88A-CFE8AEACD7A7}" type="presOf" srcId="{45CC5B3E-F55D-4702-ACC1-85CC5924C659}" destId="{E54AABA8-294C-4BC9-9D97-B798A7FB7B8C}" srcOrd="0" destOrd="0" presId="urn:microsoft.com/office/officeart/2005/8/layout/chevron2"/>
    <dgm:cxn modelId="{CAFAF6A7-3DFB-49D9-8A38-B0A3D023E9F5}" srcId="{45CC5B3E-F55D-4702-ACC1-85CC5924C659}" destId="{F334DB06-380B-443B-8F78-7D6EE54FE889}" srcOrd="0" destOrd="0" parTransId="{FC11CA07-0B46-479E-8AA4-155D969641AC}" sibTransId="{0434C36D-3FE1-4EC4-BAD6-EB48509BE0C8}"/>
    <dgm:cxn modelId="{E5D04B26-0E66-4B29-8659-CB0C64A74871}" srcId="{55627967-19B9-4D7B-8106-34A02CF2FFA3}" destId="{45CC5B3E-F55D-4702-ACC1-85CC5924C659}" srcOrd="2" destOrd="0" parTransId="{7076B526-FEC5-48E2-82FE-7AFE8E3F610F}" sibTransId="{47D4D808-5327-4319-92AB-CEF196DB1C4C}"/>
    <dgm:cxn modelId="{8DAF6019-9C38-4DCC-8FFD-C214F9EFC628}" type="presOf" srcId="{116214F5-28A4-464B-9A7E-D543B88340AD}" destId="{81B20891-3947-4622-A9A7-718D28A03088}" srcOrd="0" destOrd="0" presId="urn:microsoft.com/office/officeart/2005/8/layout/chevron2"/>
    <dgm:cxn modelId="{CCDAE1E7-9443-4892-BB22-141AC058E2B4}" type="presOf" srcId="{82EAF68F-CDF2-4A1D-B664-408FC6BB6102}" destId="{6F901D98-8ED6-4D7A-ADB8-F509973F2575}" srcOrd="0" destOrd="0" presId="urn:microsoft.com/office/officeart/2005/8/layout/chevron2"/>
    <dgm:cxn modelId="{6752872E-9EEE-4099-A177-94302BF6F838}" srcId="{E5D9BE1B-9934-4516-941F-D13B8A173955}" destId="{A8BB7BAB-A99B-4C14-9432-FCFDCBB87927}" srcOrd="0" destOrd="0" parTransId="{20D06EDE-104C-483B-9C74-03956822D775}" sibTransId="{895018DB-0A7D-42EA-99A2-1903E30B5897}"/>
    <dgm:cxn modelId="{100BD155-D748-4F35-BCCD-B02D04D8CEDC}" type="presOf" srcId="{4A696A0C-AFE8-4153-86AB-654977CC10D0}" destId="{69524D9E-43EB-4CFA-9247-8EB25CDBB861}" srcOrd="0" destOrd="0" presId="urn:microsoft.com/office/officeart/2005/8/layout/chevron2"/>
    <dgm:cxn modelId="{A7CD71F1-4381-4F39-B48B-5DC1F516B4CD}" srcId="{55627967-19B9-4D7B-8106-34A02CF2FFA3}" destId="{82EAF68F-CDF2-4A1D-B664-408FC6BB6102}" srcOrd="0" destOrd="0" parTransId="{23DD4F3F-5DD3-4068-95CA-7B4D9C1DF0B9}" sibTransId="{F9D3C2EF-AFFC-43F2-BBC3-25D8E008BE8D}"/>
    <dgm:cxn modelId="{D3E9E777-4B6F-4089-8A1A-FF93C85E529E}" type="presOf" srcId="{A78AE9EC-ADCA-4ACE-9909-1C4C4A0699C9}" destId="{43E5DAB7-FB00-470E-85C9-E88330C91654}" srcOrd="0" destOrd="0" presId="urn:microsoft.com/office/officeart/2005/8/layout/chevron2"/>
    <dgm:cxn modelId="{B0AA98C3-928A-43A5-8AA9-104C54A4D9B9}" type="presOf" srcId="{E5D9BE1B-9934-4516-941F-D13B8A173955}" destId="{B5822B03-EFC6-40EF-9061-00FA3B5A251B}" srcOrd="0" destOrd="0" presId="urn:microsoft.com/office/officeart/2005/8/layout/chevron2"/>
    <dgm:cxn modelId="{A3A1134D-DE83-4C1E-800B-AD7A575932D9}" type="presOf" srcId="{F334DB06-380B-443B-8F78-7D6EE54FE889}" destId="{58F87CA9-A034-40E4-9983-4EE547101921}" srcOrd="0" destOrd="0" presId="urn:microsoft.com/office/officeart/2005/8/layout/chevron2"/>
    <dgm:cxn modelId="{FD28AD58-F013-45EF-8C4B-2D5AB13674C1}" type="presOf" srcId="{A8BB7BAB-A99B-4C14-9432-FCFDCBB87927}" destId="{2A761370-4734-4399-891E-A7611A5900B0}" srcOrd="0" destOrd="0" presId="urn:microsoft.com/office/officeart/2005/8/layout/chevron2"/>
    <dgm:cxn modelId="{767A5561-617B-426F-94F3-F986769A18B9}" srcId="{82EAF68F-CDF2-4A1D-B664-408FC6BB6102}" destId="{4A696A0C-AFE8-4153-86AB-654977CC10D0}" srcOrd="0" destOrd="0" parTransId="{9E29DF0A-7BA2-4B58-B9CB-4D02FBE5B5B1}" sibTransId="{89D8F69B-0492-47B2-A277-E0CDD87390B8}"/>
    <dgm:cxn modelId="{E2020F8E-5DA4-45DC-9B93-AF2B04A2B65C}" srcId="{55627967-19B9-4D7B-8106-34A02CF2FFA3}" destId="{A78AE9EC-ADCA-4ACE-9909-1C4C4A0699C9}" srcOrd="3" destOrd="0" parTransId="{F316D009-4DC3-4E20-BFD6-92002058CC7B}" sibTransId="{02F83B0C-B5CA-41BB-A7C2-6414619DA465}"/>
    <dgm:cxn modelId="{3B60B662-3994-43EC-B91C-7010AA676EA7}" srcId="{A78AE9EC-ADCA-4ACE-9909-1C4C4A0699C9}" destId="{116214F5-28A4-464B-9A7E-D543B88340AD}" srcOrd="0" destOrd="0" parTransId="{ADF31DEA-3A78-4F60-A314-1D3811670893}" sibTransId="{FB74BF5D-FC73-4C80-B2D8-40E034F191A9}"/>
    <dgm:cxn modelId="{7293F651-71BF-4603-A4F2-EC00BDDF8C54}" type="presOf" srcId="{55627967-19B9-4D7B-8106-34A02CF2FFA3}" destId="{9BBE645D-8BF8-4435-A38A-AB6A14468B78}" srcOrd="0" destOrd="0" presId="urn:microsoft.com/office/officeart/2005/8/layout/chevron2"/>
    <dgm:cxn modelId="{B487261C-9F1A-4038-9823-5354AC223CEB}" srcId="{55627967-19B9-4D7B-8106-34A02CF2FFA3}" destId="{E5D9BE1B-9934-4516-941F-D13B8A173955}" srcOrd="1" destOrd="0" parTransId="{229CB080-0DE4-44D2-A8AE-1FC9FA0E750E}" sibTransId="{F6FF03EF-651A-45BA-A237-09B9F2256AE2}"/>
    <dgm:cxn modelId="{013004C3-3923-4517-8087-8C7F71E74772}" type="presParOf" srcId="{9BBE645D-8BF8-4435-A38A-AB6A14468B78}" destId="{D62807E9-CB8E-4988-BBA6-C39472FB7589}" srcOrd="0" destOrd="0" presId="urn:microsoft.com/office/officeart/2005/8/layout/chevron2"/>
    <dgm:cxn modelId="{E0380535-0CF5-48F3-8FBB-5FFC6CDE3451}" type="presParOf" srcId="{D62807E9-CB8E-4988-BBA6-C39472FB7589}" destId="{6F901D98-8ED6-4D7A-ADB8-F509973F2575}" srcOrd="0" destOrd="0" presId="urn:microsoft.com/office/officeart/2005/8/layout/chevron2"/>
    <dgm:cxn modelId="{B7F66462-A8B6-4EC9-99F3-1E3BCC25C913}" type="presParOf" srcId="{D62807E9-CB8E-4988-BBA6-C39472FB7589}" destId="{69524D9E-43EB-4CFA-9247-8EB25CDBB861}" srcOrd="1" destOrd="0" presId="urn:microsoft.com/office/officeart/2005/8/layout/chevron2"/>
    <dgm:cxn modelId="{B0B49F47-2BF4-4906-9A4C-E5F8BCDF1A88}" type="presParOf" srcId="{9BBE645D-8BF8-4435-A38A-AB6A14468B78}" destId="{F9AAE336-181E-4F4D-A4E4-40B6703F0FFD}" srcOrd="1" destOrd="0" presId="urn:microsoft.com/office/officeart/2005/8/layout/chevron2"/>
    <dgm:cxn modelId="{A023C0FB-6728-477B-BA71-018D1FC7EB5A}" type="presParOf" srcId="{9BBE645D-8BF8-4435-A38A-AB6A14468B78}" destId="{470C6357-E0F7-41D1-B9F1-3AEDB04CD27D}" srcOrd="2" destOrd="0" presId="urn:microsoft.com/office/officeart/2005/8/layout/chevron2"/>
    <dgm:cxn modelId="{DD78F8F2-A0D2-4E1D-871E-FAD84A93C5EA}" type="presParOf" srcId="{470C6357-E0F7-41D1-B9F1-3AEDB04CD27D}" destId="{B5822B03-EFC6-40EF-9061-00FA3B5A251B}" srcOrd="0" destOrd="0" presId="urn:microsoft.com/office/officeart/2005/8/layout/chevron2"/>
    <dgm:cxn modelId="{895BE8BC-64BD-468F-9DE0-0CDEF52BEFC7}" type="presParOf" srcId="{470C6357-E0F7-41D1-B9F1-3AEDB04CD27D}" destId="{2A761370-4734-4399-891E-A7611A5900B0}" srcOrd="1" destOrd="0" presId="urn:microsoft.com/office/officeart/2005/8/layout/chevron2"/>
    <dgm:cxn modelId="{C4500B56-BC94-4E11-8855-1A7DC5284D9D}" type="presParOf" srcId="{9BBE645D-8BF8-4435-A38A-AB6A14468B78}" destId="{01D4ABBB-0427-4FED-877B-A8A6F43AF86A}" srcOrd="3" destOrd="0" presId="urn:microsoft.com/office/officeart/2005/8/layout/chevron2"/>
    <dgm:cxn modelId="{35EAAFAA-98F6-49AD-B6E0-1D51BC4DDD02}" type="presParOf" srcId="{9BBE645D-8BF8-4435-A38A-AB6A14468B78}" destId="{77885E5C-F811-4C52-85A2-96709A3C3105}" srcOrd="4" destOrd="0" presId="urn:microsoft.com/office/officeart/2005/8/layout/chevron2"/>
    <dgm:cxn modelId="{E0C0E0B7-BEE8-4F5D-A780-769053C46954}" type="presParOf" srcId="{77885E5C-F811-4C52-85A2-96709A3C3105}" destId="{E54AABA8-294C-4BC9-9D97-B798A7FB7B8C}" srcOrd="0" destOrd="0" presId="urn:microsoft.com/office/officeart/2005/8/layout/chevron2"/>
    <dgm:cxn modelId="{2CBCF106-0272-4FC5-83CE-7C44B4763E5E}" type="presParOf" srcId="{77885E5C-F811-4C52-85A2-96709A3C3105}" destId="{58F87CA9-A034-40E4-9983-4EE547101921}" srcOrd="1" destOrd="0" presId="urn:microsoft.com/office/officeart/2005/8/layout/chevron2"/>
    <dgm:cxn modelId="{B840BE83-1C04-4B01-8FF5-77FBE4C4F567}" type="presParOf" srcId="{9BBE645D-8BF8-4435-A38A-AB6A14468B78}" destId="{622BA9FC-C6C5-43CF-AD27-8E35D0329E53}" srcOrd="5" destOrd="0" presId="urn:microsoft.com/office/officeart/2005/8/layout/chevron2"/>
    <dgm:cxn modelId="{91EBF0A8-E72C-4469-BE7F-D79AAC2950B2}" type="presParOf" srcId="{9BBE645D-8BF8-4435-A38A-AB6A14468B78}" destId="{DF277F4B-782C-4A80-9B58-8C229B528A84}" srcOrd="6" destOrd="0" presId="urn:microsoft.com/office/officeart/2005/8/layout/chevron2"/>
    <dgm:cxn modelId="{8B162304-C4EB-4988-89CD-325ACA352669}" type="presParOf" srcId="{DF277F4B-782C-4A80-9B58-8C229B528A84}" destId="{43E5DAB7-FB00-470E-85C9-E88330C91654}" srcOrd="0" destOrd="0" presId="urn:microsoft.com/office/officeart/2005/8/layout/chevron2"/>
    <dgm:cxn modelId="{35D5BC4C-5DF2-4018-800E-B6458B549D5A}" type="presParOf" srcId="{DF277F4B-782C-4A80-9B58-8C229B528A84}" destId="{81B20891-3947-4622-A9A7-718D28A0308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5627967-19B9-4D7B-8106-34A02CF2FF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EAF68F-CDF2-4A1D-B664-408FC6BB6102}">
      <dgm:prSet phldrT="[Текст]"/>
      <dgm:spPr/>
      <dgm:t>
        <a:bodyPr/>
        <a:lstStyle/>
        <a:p>
          <a:r>
            <a:rPr lang="ru-RU" dirty="0" smtClean="0"/>
            <a:t>95 033,2</a:t>
          </a:r>
          <a:endParaRPr lang="ru-RU" dirty="0"/>
        </a:p>
      </dgm:t>
    </dgm:pt>
    <dgm:pt modelId="{23DD4F3F-5DD3-4068-95CA-7B4D9C1DF0B9}" type="parTrans" cxnId="{A7CD71F1-4381-4F39-B48B-5DC1F516B4CD}">
      <dgm:prSet/>
      <dgm:spPr/>
      <dgm:t>
        <a:bodyPr/>
        <a:lstStyle/>
        <a:p>
          <a:endParaRPr lang="ru-RU"/>
        </a:p>
      </dgm:t>
    </dgm:pt>
    <dgm:pt modelId="{F9D3C2EF-AFFC-43F2-BBC3-25D8E008BE8D}" type="sibTrans" cxnId="{A7CD71F1-4381-4F39-B48B-5DC1F516B4CD}">
      <dgm:prSet/>
      <dgm:spPr/>
      <dgm:t>
        <a:bodyPr/>
        <a:lstStyle/>
        <a:p>
          <a:endParaRPr lang="ru-RU"/>
        </a:p>
      </dgm:t>
    </dgm:pt>
    <dgm:pt modelId="{4A696A0C-AFE8-4153-86AB-654977CC10D0}">
      <dgm:prSet phldrT="[Текст]"/>
      <dgm:spPr/>
      <dgm:t>
        <a:bodyPr/>
        <a:lstStyle/>
        <a:p>
          <a:r>
            <a:rPr lang="ru-RU" dirty="0" smtClean="0"/>
            <a:t>Благоустройство территории района (содержание территорий общего пользования - скверов, парков, зеленых зон, иных мест общего пользования, содержание кладбищ, устройство и демонтаж зимних городков, озеленений территорий)</a:t>
          </a:r>
          <a:endParaRPr lang="ru-RU" dirty="0"/>
        </a:p>
      </dgm:t>
    </dgm:pt>
    <dgm:pt modelId="{9E29DF0A-7BA2-4B58-B9CB-4D02FBE5B5B1}" type="parTrans" cxnId="{767A5561-617B-426F-94F3-F986769A18B9}">
      <dgm:prSet/>
      <dgm:spPr/>
      <dgm:t>
        <a:bodyPr/>
        <a:lstStyle/>
        <a:p>
          <a:endParaRPr lang="ru-RU"/>
        </a:p>
      </dgm:t>
    </dgm:pt>
    <dgm:pt modelId="{89D8F69B-0492-47B2-A277-E0CDD87390B8}" type="sibTrans" cxnId="{767A5561-617B-426F-94F3-F986769A18B9}">
      <dgm:prSet/>
      <dgm:spPr/>
      <dgm:t>
        <a:bodyPr/>
        <a:lstStyle/>
        <a:p>
          <a:endParaRPr lang="ru-RU"/>
        </a:p>
      </dgm:t>
    </dgm:pt>
    <dgm:pt modelId="{45CC5B3E-F55D-4702-ACC1-85CC5924C659}">
      <dgm:prSet phldrT="[Текст]"/>
      <dgm:spPr/>
      <dgm:t>
        <a:bodyPr/>
        <a:lstStyle/>
        <a:p>
          <a:r>
            <a:rPr lang="ru-RU" dirty="0" smtClean="0"/>
            <a:t>15 269,6</a:t>
          </a:r>
          <a:endParaRPr lang="ru-RU" dirty="0"/>
        </a:p>
      </dgm:t>
    </dgm:pt>
    <dgm:pt modelId="{7076B526-FEC5-48E2-82FE-7AFE8E3F610F}" type="parTrans" cxnId="{E5D04B26-0E66-4B29-8659-CB0C64A74871}">
      <dgm:prSet/>
      <dgm:spPr/>
      <dgm:t>
        <a:bodyPr/>
        <a:lstStyle/>
        <a:p>
          <a:endParaRPr lang="ru-RU"/>
        </a:p>
      </dgm:t>
    </dgm:pt>
    <dgm:pt modelId="{47D4D808-5327-4319-92AB-CEF196DB1C4C}" type="sibTrans" cxnId="{E5D04B26-0E66-4B29-8659-CB0C64A74871}">
      <dgm:prSet/>
      <dgm:spPr/>
      <dgm:t>
        <a:bodyPr/>
        <a:lstStyle/>
        <a:p>
          <a:endParaRPr lang="ru-RU"/>
        </a:p>
      </dgm:t>
    </dgm:pt>
    <dgm:pt modelId="{F334DB06-380B-443B-8F78-7D6EE54FE889}">
      <dgm:prSet phldrT="[Текст]"/>
      <dgm:spPr/>
      <dgm:t>
        <a:bodyPr/>
        <a:lstStyle/>
        <a:p>
          <a:r>
            <a:rPr lang="ru-RU" dirty="0" smtClean="0"/>
            <a:t>Субсидия на возмещение фактически понесенных затрат по наружному освещению территории населенных пунктов Северо-Енисейского района</a:t>
          </a:r>
          <a:endParaRPr lang="ru-RU" dirty="0"/>
        </a:p>
      </dgm:t>
    </dgm:pt>
    <dgm:pt modelId="{FC11CA07-0B46-479E-8AA4-155D969641AC}" type="parTrans" cxnId="{CAFAF6A7-3DFB-49D9-8A38-B0A3D023E9F5}">
      <dgm:prSet/>
      <dgm:spPr/>
      <dgm:t>
        <a:bodyPr/>
        <a:lstStyle/>
        <a:p>
          <a:endParaRPr lang="ru-RU"/>
        </a:p>
      </dgm:t>
    </dgm:pt>
    <dgm:pt modelId="{0434C36D-3FE1-4EC4-BAD6-EB48509BE0C8}" type="sibTrans" cxnId="{CAFAF6A7-3DFB-49D9-8A38-B0A3D023E9F5}">
      <dgm:prSet/>
      <dgm:spPr/>
      <dgm:t>
        <a:bodyPr/>
        <a:lstStyle/>
        <a:p>
          <a:endParaRPr lang="ru-RU"/>
        </a:p>
      </dgm:t>
    </dgm:pt>
    <dgm:pt modelId="{037BCD94-5E0D-47A0-B294-EB03DA8D7171}">
      <dgm:prSet phldrT="[Текст]"/>
      <dgm:spPr/>
      <dgm:t>
        <a:bodyPr/>
        <a:lstStyle/>
        <a:p>
          <a:r>
            <a:rPr lang="ru-RU" dirty="0" smtClean="0"/>
            <a:t>521,4</a:t>
          </a:r>
          <a:endParaRPr lang="ru-RU" dirty="0"/>
        </a:p>
      </dgm:t>
    </dgm:pt>
    <dgm:pt modelId="{EFDA8ED7-A91E-4853-A520-07AF7BB2FC9A}" type="parTrans" cxnId="{7EF07189-0DA4-404F-8DE5-94650B76A190}">
      <dgm:prSet/>
      <dgm:spPr/>
      <dgm:t>
        <a:bodyPr/>
        <a:lstStyle/>
        <a:p>
          <a:endParaRPr lang="ru-RU"/>
        </a:p>
      </dgm:t>
    </dgm:pt>
    <dgm:pt modelId="{9AD06F5D-AEFD-43AD-A80F-6F2E880DF9D5}" type="sibTrans" cxnId="{7EF07189-0DA4-404F-8DE5-94650B76A190}">
      <dgm:prSet/>
      <dgm:spPr/>
      <dgm:t>
        <a:bodyPr/>
        <a:lstStyle/>
        <a:p>
          <a:endParaRPr lang="ru-RU"/>
        </a:p>
      </dgm:t>
    </dgm:pt>
    <dgm:pt modelId="{F17C3403-EC64-4819-BCD5-7E363D4889D4}">
      <dgm:prSet phldrT="[Текст]"/>
      <dgm:spPr/>
      <dgm:t>
        <a:bodyPr/>
        <a:lstStyle/>
        <a:p>
          <a:r>
            <a:rPr lang="ru-RU" dirty="0" smtClean="0"/>
            <a:t>Субсидия на возмещение фактически понесенных затрат по доставке трупов с мест обнаружения в морг </a:t>
          </a:r>
          <a:r>
            <a:rPr lang="ru-RU" dirty="0" err="1" smtClean="0"/>
            <a:t>гп</a:t>
          </a:r>
          <a:r>
            <a:rPr lang="ru-RU" dirty="0" smtClean="0"/>
            <a:t> Северо-Енисейский</a:t>
          </a:r>
          <a:endParaRPr lang="ru-RU" dirty="0"/>
        </a:p>
      </dgm:t>
    </dgm:pt>
    <dgm:pt modelId="{528A21F1-D91C-4C12-9B7C-059428B4D553}" type="parTrans" cxnId="{B1AB391D-7A79-43EB-BF00-D4313AD246A7}">
      <dgm:prSet/>
      <dgm:spPr/>
      <dgm:t>
        <a:bodyPr/>
        <a:lstStyle/>
        <a:p>
          <a:endParaRPr lang="ru-RU"/>
        </a:p>
      </dgm:t>
    </dgm:pt>
    <dgm:pt modelId="{37F76287-A998-455C-B97B-984AF47AAA9C}" type="sibTrans" cxnId="{B1AB391D-7A79-43EB-BF00-D4313AD246A7}">
      <dgm:prSet/>
      <dgm:spPr/>
      <dgm:t>
        <a:bodyPr/>
        <a:lstStyle/>
        <a:p>
          <a:endParaRPr lang="ru-RU"/>
        </a:p>
      </dgm:t>
    </dgm:pt>
    <dgm:pt modelId="{A78AE9EC-ADCA-4ACE-9909-1C4C4A0699C9}">
      <dgm:prSet phldrT="[Текст]"/>
      <dgm:spPr/>
      <dgm:t>
        <a:bodyPr/>
        <a:lstStyle/>
        <a:p>
          <a:r>
            <a:rPr lang="ru-RU" dirty="0" smtClean="0"/>
            <a:t>2 368,6</a:t>
          </a:r>
          <a:endParaRPr lang="ru-RU" dirty="0"/>
        </a:p>
      </dgm:t>
    </dgm:pt>
    <dgm:pt modelId="{F316D009-4DC3-4E20-BFD6-92002058CC7B}" type="parTrans" cxnId="{E2020F8E-5DA4-45DC-9B93-AF2B04A2B65C}">
      <dgm:prSet/>
      <dgm:spPr/>
      <dgm:t>
        <a:bodyPr/>
        <a:lstStyle/>
        <a:p>
          <a:endParaRPr lang="ru-RU"/>
        </a:p>
      </dgm:t>
    </dgm:pt>
    <dgm:pt modelId="{02F83B0C-B5CA-41BB-A7C2-6414619DA465}" type="sibTrans" cxnId="{E2020F8E-5DA4-45DC-9B93-AF2B04A2B65C}">
      <dgm:prSet/>
      <dgm:spPr/>
      <dgm:t>
        <a:bodyPr/>
        <a:lstStyle/>
        <a:p>
          <a:endParaRPr lang="ru-RU"/>
        </a:p>
      </dgm:t>
    </dgm:pt>
    <dgm:pt modelId="{116214F5-28A4-464B-9A7E-D543B88340AD}">
      <dgm:prSet phldrT="[Текст]"/>
      <dgm:spPr/>
      <dgm:t>
        <a:bodyPr/>
        <a:lstStyle/>
        <a:p>
          <a:r>
            <a:rPr lang="ru-RU" dirty="0" smtClean="0"/>
            <a:t>Услуги по обращению с животными без владельцев на территории Северо-Енисейского района</a:t>
          </a:r>
          <a:endParaRPr lang="ru-RU" dirty="0"/>
        </a:p>
      </dgm:t>
    </dgm:pt>
    <dgm:pt modelId="{ADF31DEA-3A78-4F60-A314-1D3811670893}" type="parTrans" cxnId="{3B60B662-3994-43EC-B91C-7010AA676EA7}">
      <dgm:prSet/>
      <dgm:spPr/>
      <dgm:t>
        <a:bodyPr/>
        <a:lstStyle/>
        <a:p>
          <a:endParaRPr lang="ru-RU"/>
        </a:p>
      </dgm:t>
    </dgm:pt>
    <dgm:pt modelId="{FB74BF5D-FC73-4C80-B2D8-40E034F191A9}" type="sibTrans" cxnId="{3B60B662-3994-43EC-B91C-7010AA676EA7}">
      <dgm:prSet/>
      <dgm:spPr/>
      <dgm:t>
        <a:bodyPr/>
        <a:lstStyle/>
        <a:p>
          <a:endParaRPr lang="ru-RU"/>
        </a:p>
      </dgm:t>
    </dgm:pt>
    <dgm:pt modelId="{C34789EB-5153-4F45-B462-7C20E2021F96}">
      <dgm:prSet phldrT="[Текст]"/>
      <dgm:spPr/>
      <dgm:t>
        <a:bodyPr/>
        <a:lstStyle/>
        <a:p>
          <a:endParaRPr lang="ru-RU" dirty="0"/>
        </a:p>
      </dgm:t>
    </dgm:pt>
    <dgm:pt modelId="{4D1222C3-CD99-4530-B0DE-DC6CEE97FE44}" type="parTrans" cxnId="{323E2857-876C-4C1E-928F-4B9A991A8EE0}">
      <dgm:prSet/>
      <dgm:spPr/>
      <dgm:t>
        <a:bodyPr/>
        <a:lstStyle/>
        <a:p>
          <a:endParaRPr lang="ru-RU"/>
        </a:p>
      </dgm:t>
    </dgm:pt>
    <dgm:pt modelId="{785EE5D6-E1F6-43B8-9840-08CA70EC06C3}" type="sibTrans" cxnId="{323E2857-876C-4C1E-928F-4B9A991A8EE0}">
      <dgm:prSet/>
      <dgm:spPr/>
      <dgm:t>
        <a:bodyPr/>
        <a:lstStyle/>
        <a:p>
          <a:endParaRPr lang="ru-RU"/>
        </a:p>
      </dgm:t>
    </dgm:pt>
    <dgm:pt modelId="{9BBE645D-8BF8-4435-A38A-AB6A14468B78}" type="pres">
      <dgm:prSet presAssocID="{55627967-19B9-4D7B-8106-34A02CF2FF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807E9-CB8E-4988-BBA6-C39472FB7589}" type="pres">
      <dgm:prSet presAssocID="{82EAF68F-CDF2-4A1D-B664-408FC6BB6102}" presName="composite" presStyleCnt="0"/>
      <dgm:spPr/>
    </dgm:pt>
    <dgm:pt modelId="{6F901D98-8ED6-4D7A-ADB8-F509973F2575}" type="pres">
      <dgm:prSet presAssocID="{82EAF68F-CDF2-4A1D-B664-408FC6BB6102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24D9E-43EB-4CFA-9247-8EB25CDBB861}" type="pres">
      <dgm:prSet presAssocID="{82EAF68F-CDF2-4A1D-B664-408FC6BB6102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AE336-181E-4F4D-A4E4-40B6703F0FFD}" type="pres">
      <dgm:prSet presAssocID="{F9D3C2EF-AFFC-43F2-BBC3-25D8E008BE8D}" presName="sp" presStyleCnt="0"/>
      <dgm:spPr/>
    </dgm:pt>
    <dgm:pt modelId="{77885E5C-F811-4C52-85A2-96709A3C3105}" type="pres">
      <dgm:prSet presAssocID="{45CC5B3E-F55D-4702-ACC1-85CC5924C659}" presName="composite" presStyleCnt="0"/>
      <dgm:spPr/>
    </dgm:pt>
    <dgm:pt modelId="{E54AABA8-294C-4BC9-9D97-B798A7FB7B8C}" type="pres">
      <dgm:prSet presAssocID="{45CC5B3E-F55D-4702-ACC1-85CC5924C659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87CA9-A034-40E4-9983-4EE547101921}" type="pres">
      <dgm:prSet presAssocID="{45CC5B3E-F55D-4702-ACC1-85CC5924C659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BA9FC-C6C5-43CF-AD27-8E35D0329E53}" type="pres">
      <dgm:prSet presAssocID="{47D4D808-5327-4319-92AB-CEF196DB1C4C}" presName="sp" presStyleCnt="0"/>
      <dgm:spPr/>
    </dgm:pt>
    <dgm:pt modelId="{83A42BB3-BA53-4CB5-9860-C72962509C51}" type="pres">
      <dgm:prSet presAssocID="{037BCD94-5E0D-47A0-B294-EB03DA8D7171}" presName="composite" presStyleCnt="0"/>
      <dgm:spPr/>
    </dgm:pt>
    <dgm:pt modelId="{AADB140B-FE2D-4172-B074-AC99E36AB656}" type="pres">
      <dgm:prSet presAssocID="{037BCD94-5E0D-47A0-B294-EB03DA8D717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B32378-633A-4C9C-A9FF-CAEEC5120C70}" type="pres">
      <dgm:prSet presAssocID="{037BCD94-5E0D-47A0-B294-EB03DA8D717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08FA4A-1F69-40BC-AD5A-DC6EB060A3DD}" type="pres">
      <dgm:prSet presAssocID="{9AD06F5D-AEFD-43AD-A80F-6F2E880DF9D5}" presName="sp" presStyleCnt="0"/>
      <dgm:spPr/>
    </dgm:pt>
    <dgm:pt modelId="{DF277F4B-782C-4A80-9B58-8C229B528A84}" type="pres">
      <dgm:prSet presAssocID="{A78AE9EC-ADCA-4ACE-9909-1C4C4A0699C9}" presName="composite" presStyleCnt="0"/>
      <dgm:spPr/>
    </dgm:pt>
    <dgm:pt modelId="{43E5DAB7-FB00-470E-85C9-E88330C91654}" type="pres">
      <dgm:prSet presAssocID="{A78AE9EC-ADCA-4ACE-9909-1C4C4A0699C9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20891-3947-4622-A9A7-718D28A03088}" type="pres">
      <dgm:prSet presAssocID="{A78AE9EC-ADCA-4ACE-9909-1C4C4A0699C9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AB391D-7A79-43EB-BF00-D4313AD246A7}" srcId="{037BCD94-5E0D-47A0-B294-EB03DA8D7171}" destId="{F17C3403-EC64-4819-BCD5-7E363D4889D4}" srcOrd="0" destOrd="0" parTransId="{528A21F1-D91C-4C12-9B7C-059428B4D553}" sibTransId="{37F76287-A998-455C-B97B-984AF47AAA9C}"/>
    <dgm:cxn modelId="{8A3B60A1-BCE0-4C14-AC4D-A235C3EB1B98}" type="presOf" srcId="{037BCD94-5E0D-47A0-B294-EB03DA8D7171}" destId="{AADB140B-FE2D-4172-B074-AC99E36AB656}" srcOrd="0" destOrd="0" presId="urn:microsoft.com/office/officeart/2005/8/layout/chevron2"/>
    <dgm:cxn modelId="{4A963CCB-5588-4742-9CC6-8201BD24343F}" type="presOf" srcId="{82EAF68F-CDF2-4A1D-B664-408FC6BB6102}" destId="{6F901D98-8ED6-4D7A-ADB8-F509973F2575}" srcOrd="0" destOrd="0" presId="urn:microsoft.com/office/officeart/2005/8/layout/chevron2"/>
    <dgm:cxn modelId="{CAFAF6A7-3DFB-49D9-8A38-B0A3D023E9F5}" srcId="{45CC5B3E-F55D-4702-ACC1-85CC5924C659}" destId="{F334DB06-380B-443B-8F78-7D6EE54FE889}" srcOrd="0" destOrd="0" parTransId="{FC11CA07-0B46-479E-8AA4-155D969641AC}" sibTransId="{0434C36D-3FE1-4EC4-BAD6-EB48509BE0C8}"/>
    <dgm:cxn modelId="{E5D04B26-0E66-4B29-8659-CB0C64A74871}" srcId="{55627967-19B9-4D7B-8106-34A02CF2FFA3}" destId="{45CC5B3E-F55D-4702-ACC1-85CC5924C659}" srcOrd="1" destOrd="0" parTransId="{7076B526-FEC5-48E2-82FE-7AFE8E3F610F}" sibTransId="{47D4D808-5327-4319-92AB-CEF196DB1C4C}"/>
    <dgm:cxn modelId="{157AD447-039E-4181-9780-6D999A689BD9}" type="presOf" srcId="{55627967-19B9-4D7B-8106-34A02CF2FFA3}" destId="{9BBE645D-8BF8-4435-A38A-AB6A14468B78}" srcOrd="0" destOrd="0" presId="urn:microsoft.com/office/officeart/2005/8/layout/chevron2"/>
    <dgm:cxn modelId="{9B272201-E6CF-4DB4-864C-68907DACE47D}" type="presOf" srcId="{116214F5-28A4-464B-9A7E-D543B88340AD}" destId="{81B20891-3947-4622-A9A7-718D28A03088}" srcOrd="0" destOrd="0" presId="urn:microsoft.com/office/officeart/2005/8/layout/chevron2"/>
    <dgm:cxn modelId="{A7CD71F1-4381-4F39-B48B-5DC1F516B4CD}" srcId="{55627967-19B9-4D7B-8106-34A02CF2FFA3}" destId="{82EAF68F-CDF2-4A1D-B664-408FC6BB6102}" srcOrd="0" destOrd="0" parTransId="{23DD4F3F-5DD3-4068-95CA-7B4D9C1DF0B9}" sibTransId="{F9D3C2EF-AFFC-43F2-BBC3-25D8E008BE8D}"/>
    <dgm:cxn modelId="{51DAC798-A0F0-497D-BE5F-8993E01FB0B4}" type="presOf" srcId="{F334DB06-380B-443B-8F78-7D6EE54FE889}" destId="{58F87CA9-A034-40E4-9983-4EE547101921}" srcOrd="0" destOrd="0" presId="urn:microsoft.com/office/officeart/2005/8/layout/chevron2"/>
    <dgm:cxn modelId="{F106FABE-9AEB-4F37-87A2-F3812EBADF82}" type="presOf" srcId="{F17C3403-EC64-4819-BCD5-7E363D4889D4}" destId="{A3B32378-633A-4C9C-A9FF-CAEEC5120C70}" srcOrd="0" destOrd="0" presId="urn:microsoft.com/office/officeart/2005/8/layout/chevron2"/>
    <dgm:cxn modelId="{323E2857-876C-4C1E-928F-4B9A991A8EE0}" srcId="{82EAF68F-CDF2-4A1D-B664-408FC6BB6102}" destId="{C34789EB-5153-4F45-B462-7C20E2021F96}" srcOrd="1" destOrd="0" parTransId="{4D1222C3-CD99-4530-B0DE-DC6CEE97FE44}" sibTransId="{785EE5D6-E1F6-43B8-9840-08CA70EC06C3}"/>
    <dgm:cxn modelId="{846ADA95-2564-40A6-8B3A-8B58668A28DF}" type="presOf" srcId="{A78AE9EC-ADCA-4ACE-9909-1C4C4A0699C9}" destId="{43E5DAB7-FB00-470E-85C9-E88330C91654}" srcOrd="0" destOrd="0" presId="urn:microsoft.com/office/officeart/2005/8/layout/chevron2"/>
    <dgm:cxn modelId="{5E34787C-1CC9-4921-8745-55BC6930362B}" type="presOf" srcId="{45CC5B3E-F55D-4702-ACC1-85CC5924C659}" destId="{E54AABA8-294C-4BC9-9D97-B798A7FB7B8C}" srcOrd="0" destOrd="0" presId="urn:microsoft.com/office/officeart/2005/8/layout/chevron2"/>
    <dgm:cxn modelId="{C216EF4F-F8C2-487C-B0FB-C97A45B88829}" type="presOf" srcId="{C34789EB-5153-4F45-B462-7C20E2021F96}" destId="{69524D9E-43EB-4CFA-9247-8EB25CDBB861}" srcOrd="0" destOrd="1" presId="urn:microsoft.com/office/officeart/2005/8/layout/chevron2"/>
    <dgm:cxn modelId="{767A5561-617B-426F-94F3-F986769A18B9}" srcId="{82EAF68F-CDF2-4A1D-B664-408FC6BB6102}" destId="{4A696A0C-AFE8-4153-86AB-654977CC10D0}" srcOrd="0" destOrd="0" parTransId="{9E29DF0A-7BA2-4B58-B9CB-4D02FBE5B5B1}" sibTransId="{89D8F69B-0492-47B2-A277-E0CDD87390B8}"/>
    <dgm:cxn modelId="{E2020F8E-5DA4-45DC-9B93-AF2B04A2B65C}" srcId="{55627967-19B9-4D7B-8106-34A02CF2FFA3}" destId="{A78AE9EC-ADCA-4ACE-9909-1C4C4A0699C9}" srcOrd="3" destOrd="0" parTransId="{F316D009-4DC3-4E20-BFD6-92002058CC7B}" sibTransId="{02F83B0C-B5CA-41BB-A7C2-6414619DA465}"/>
    <dgm:cxn modelId="{3B60B662-3994-43EC-B91C-7010AA676EA7}" srcId="{A78AE9EC-ADCA-4ACE-9909-1C4C4A0699C9}" destId="{116214F5-28A4-464B-9A7E-D543B88340AD}" srcOrd="0" destOrd="0" parTransId="{ADF31DEA-3A78-4F60-A314-1D3811670893}" sibTransId="{FB74BF5D-FC73-4C80-B2D8-40E034F191A9}"/>
    <dgm:cxn modelId="{7EF07189-0DA4-404F-8DE5-94650B76A190}" srcId="{55627967-19B9-4D7B-8106-34A02CF2FFA3}" destId="{037BCD94-5E0D-47A0-B294-EB03DA8D7171}" srcOrd="2" destOrd="0" parTransId="{EFDA8ED7-A91E-4853-A520-07AF7BB2FC9A}" sibTransId="{9AD06F5D-AEFD-43AD-A80F-6F2E880DF9D5}"/>
    <dgm:cxn modelId="{8D69FB01-45E3-4ABD-902C-AB0413DEC6F9}" type="presOf" srcId="{4A696A0C-AFE8-4153-86AB-654977CC10D0}" destId="{69524D9E-43EB-4CFA-9247-8EB25CDBB861}" srcOrd="0" destOrd="0" presId="urn:microsoft.com/office/officeart/2005/8/layout/chevron2"/>
    <dgm:cxn modelId="{8010D947-2987-4944-84D7-0A444C811499}" type="presParOf" srcId="{9BBE645D-8BF8-4435-A38A-AB6A14468B78}" destId="{D62807E9-CB8E-4988-BBA6-C39472FB7589}" srcOrd="0" destOrd="0" presId="urn:microsoft.com/office/officeart/2005/8/layout/chevron2"/>
    <dgm:cxn modelId="{D5D5FDAC-0548-4813-8BD8-2A36DB9F361C}" type="presParOf" srcId="{D62807E9-CB8E-4988-BBA6-C39472FB7589}" destId="{6F901D98-8ED6-4D7A-ADB8-F509973F2575}" srcOrd="0" destOrd="0" presId="urn:microsoft.com/office/officeart/2005/8/layout/chevron2"/>
    <dgm:cxn modelId="{0E870DD8-26FB-4086-A478-940E93DA03D7}" type="presParOf" srcId="{D62807E9-CB8E-4988-BBA6-C39472FB7589}" destId="{69524D9E-43EB-4CFA-9247-8EB25CDBB861}" srcOrd="1" destOrd="0" presId="urn:microsoft.com/office/officeart/2005/8/layout/chevron2"/>
    <dgm:cxn modelId="{CF6F73A0-6DB6-4894-851E-AEDDA79A8D7B}" type="presParOf" srcId="{9BBE645D-8BF8-4435-A38A-AB6A14468B78}" destId="{F9AAE336-181E-4F4D-A4E4-40B6703F0FFD}" srcOrd="1" destOrd="0" presId="urn:microsoft.com/office/officeart/2005/8/layout/chevron2"/>
    <dgm:cxn modelId="{3079B667-79A6-4D63-B5EE-C35F44F1C30F}" type="presParOf" srcId="{9BBE645D-8BF8-4435-A38A-AB6A14468B78}" destId="{77885E5C-F811-4C52-85A2-96709A3C3105}" srcOrd="2" destOrd="0" presId="urn:microsoft.com/office/officeart/2005/8/layout/chevron2"/>
    <dgm:cxn modelId="{2538DD5F-AFAA-4AF4-B86A-DF466ACCF7C4}" type="presParOf" srcId="{77885E5C-F811-4C52-85A2-96709A3C3105}" destId="{E54AABA8-294C-4BC9-9D97-B798A7FB7B8C}" srcOrd="0" destOrd="0" presId="urn:microsoft.com/office/officeart/2005/8/layout/chevron2"/>
    <dgm:cxn modelId="{C90686A3-6EE2-4C1E-9A1F-87527952078F}" type="presParOf" srcId="{77885E5C-F811-4C52-85A2-96709A3C3105}" destId="{58F87CA9-A034-40E4-9983-4EE547101921}" srcOrd="1" destOrd="0" presId="urn:microsoft.com/office/officeart/2005/8/layout/chevron2"/>
    <dgm:cxn modelId="{9372BFEF-8829-486E-98DE-7F5A7B683665}" type="presParOf" srcId="{9BBE645D-8BF8-4435-A38A-AB6A14468B78}" destId="{622BA9FC-C6C5-43CF-AD27-8E35D0329E53}" srcOrd="3" destOrd="0" presId="urn:microsoft.com/office/officeart/2005/8/layout/chevron2"/>
    <dgm:cxn modelId="{5538F7C3-0AE3-42A2-A716-208AC56259E0}" type="presParOf" srcId="{9BBE645D-8BF8-4435-A38A-AB6A14468B78}" destId="{83A42BB3-BA53-4CB5-9860-C72962509C51}" srcOrd="4" destOrd="0" presId="urn:microsoft.com/office/officeart/2005/8/layout/chevron2"/>
    <dgm:cxn modelId="{161562C6-19DD-4E18-8880-05831D03EBDC}" type="presParOf" srcId="{83A42BB3-BA53-4CB5-9860-C72962509C51}" destId="{AADB140B-FE2D-4172-B074-AC99E36AB656}" srcOrd="0" destOrd="0" presId="urn:microsoft.com/office/officeart/2005/8/layout/chevron2"/>
    <dgm:cxn modelId="{5329E47F-FDB1-47EC-9624-3A6620B6A848}" type="presParOf" srcId="{83A42BB3-BA53-4CB5-9860-C72962509C51}" destId="{A3B32378-633A-4C9C-A9FF-CAEEC5120C70}" srcOrd="1" destOrd="0" presId="urn:microsoft.com/office/officeart/2005/8/layout/chevron2"/>
    <dgm:cxn modelId="{0C3F5EBD-D51F-46E3-A290-694A70821789}" type="presParOf" srcId="{9BBE645D-8BF8-4435-A38A-AB6A14468B78}" destId="{5A08FA4A-1F69-40BC-AD5A-DC6EB060A3DD}" srcOrd="5" destOrd="0" presId="urn:microsoft.com/office/officeart/2005/8/layout/chevron2"/>
    <dgm:cxn modelId="{22112468-B21E-4C51-B827-C968922D8E49}" type="presParOf" srcId="{9BBE645D-8BF8-4435-A38A-AB6A14468B78}" destId="{DF277F4B-782C-4A80-9B58-8C229B528A84}" srcOrd="6" destOrd="0" presId="urn:microsoft.com/office/officeart/2005/8/layout/chevron2"/>
    <dgm:cxn modelId="{C5336ED7-3F6F-495F-9D98-D6A7FD25C0E0}" type="presParOf" srcId="{DF277F4B-782C-4A80-9B58-8C229B528A84}" destId="{43E5DAB7-FB00-470E-85C9-E88330C91654}" srcOrd="0" destOrd="0" presId="urn:microsoft.com/office/officeart/2005/8/layout/chevron2"/>
    <dgm:cxn modelId="{B3861E5E-7EEF-466F-867F-68B31E7745B0}" type="presParOf" srcId="{DF277F4B-782C-4A80-9B58-8C229B528A84}" destId="{81B20891-3947-4622-A9A7-718D28A0308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5627967-19B9-4D7B-8106-34A02CF2FF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EAF68F-CDF2-4A1D-B664-408FC6BB6102}">
      <dgm:prSet phldrT="[Текст]" custT="1"/>
      <dgm:spPr/>
      <dgm:t>
        <a:bodyPr/>
        <a:lstStyle/>
        <a:p>
          <a:r>
            <a:rPr lang="ru-RU" sz="2000" dirty="0" smtClean="0"/>
            <a:t>99,8</a:t>
          </a:r>
          <a:endParaRPr lang="ru-RU" sz="2000" dirty="0"/>
        </a:p>
      </dgm:t>
    </dgm:pt>
    <dgm:pt modelId="{23DD4F3F-5DD3-4068-95CA-7B4D9C1DF0B9}" type="parTrans" cxnId="{A7CD71F1-4381-4F39-B48B-5DC1F516B4CD}">
      <dgm:prSet/>
      <dgm:spPr/>
      <dgm:t>
        <a:bodyPr/>
        <a:lstStyle/>
        <a:p>
          <a:endParaRPr lang="ru-RU"/>
        </a:p>
      </dgm:t>
    </dgm:pt>
    <dgm:pt modelId="{F9D3C2EF-AFFC-43F2-BBC3-25D8E008BE8D}" type="sibTrans" cxnId="{A7CD71F1-4381-4F39-B48B-5DC1F516B4CD}">
      <dgm:prSet/>
      <dgm:spPr/>
      <dgm:t>
        <a:bodyPr/>
        <a:lstStyle/>
        <a:p>
          <a:endParaRPr lang="ru-RU"/>
        </a:p>
      </dgm:t>
    </dgm:pt>
    <dgm:pt modelId="{4A696A0C-AFE8-4153-86AB-654977CC10D0}">
      <dgm:prSet phldrT="[Текст]" custT="1"/>
      <dgm:spPr/>
      <dgm:t>
        <a:bodyPr/>
        <a:lstStyle/>
        <a:p>
          <a:r>
            <a:rPr lang="ru-RU" sz="1200" dirty="0" smtClean="0"/>
            <a:t>Благоустройство дворовой территории многоквартирного дома, ул. Кутузова, 2, </a:t>
          </a:r>
          <a:r>
            <a:rPr lang="ru-RU" sz="1200" dirty="0" err="1" smtClean="0"/>
            <a:t>гп</a:t>
          </a:r>
          <a:r>
            <a:rPr lang="ru-RU" sz="1200" dirty="0" smtClean="0"/>
            <a:t> Северо-Енисейский                            (асфальтирование</a:t>
          </a:r>
          <a:r>
            <a:rPr lang="ru-RU" sz="1200" baseline="0" dirty="0" smtClean="0"/>
            <a:t>, установка освещения, скамеек, урн)                                                                                                                  </a:t>
          </a:r>
          <a:r>
            <a:rPr lang="ru-RU" sz="1200" baseline="30000" dirty="0" smtClean="0"/>
            <a:t> </a:t>
          </a:r>
          <a:endParaRPr lang="ru-RU" sz="1200" baseline="30000" dirty="0">
            <a:latin typeface="+mn-lt"/>
          </a:endParaRPr>
        </a:p>
      </dgm:t>
    </dgm:pt>
    <dgm:pt modelId="{9E29DF0A-7BA2-4B58-B9CB-4D02FBE5B5B1}" type="parTrans" cxnId="{767A5561-617B-426F-94F3-F986769A18B9}">
      <dgm:prSet/>
      <dgm:spPr/>
      <dgm:t>
        <a:bodyPr/>
        <a:lstStyle/>
        <a:p>
          <a:endParaRPr lang="ru-RU"/>
        </a:p>
      </dgm:t>
    </dgm:pt>
    <dgm:pt modelId="{89D8F69B-0492-47B2-A277-E0CDD87390B8}" type="sibTrans" cxnId="{767A5561-617B-426F-94F3-F986769A18B9}">
      <dgm:prSet/>
      <dgm:spPr/>
      <dgm:t>
        <a:bodyPr/>
        <a:lstStyle/>
        <a:p>
          <a:endParaRPr lang="ru-RU"/>
        </a:p>
      </dgm:t>
    </dgm:pt>
    <dgm:pt modelId="{9BBE645D-8BF8-4435-A38A-AB6A14468B78}" type="pres">
      <dgm:prSet presAssocID="{55627967-19B9-4D7B-8106-34A02CF2FF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807E9-CB8E-4988-BBA6-C39472FB7589}" type="pres">
      <dgm:prSet presAssocID="{82EAF68F-CDF2-4A1D-B664-408FC6BB6102}" presName="composite" presStyleCnt="0"/>
      <dgm:spPr/>
    </dgm:pt>
    <dgm:pt modelId="{6F901D98-8ED6-4D7A-ADB8-F509973F2575}" type="pres">
      <dgm:prSet presAssocID="{82EAF68F-CDF2-4A1D-B664-408FC6BB6102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24D9E-43EB-4CFA-9247-8EB25CDBB861}" type="pres">
      <dgm:prSet presAssocID="{82EAF68F-CDF2-4A1D-B664-408FC6BB6102}" presName="descendantText" presStyleLbl="alignAcc1" presStyleIdx="0" presStyleCnt="1" custScaleY="129176" custLinFactNeighborX="1070" custLinFactNeighborY="-26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F30021-4AFE-4A8D-ACF3-718235C1954D}" type="presOf" srcId="{4A696A0C-AFE8-4153-86AB-654977CC10D0}" destId="{69524D9E-43EB-4CFA-9247-8EB25CDBB861}" srcOrd="0" destOrd="0" presId="urn:microsoft.com/office/officeart/2005/8/layout/chevron2"/>
    <dgm:cxn modelId="{767A5561-617B-426F-94F3-F986769A18B9}" srcId="{82EAF68F-CDF2-4A1D-B664-408FC6BB6102}" destId="{4A696A0C-AFE8-4153-86AB-654977CC10D0}" srcOrd="0" destOrd="0" parTransId="{9E29DF0A-7BA2-4B58-B9CB-4D02FBE5B5B1}" sibTransId="{89D8F69B-0492-47B2-A277-E0CDD87390B8}"/>
    <dgm:cxn modelId="{A7CD71F1-4381-4F39-B48B-5DC1F516B4CD}" srcId="{55627967-19B9-4D7B-8106-34A02CF2FFA3}" destId="{82EAF68F-CDF2-4A1D-B664-408FC6BB6102}" srcOrd="0" destOrd="0" parTransId="{23DD4F3F-5DD3-4068-95CA-7B4D9C1DF0B9}" sibTransId="{F9D3C2EF-AFFC-43F2-BBC3-25D8E008BE8D}"/>
    <dgm:cxn modelId="{1D891A19-EAEF-4CB1-A1FC-63CE34418BEB}" type="presOf" srcId="{82EAF68F-CDF2-4A1D-B664-408FC6BB6102}" destId="{6F901D98-8ED6-4D7A-ADB8-F509973F2575}" srcOrd="0" destOrd="0" presId="urn:microsoft.com/office/officeart/2005/8/layout/chevron2"/>
    <dgm:cxn modelId="{D4E918E9-2AE8-48D8-9A2D-2FD1DB6580E8}" type="presOf" srcId="{55627967-19B9-4D7B-8106-34A02CF2FFA3}" destId="{9BBE645D-8BF8-4435-A38A-AB6A14468B78}" srcOrd="0" destOrd="0" presId="urn:microsoft.com/office/officeart/2005/8/layout/chevron2"/>
    <dgm:cxn modelId="{07333265-5C48-4C26-9E42-C282CE129422}" type="presParOf" srcId="{9BBE645D-8BF8-4435-A38A-AB6A14468B78}" destId="{D62807E9-CB8E-4988-BBA6-C39472FB7589}" srcOrd="0" destOrd="0" presId="urn:microsoft.com/office/officeart/2005/8/layout/chevron2"/>
    <dgm:cxn modelId="{653BD591-1382-4E28-AF2F-320F0E832D3D}" type="presParOf" srcId="{D62807E9-CB8E-4988-BBA6-C39472FB7589}" destId="{6F901D98-8ED6-4D7A-ADB8-F509973F2575}" srcOrd="0" destOrd="0" presId="urn:microsoft.com/office/officeart/2005/8/layout/chevron2"/>
    <dgm:cxn modelId="{952F89EC-6666-4864-B53B-11C9C510A95A}" type="presParOf" srcId="{D62807E9-CB8E-4988-BBA6-C39472FB7589}" destId="{69524D9E-43EB-4CFA-9247-8EB25CDBB86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5627967-19B9-4D7B-8106-34A02CF2FF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EAF68F-CDF2-4A1D-B664-408FC6BB6102}">
      <dgm:prSet phldrT="[Текст]"/>
      <dgm:spPr/>
      <dgm:t>
        <a:bodyPr/>
        <a:lstStyle/>
        <a:p>
          <a:r>
            <a:rPr lang="ru-RU" dirty="0" smtClean="0"/>
            <a:t>5 045,2</a:t>
          </a:r>
          <a:endParaRPr lang="ru-RU" dirty="0"/>
        </a:p>
      </dgm:t>
    </dgm:pt>
    <dgm:pt modelId="{23DD4F3F-5DD3-4068-95CA-7B4D9C1DF0B9}" type="parTrans" cxnId="{A7CD71F1-4381-4F39-B48B-5DC1F516B4CD}">
      <dgm:prSet/>
      <dgm:spPr/>
      <dgm:t>
        <a:bodyPr/>
        <a:lstStyle/>
        <a:p>
          <a:endParaRPr lang="ru-RU"/>
        </a:p>
      </dgm:t>
    </dgm:pt>
    <dgm:pt modelId="{F9D3C2EF-AFFC-43F2-BBC3-25D8E008BE8D}" type="sibTrans" cxnId="{A7CD71F1-4381-4F39-B48B-5DC1F516B4CD}">
      <dgm:prSet/>
      <dgm:spPr/>
      <dgm:t>
        <a:bodyPr/>
        <a:lstStyle/>
        <a:p>
          <a:endParaRPr lang="ru-RU"/>
        </a:p>
      </dgm:t>
    </dgm:pt>
    <dgm:pt modelId="{4A696A0C-AFE8-4153-86AB-654977CC10D0}">
      <dgm:prSet phldrT="[Текст]"/>
      <dgm:spPr/>
      <dgm:t>
        <a:bodyPr/>
        <a:lstStyle/>
        <a:p>
          <a:r>
            <a:rPr lang="ru-RU" dirty="0" smtClean="0">
              <a:latin typeface="+mn-lt"/>
              <a:cs typeface="Times New Roman" pitchFamily="18" charset="0"/>
            </a:rPr>
            <a:t>Профилактика безнадзорности и правонарушений несовершеннолетних на территории Северо-Енисейского района</a:t>
          </a:r>
          <a:endParaRPr lang="ru-RU" dirty="0">
            <a:latin typeface="+mn-lt"/>
          </a:endParaRPr>
        </a:p>
      </dgm:t>
    </dgm:pt>
    <dgm:pt modelId="{9E29DF0A-7BA2-4B58-B9CB-4D02FBE5B5B1}" type="parTrans" cxnId="{767A5561-617B-426F-94F3-F986769A18B9}">
      <dgm:prSet/>
      <dgm:spPr/>
      <dgm:t>
        <a:bodyPr/>
        <a:lstStyle/>
        <a:p>
          <a:endParaRPr lang="ru-RU"/>
        </a:p>
      </dgm:t>
    </dgm:pt>
    <dgm:pt modelId="{89D8F69B-0492-47B2-A277-E0CDD87390B8}" type="sibTrans" cxnId="{767A5561-617B-426F-94F3-F986769A18B9}">
      <dgm:prSet/>
      <dgm:spPr/>
      <dgm:t>
        <a:bodyPr/>
        <a:lstStyle/>
        <a:p>
          <a:endParaRPr lang="ru-RU"/>
        </a:p>
      </dgm:t>
    </dgm:pt>
    <dgm:pt modelId="{E5D9BE1B-9934-4516-941F-D13B8A173955}">
      <dgm:prSet phldrT="[Текст]"/>
      <dgm:spPr/>
      <dgm:t>
        <a:bodyPr/>
        <a:lstStyle/>
        <a:p>
          <a:r>
            <a:rPr lang="ru-RU" dirty="0" smtClean="0"/>
            <a:t>2 091,5</a:t>
          </a:r>
          <a:endParaRPr lang="ru-RU" dirty="0"/>
        </a:p>
      </dgm:t>
    </dgm:pt>
    <dgm:pt modelId="{229CB080-0DE4-44D2-A8AE-1FC9FA0E750E}" type="parTrans" cxnId="{B487261C-9F1A-4038-9823-5354AC223CEB}">
      <dgm:prSet/>
      <dgm:spPr/>
      <dgm:t>
        <a:bodyPr/>
        <a:lstStyle/>
        <a:p>
          <a:endParaRPr lang="ru-RU"/>
        </a:p>
      </dgm:t>
    </dgm:pt>
    <dgm:pt modelId="{F6FF03EF-651A-45BA-A237-09B9F2256AE2}" type="sibTrans" cxnId="{B487261C-9F1A-4038-9823-5354AC223CEB}">
      <dgm:prSet/>
      <dgm:spPr/>
      <dgm:t>
        <a:bodyPr/>
        <a:lstStyle/>
        <a:p>
          <a:endParaRPr lang="ru-RU"/>
        </a:p>
      </dgm:t>
    </dgm:pt>
    <dgm:pt modelId="{A8BB7BAB-A99B-4C14-9432-FCFDCBB87927}">
      <dgm:prSet phldrT="[Текст]"/>
      <dgm:spPr/>
      <dgm:t>
        <a:bodyPr/>
        <a:lstStyle/>
        <a:p>
          <a:r>
            <a:rPr lang="ru-RU" u="none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Реализация полномочий по организации и осуществлению деятельности по опеке и попечительству в отношении совершеннолетних граждан на территории Северо-Енисейского района</a:t>
          </a:r>
          <a:endParaRPr lang="ru-RU" dirty="0">
            <a:solidFill>
              <a:schemeClr val="tx1"/>
            </a:solidFill>
            <a:latin typeface="+mn-lt"/>
          </a:endParaRPr>
        </a:p>
      </dgm:t>
    </dgm:pt>
    <dgm:pt modelId="{20D06EDE-104C-483B-9C74-03956822D775}" type="parTrans" cxnId="{6752872E-9EEE-4099-A177-94302BF6F838}">
      <dgm:prSet/>
      <dgm:spPr/>
      <dgm:t>
        <a:bodyPr/>
        <a:lstStyle/>
        <a:p>
          <a:endParaRPr lang="ru-RU"/>
        </a:p>
      </dgm:t>
    </dgm:pt>
    <dgm:pt modelId="{895018DB-0A7D-42EA-99A2-1903E30B5897}" type="sibTrans" cxnId="{6752872E-9EEE-4099-A177-94302BF6F838}">
      <dgm:prSet/>
      <dgm:spPr/>
      <dgm:t>
        <a:bodyPr/>
        <a:lstStyle/>
        <a:p>
          <a:endParaRPr lang="ru-RU"/>
        </a:p>
      </dgm:t>
    </dgm:pt>
    <dgm:pt modelId="{45CC5B3E-F55D-4702-ACC1-85CC5924C659}">
      <dgm:prSet phldrT="[Текст]"/>
      <dgm:spPr/>
      <dgm:t>
        <a:bodyPr/>
        <a:lstStyle/>
        <a:p>
          <a:r>
            <a:rPr lang="ru-RU" dirty="0" smtClean="0"/>
            <a:t>20 854,5</a:t>
          </a:r>
          <a:endParaRPr lang="ru-RU" dirty="0"/>
        </a:p>
      </dgm:t>
    </dgm:pt>
    <dgm:pt modelId="{7076B526-FEC5-48E2-82FE-7AFE8E3F610F}" type="parTrans" cxnId="{E5D04B26-0E66-4B29-8659-CB0C64A74871}">
      <dgm:prSet/>
      <dgm:spPr/>
      <dgm:t>
        <a:bodyPr/>
        <a:lstStyle/>
        <a:p>
          <a:endParaRPr lang="ru-RU"/>
        </a:p>
      </dgm:t>
    </dgm:pt>
    <dgm:pt modelId="{47D4D808-5327-4319-92AB-CEF196DB1C4C}" type="sibTrans" cxnId="{E5D04B26-0E66-4B29-8659-CB0C64A74871}">
      <dgm:prSet/>
      <dgm:spPr/>
      <dgm:t>
        <a:bodyPr/>
        <a:lstStyle/>
        <a:p>
          <a:endParaRPr lang="ru-RU"/>
        </a:p>
      </dgm:t>
    </dgm:pt>
    <dgm:pt modelId="{F334DB06-380B-443B-8F78-7D6EE54FE889}">
      <dgm:prSet phldrT="[Текст]"/>
      <dgm:spPr/>
      <dgm:t>
        <a:bodyPr/>
        <a:lstStyle/>
        <a:p>
          <a:r>
            <a:rPr lang="ru-RU" dirty="0" smtClean="0"/>
            <a:t>Реализация дополнительных мер социальной поддержки граждан</a:t>
          </a:r>
          <a:endParaRPr lang="ru-RU" dirty="0"/>
        </a:p>
      </dgm:t>
    </dgm:pt>
    <dgm:pt modelId="{FC11CA07-0B46-479E-8AA4-155D969641AC}" type="parTrans" cxnId="{CAFAF6A7-3DFB-49D9-8A38-B0A3D023E9F5}">
      <dgm:prSet/>
      <dgm:spPr/>
      <dgm:t>
        <a:bodyPr/>
        <a:lstStyle/>
        <a:p>
          <a:endParaRPr lang="ru-RU"/>
        </a:p>
      </dgm:t>
    </dgm:pt>
    <dgm:pt modelId="{0434C36D-3FE1-4EC4-BAD6-EB48509BE0C8}" type="sibTrans" cxnId="{CAFAF6A7-3DFB-49D9-8A38-B0A3D023E9F5}">
      <dgm:prSet/>
      <dgm:spPr/>
      <dgm:t>
        <a:bodyPr/>
        <a:lstStyle/>
        <a:p>
          <a:endParaRPr lang="ru-RU"/>
        </a:p>
      </dgm:t>
    </dgm:pt>
    <dgm:pt modelId="{037BCD94-5E0D-47A0-B294-EB03DA8D7171}">
      <dgm:prSet phldrT="[Текст]"/>
      <dgm:spPr/>
      <dgm:t>
        <a:bodyPr/>
        <a:lstStyle/>
        <a:p>
          <a:r>
            <a:rPr lang="ru-RU" dirty="0" smtClean="0"/>
            <a:t>14 920,8</a:t>
          </a:r>
          <a:endParaRPr lang="ru-RU" dirty="0"/>
        </a:p>
      </dgm:t>
    </dgm:pt>
    <dgm:pt modelId="{EFDA8ED7-A91E-4853-A520-07AF7BB2FC9A}" type="parTrans" cxnId="{7EF07189-0DA4-404F-8DE5-94650B76A190}">
      <dgm:prSet/>
      <dgm:spPr/>
      <dgm:t>
        <a:bodyPr/>
        <a:lstStyle/>
        <a:p>
          <a:endParaRPr lang="ru-RU"/>
        </a:p>
      </dgm:t>
    </dgm:pt>
    <dgm:pt modelId="{9AD06F5D-AEFD-43AD-A80F-6F2E880DF9D5}" type="sibTrans" cxnId="{7EF07189-0DA4-404F-8DE5-94650B76A190}">
      <dgm:prSet/>
      <dgm:spPr/>
      <dgm:t>
        <a:bodyPr/>
        <a:lstStyle/>
        <a:p>
          <a:endParaRPr lang="ru-RU"/>
        </a:p>
      </dgm:t>
    </dgm:pt>
    <dgm:pt modelId="{F17C3403-EC64-4819-BCD5-7E363D4889D4}">
      <dgm:prSet phldrT="[Текст]"/>
      <dgm:spPr/>
      <dgm:t>
        <a:bodyPr/>
        <a:lstStyle/>
        <a:p>
          <a:r>
            <a:rPr lang="ru-RU" dirty="0" smtClean="0"/>
            <a:t>Выплата пенсии за выслугу лет лицам, замещавшим должности муниципальной службы и муниципальные должности на постоянной основе в органах местного самоуправления Северо-Енисейского района</a:t>
          </a:r>
          <a:endParaRPr lang="ru-RU" dirty="0"/>
        </a:p>
      </dgm:t>
    </dgm:pt>
    <dgm:pt modelId="{528A21F1-D91C-4C12-9B7C-059428B4D553}" type="parTrans" cxnId="{B1AB391D-7A79-43EB-BF00-D4313AD246A7}">
      <dgm:prSet/>
      <dgm:spPr/>
      <dgm:t>
        <a:bodyPr/>
        <a:lstStyle/>
        <a:p>
          <a:endParaRPr lang="ru-RU"/>
        </a:p>
      </dgm:t>
    </dgm:pt>
    <dgm:pt modelId="{37F76287-A998-455C-B97B-984AF47AAA9C}" type="sibTrans" cxnId="{B1AB391D-7A79-43EB-BF00-D4313AD246A7}">
      <dgm:prSet/>
      <dgm:spPr/>
      <dgm:t>
        <a:bodyPr/>
        <a:lstStyle/>
        <a:p>
          <a:endParaRPr lang="ru-RU"/>
        </a:p>
      </dgm:t>
    </dgm:pt>
    <dgm:pt modelId="{A78AE9EC-ADCA-4ACE-9909-1C4C4A0699C9}">
      <dgm:prSet phldrT="[Текст]"/>
      <dgm:spPr/>
      <dgm:t>
        <a:bodyPr/>
        <a:lstStyle/>
        <a:p>
          <a:r>
            <a:rPr lang="ru-RU" dirty="0" smtClean="0"/>
            <a:t>3 075,0</a:t>
          </a:r>
          <a:endParaRPr lang="ru-RU" dirty="0"/>
        </a:p>
      </dgm:t>
    </dgm:pt>
    <dgm:pt modelId="{F316D009-4DC3-4E20-BFD6-92002058CC7B}" type="parTrans" cxnId="{E2020F8E-5DA4-45DC-9B93-AF2B04A2B65C}">
      <dgm:prSet/>
      <dgm:spPr/>
      <dgm:t>
        <a:bodyPr/>
        <a:lstStyle/>
        <a:p>
          <a:endParaRPr lang="ru-RU"/>
        </a:p>
      </dgm:t>
    </dgm:pt>
    <dgm:pt modelId="{02F83B0C-B5CA-41BB-A7C2-6414619DA465}" type="sibTrans" cxnId="{E2020F8E-5DA4-45DC-9B93-AF2B04A2B65C}">
      <dgm:prSet/>
      <dgm:spPr/>
      <dgm:t>
        <a:bodyPr/>
        <a:lstStyle/>
        <a:p>
          <a:endParaRPr lang="ru-RU"/>
        </a:p>
      </dgm:t>
    </dgm:pt>
    <dgm:pt modelId="{116214F5-28A4-464B-9A7E-D543B88340AD}">
      <dgm:prSet phldrT="[Текст]"/>
      <dgm:spPr/>
      <dgm:t>
        <a:bodyPr/>
        <a:lstStyle/>
        <a:p>
          <a:r>
            <a:rPr lang="ru-RU" dirty="0" smtClean="0"/>
            <a:t>Обеспечение воспитанников дошкольных образовательных организаций Северо-Енисейского района, обучающихся общеобразовательных организаций Северо-Енисейского района, детей, не посещающих дошкольные образовательные организации и общеобразовательные организации Северо-Енисейского района, подарками Главы Северо-Енисейского района к Новому году</a:t>
          </a:r>
          <a:endParaRPr lang="ru-RU" dirty="0"/>
        </a:p>
      </dgm:t>
    </dgm:pt>
    <dgm:pt modelId="{ADF31DEA-3A78-4F60-A314-1D3811670893}" type="parTrans" cxnId="{3B60B662-3994-43EC-B91C-7010AA676EA7}">
      <dgm:prSet/>
      <dgm:spPr/>
      <dgm:t>
        <a:bodyPr/>
        <a:lstStyle/>
        <a:p>
          <a:endParaRPr lang="ru-RU"/>
        </a:p>
      </dgm:t>
    </dgm:pt>
    <dgm:pt modelId="{FB74BF5D-FC73-4C80-B2D8-40E034F191A9}" type="sibTrans" cxnId="{3B60B662-3994-43EC-B91C-7010AA676EA7}">
      <dgm:prSet/>
      <dgm:spPr/>
      <dgm:t>
        <a:bodyPr/>
        <a:lstStyle/>
        <a:p>
          <a:endParaRPr lang="ru-RU"/>
        </a:p>
      </dgm:t>
    </dgm:pt>
    <dgm:pt modelId="{C0FF506B-D39F-45D4-BEA0-F44C0BF439B3}">
      <dgm:prSet phldrT="[Текст]"/>
      <dgm:spPr/>
      <dgm:t>
        <a:bodyPr/>
        <a:lstStyle/>
        <a:p>
          <a:r>
            <a:rPr lang="ru-RU" dirty="0" smtClean="0"/>
            <a:t>221,0</a:t>
          </a:r>
          <a:endParaRPr lang="ru-RU" dirty="0"/>
        </a:p>
      </dgm:t>
    </dgm:pt>
    <dgm:pt modelId="{2910C9AE-81E3-43E0-93CC-A93F9DD11929}" type="parTrans" cxnId="{9E62A69A-11D2-4847-93A6-B550F0ABC1CD}">
      <dgm:prSet/>
      <dgm:spPr/>
      <dgm:t>
        <a:bodyPr/>
        <a:lstStyle/>
        <a:p>
          <a:endParaRPr lang="ru-RU"/>
        </a:p>
      </dgm:t>
    </dgm:pt>
    <dgm:pt modelId="{9D330745-9669-4E27-91E2-682060F97103}" type="sibTrans" cxnId="{9E62A69A-11D2-4847-93A6-B550F0ABC1CD}">
      <dgm:prSet/>
      <dgm:spPr/>
      <dgm:t>
        <a:bodyPr/>
        <a:lstStyle/>
        <a:p>
          <a:endParaRPr lang="ru-RU"/>
        </a:p>
      </dgm:t>
    </dgm:pt>
    <dgm:pt modelId="{428D5036-954D-4ABA-B741-5BF77FCEE043}">
      <dgm:prSet phldrT="[Текст]"/>
      <dgm:spPr/>
      <dgm:t>
        <a:bodyPr/>
        <a:lstStyle/>
        <a:p>
          <a:r>
            <a:rPr lang="ru-RU" dirty="0" smtClean="0"/>
            <a:t>Обеспечение первоклассников общеобразовательных организаций Северо-Енисейского района подарками Главы Северо-Енисейского района ко Дню знаний</a:t>
          </a:r>
          <a:endParaRPr lang="ru-RU" dirty="0"/>
        </a:p>
      </dgm:t>
    </dgm:pt>
    <dgm:pt modelId="{2E5F5759-A30C-4119-8950-8259F35B696F}" type="parTrans" cxnId="{E6299F0F-9CCA-4071-9613-0191C35B4F8A}">
      <dgm:prSet/>
      <dgm:spPr/>
      <dgm:t>
        <a:bodyPr/>
        <a:lstStyle/>
        <a:p>
          <a:endParaRPr lang="ru-RU"/>
        </a:p>
      </dgm:t>
    </dgm:pt>
    <dgm:pt modelId="{1503979D-9D81-4F7A-85CC-4777D6955613}" type="sibTrans" cxnId="{E6299F0F-9CCA-4071-9613-0191C35B4F8A}">
      <dgm:prSet/>
      <dgm:spPr/>
      <dgm:t>
        <a:bodyPr/>
        <a:lstStyle/>
        <a:p>
          <a:endParaRPr lang="ru-RU"/>
        </a:p>
      </dgm:t>
    </dgm:pt>
    <dgm:pt modelId="{B6A60DBB-5911-4ECE-9B6C-6B1611169628}">
      <dgm:prSet/>
      <dgm:spPr/>
      <dgm:t>
        <a:bodyPr/>
        <a:lstStyle/>
        <a:p>
          <a:r>
            <a:rPr lang="ru-RU" dirty="0" smtClean="0"/>
            <a:t>25 433,2</a:t>
          </a:r>
          <a:endParaRPr lang="ru-RU" dirty="0"/>
        </a:p>
      </dgm:t>
    </dgm:pt>
    <dgm:pt modelId="{C0645144-53D9-4B3A-B164-8AC3DF112DC3}" type="parTrans" cxnId="{55AE4F11-64EC-499F-BC31-E693240983DA}">
      <dgm:prSet/>
      <dgm:spPr/>
      <dgm:t>
        <a:bodyPr/>
        <a:lstStyle/>
        <a:p>
          <a:endParaRPr lang="ru-RU"/>
        </a:p>
      </dgm:t>
    </dgm:pt>
    <dgm:pt modelId="{49017928-A2C9-45FA-A1EA-8A2405C53CF9}" type="sibTrans" cxnId="{55AE4F11-64EC-499F-BC31-E693240983DA}">
      <dgm:prSet/>
      <dgm:spPr/>
      <dgm:t>
        <a:bodyPr/>
        <a:lstStyle/>
        <a:p>
          <a:endParaRPr lang="ru-RU"/>
        </a:p>
      </dgm:t>
    </dgm:pt>
    <dgm:pt modelId="{78616A8D-5824-4225-B824-78F8AFBC788C}">
      <dgm:prSet/>
      <dgm:spPr/>
      <dgm:t>
        <a:bodyPr/>
        <a:lstStyle/>
        <a:p>
          <a:r>
            <a:rPr lang="ru-RU" dirty="0" smtClean="0"/>
            <a:t>Дополнительные меры социальной поддержки граждан, заключивших контракт о прохождении военной службы и направляемых для участия в специальной военной операции</a:t>
          </a:r>
          <a:endParaRPr lang="ru-RU" dirty="0"/>
        </a:p>
      </dgm:t>
    </dgm:pt>
    <dgm:pt modelId="{653BB63A-F4B8-4C26-BEC0-79AA8A52B9BE}" type="parTrans" cxnId="{9CC5AE78-A2B2-47CE-A740-1C3B26193B29}">
      <dgm:prSet/>
      <dgm:spPr/>
      <dgm:t>
        <a:bodyPr/>
        <a:lstStyle/>
        <a:p>
          <a:endParaRPr lang="ru-RU"/>
        </a:p>
      </dgm:t>
    </dgm:pt>
    <dgm:pt modelId="{C9E35608-400C-45A5-AA03-07B437214383}" type="sibTrans" cxnId="{9CC5AE78-A2B2-47CE-A740-1C3B26193B29}">
      <dgm:prSet/>
      <dgm:spPr/>
      <dgm:t>
        <a:bodyPr/>
        <a:lstStyle/>
        <a:p>
          <a:endParaRPr lang="ru-RU"/>
        </a:p>
      </dgm:t>
    </dgm:pt>
    <dgm:pt modelId="{C023BD0E-FB12-4CA4-A7CE-7D5463F6A167}">
      <dgm:prSet/>
      <dgm:spPr/>
      <dgm:t>
        <a:bodyPr/>
        <a:lstStyle/>
        <a:p>
          <a:r>
            <a:rPr lang="ru-RU" dirty="0" smtClean="0"/>
            <a:t>500,0</a:t>
          </a:r>
          <a:endParaRPr lang="ru-RU" dirty="0"/>
        </a:p>
      </dgm:t>
    </dgm:pt>
    <dgm:pt modelId="{79E365C8-4A7D-4DC7-82EB-0DC667B5267F}" type="parTrans" cxnId="{04D98C62-0D32-49E8-A0C5-F25E61C873C1}">
      <dgm:prSet/>
      <dgm:spPr/>
      <dgm:t>
        <a:bodyPr/>
        <a:lstStyle/>
        <a:p>
          <a:endParaRPr lang="ru-RU"/>
        </a:p>
      </dgm:t>
    </dgm:pt>
    <dgm:pt modelId="{6A3C2C20-5040-464E-82EC-30731A70A7CA}" type="sibTrans" cxnId="{04D98C62-0D32-49E8-A0C5-F25E61C873C1}">
      <dgm:prSet/>
      <dgm:spPr/>
      <dgm:t>
        <a:bodyPr/>
        <a:lstStyle/>
        <a:p>
          <a:endParaRPr lang="ru-RU"/>
        </a:p>
      </dgm:t>
    </dgm:pt>
    <dgm:pt modelId="{1712E0F0-DCD7-41A2-BFBB-A58277575314}">
      <dgm:prSet/>
      <dgm:spPr/>
      <dgm:t>
        <a:bodyPr/>
        <a:lstStyle/>
        <a:p>
          <a:r>
            <a:rPr lang="ru-RU" dirty="0" smtClean="0"/>
            <a:t>Субсидия на возмещение фактически понесенных затрат в случае гибели участника специальной военной операции</a:t>
          </a:r>
          <a:endParaRPr lang="ru-RU" dirty="0"/>
        </a:p>
      </dgm:t>
    </dgm:pt>
    <dgm:pt modelId="{D2913FE5-36CE-415D-80BF-F50544247839}" type="parTrans" cxnId="{7176CDD8-9C97-4DEE-9FD0-E9A0BDEA4B1E}">
      <dgm:prSet/>
      <dgm:spPr/>
      <dgm:t>
        <a:bodyPr/>
        <a:lstStyle/>
        <a:p>
          <a:endParaRPr lang="ru-RU"/>
        </a:p>
      </dgm:t>
    </dgm:pt>
    <dgm:pt modelId="{0F293950-20F4-49C8-B98F-1485BA03B22B}" type="sibTrans" cxnId="{7176CDD8-9C97-4DEE-9FD0-E9A0BDEA4B1E}">
      <dgm:prSet/>
      <dgm:spPr/>
      <dgm:t>
        <a:bodyPr/>
        <a:lstStyle/>
        <a:p>
          <a:endParaRPr lang="ru-RU"/>
        </a:p>
      </dgm:t>
    </dgm:pt>
    <dgm:pt modelId="{9BBE645D-8BF8-4435-A38A-AB6A14468B78}" type="pres">
      <dgm:prSet presAssocID="{55627967-19B9-4D7B-8106-34A02CF2FF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807E9-CB8E-4988-BBA6-C39472FB7589}" type="pres">
      <dgm:prSet presAssocID="{82EAF68F-CDF2-4A1D-B664-408FC6BB6102}" presName="composite" presStyleCnt="0"/>
      <dgm:spPr/>
    </dgm:pt>
    <dgm:pt modelId="{6F901D98-8ED6-4D7A-ADB8-F509973F2575}" type="pres">
      <dgm:prSet presAssocID="{82EAF68F-CDF2-4A1D-B664-408FC6BB6102}" presName="parentText" presStyleLbl="align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24D9E-43EB-4CFA-9247-8EB25CDBB861}" type="pres">
      <dgm:prSet presAssocID="{82EAF68F-CDF2-4A1D-B664-408FC6BB6102}" presName="descendantText" presStyleLbl="alignAcc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AE336-181E-4F4D-A4E4-40B6703F0FFD}" type="pres">
      <dgm:prSet presAssocID="{F9D3C2EF-AFFC-43F2-BBC3-25D8E008BE8D}" presName="sp" presStyleCnt="0"/>
      <dgm:spPr/>
    </dgm:pt>
    <dgm:pt modelId="{470C6357-E0F7-41D1-B9F1-3AEDB04CD27D}" type="pres">
      <dgm:prSet presAssocID="{E5D9BE1B-9934-4516-941F-D13B8A173955}" presName="composite" presStyleCnt="0"/>
      <dgm:spPr/>
    </dgm:pt>
    <dgm:pt modelId="{B5822B03-EFC6-40EF-9061-00FA3B5A251B}" type="pres">
      <dgm:prSet presAssocID="{E5D9BE1B-9934-4516-941F-D13B8A173955}" presName="parentText" presStyleLbl="align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61370-4734-4399-891E-A7611A5900B0}" type="pres">
      <dgm:prSet presAssocID="{E5D9BE1B-9934-4516-941F-D13B8A173955}" presName="descendantText" presStyleLbl="alignAcc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D4ABBB-0427-4FED-877B-A8A6F43AF86A}" type="pres">
      <dgm:prSet presAssocID="{F6FF03EF-651A-45BA-A237-09B9F2256AE2}" presName="sp" presStyleCnt="0"/>
      <dgm:spPr/>
    </dgm:pt>
    <dgm:pt modelId="{77885E5C-F811-4C52-85A2-96709A3C3105}" type="pres">
      <dgm:prSet presAssocID="{45CC5B3E-F55D-4702-ACC1-85CC5924C659}" presName="composite" presStyleCnt="0"/>
      <dgm:spPr/>
    </dgm:pt>
    <dgm:pt modelId="{E54AABA8-294C-4BC9-9D97-B798A7FB7B8C}" type="pres">
      <dgm:prSet presAssocID="{45CC5B3E-F55D-4702-ACC1-85CC5924C659}" presName="parentText" presStyleLbl="align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87CA9-A034-40E4-9983-4EE547101921}" type="pres">
      <dgm:prSet presAssocID="{45CC5B3E-F55D-4702-ACC1-85CC5924C659}" presName="descendantText" presStyleLbl="alignAcc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BA9FC-C6C5-43CF-AD27-8E35D0329E53}" type="pres">
      <dgm:prSet presAssocID="{47D4D808-5327-4319-92AB-CEF196DB1C4C}" presName="sp" presStyleCnt="0"/>
      <dgm:spPr/>
    </dgm:pt>
    <dgm:pt modelId="{83A42BB3-BA53-4CB5-9860-C72962509C51}" type="pres">
      <dgm:prSet presAssocID="{037BCD94-5E0D-47A0-B294-EB03DA8D7171}" presName="composite" presStyleCnt="0"/>
      <dgm:spPr/>
    </dgm:pt>
    <dgm:pt modelId="{AADB140B-FE2D-4172-B074-AC99E36AB656}" type="pres">
      <dgm:prSet presAssocID="{037BCD94-5E0D-47A0-B294-EB03DA8D7171}" presName="parentText" presStyleLbl="align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B32378-633A-4C9C-A9FF-CAEEC5120C70}" type="pres">
      <dgm:prSet presAssocID="{037BCD94-5E0D-47A0-B294-EB03DA8D7171}" presName="descendantText" presStyleLbl="alignAcc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08FA4A-1F69-40BC-AD5A-DC6EB060A3DD}" type="pres">
      <dgm:prSet presAssocID="{9AD06F5D-AEFD-43AD-A80F-6F2E880DF9D5}" presName="sp" presStyleCnt="0"/>
      <dgm:spPr/>
    </dgm:pt>
    <dgm:pt modelId="{DF277F4B-782C-4A80-9B58-8C229B528A84}" type="pres">
      <dgm:prSet presAssocID="{A78AE9EC-ADCA-4ACE-9909-1C4C4A0699C9}" presName="composite" presStyleCnt="0"/>
      <dgm:spPr/>
    </dgm:pt>
    <dgm:pt modelId="{43E5DAB7-FB00-470E-85C9-E88330C91654}" type="pres">
      <dgm:prSet presAssocID="{A78AE9EC-ADCA-4ACE-9909-1C4C4A0699C9}" presName="parentText" presStyleLbl="align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20891-3947-4622-A9A7-718D28A03088}" type="pres">
      <dgm:prSet presAssocID="{A78AE9EC-ADCA-4ACE-9909-1C4C4A0699C9}" presName="descendantText" presStyleLbl="alignAcc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C955F2-2485-4B27-B494-5233F1672C06}" type="pres">
      <dgm:prSet presAssocID="{02F83B0C-B5CA-41BB-A7C2-6414619DA465}" presName="sp" presStyleCnt="0"/>
      <dgm:spPr/>
    </dgm:pt>
    <dgm:pt modelId="{2DA0BFDA-F24D-4D2B-A82F-7A72CEA46BA1}" type="pres">
      <dgm:prSet presAssocID="{C0FF506B-D39F-45D4-BEA0-F44C0BF439B3}" presName="composite" presStyleCnt="0"/>
      <dgm:spPr/>
    </dgm:pt>
    <dgm:pt modelId="{0DAB9C05-6C45-489C-A870-9BF78D452E11}" type="pres">
      <dgm:prSet presAssocID="{C0FF506B-D39F-45D4-BEA0-F44C0BF439B3}" presName="parentText" presStyleLbl="alignNode1" presStyleIdx="5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264B1C-9883-4430-9E78-A0BB0BA46074}" type="pres">
      <dgm:prSet presAssocID="{C0FF506B-D39F-45D4-BEA0-F44C0BF439B3}" presName="descendantText" presStyleLbl="alignAcc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9A5AF-487E-401F-90F0-167822035734}" type="pres">
      <dgm:prSet presAssocID="{9D330745-9669-4E27-91E2-682060F97103}" presName="sp" presStyleCnt="0"/>
      <dgm:spPr/>
    </dgm:pt>
    <dgm:pt modelId="{DC7CBC13-FEC8-4DB3-9B4E-FA469A07FDA0}" type="pres">
      <dgm:prSet presAssocID="{B6A60DBB-5911-4ECE-9B6C-6B1611169628}" presName="composite" presStyleCnt="0"/>
      <dgm:spPr/>
    </dgm:pt>
    <dgm:pt modelId="{D195D034-C87F-4764-91EA-79D0D86F290D}" type="pres">
      <dgm:prSet presAssocID="{B6A60DBB-5911-4ECE-9B6C-6B1611169628}" presName="parentText" presStyleLbl="align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35F4C6-6E99-4D8C-801D-B201E6F22809}" type="pres">
      <dgm:prSet presAssocID="{B6A60DBB-5911-4ECE-9B6C-6B1611169628}" presName="descendantText" presStyleLbl="alignAcc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21BB34-1429-45A2-8E3C-87F5C701B0EF}" type="pres">
      <dgm:prSet presAssocID="{49017928-A2C9-45FA-A1EA-8A2405C53CF9}" presName="sp" presStyleCnt="0"/>
      <dgm:spPr/>
    </dgm:pt>
    <dgm:pt modelId="{05EFC3F3-CE37-414C-9EA7-662B1D664551}" type="pres">
      <dgm:prSet presAssocID="{C023BD0E-FB12-4CA4-A7CE-7D5463F6A167}" presName="composite" presStyleCnt="0"/>
      <dgm:spPr/>
    </dgm:pt>
    <dgm:pt modelId="{0AE545EC-91F0-4738-9048-BA75E9B75DA6}" type="pres">
      <dgm:prSet presAssocID="{C023BD0E-FB12-4CA4-A7CE-7D5463F6A167}" presName="parentText" presStyleLbl="align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91FAEB-A1CB-4023-905A-376C76E93EB0}" type="pres">
      <dgm:prSet presAssocID="{C023BD0E-FB12-4CA4-A7CE-7D5463F6A167}" presName="descendantText" presStyleLbl="alignAcc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0EA079-E7C5-451D-B3C2-3A93F7D29238}" type="presOf" srcId="{A78AE9EC-ADCA-4ACE-9909-1C4C4A0699C9}" destId="{43E5DAB7-FB00-470E-85C9-E88330C91654}" srcOrd="0" destOrd="0" presId="urn:microsoft.com/office/officeart/2005/8/layout/chevron2"/>
    <dgm:cxn modelId="{E5D04B26-0E66-4B29-8659-CB0C64A74871}" srcId="{55627967-19B9-4D7B-8106-34A02CF2FFA3}" destId="{45CC5B3E-F55D-4702-ACC1-85CC5924C659}" srcOrd="2" destOrd="0" parTransId="{7076B526-FEC5-48E2-82FE-7AFE8E3F610F}" sibTransId="{47D4D808-5327-4319-92AB-CEF196DB1C4C}"/>
    <dgm:cxn modelId="{E6299F0F-9CCA-4071-9613-0191C35B4F8A}" srcId="{C0FF506B-D39F-45D4-BEA0-F44C0BF439B3}" destId="{428D5036-954D-4ABA-B741-5BF77FCEE043}" srcOrd="0" destOrd="0" parTransId="{2E5F5759-A30C-4119-8950-8259F35B696F}" sibTransId="{1503979D-9D81-4F7A-85CC-4777D6955613}"/>
    <dgm:cxn modelId="{4A31098A-F36F-402D-AA3B-47EC7ABA289D}" type="presOf" srcId="{F17C3403-EC64-4819-BCD5-7E363D4889D4}" destId="{A3B32378-633A-4C9C-A9FF-CAEEC5120C70}" srcOrd="0" destOrd="0" presId="urn:microsoft.com/office/officeart/2005/8/layout/chevron2"/>
    <dgm:cxn modelId="{767A5561-617B-426F-94F3-F986769A18B9}" srcId="{82EAF68F-CDF2-4A1D-B664-408FC6BB6102}" destId="{4A696A0C-AFE8-4153-86AB-654977CC10D0}" srcOrd="0" destOrd="0" parTransId="{9E29DF0A-7BA2-4B58-B9CB-4D02FBE5B5B1}" sibTransId="{89D8F69B-0492-47B2-A277-E0CDD87390B8}"/>
    <dgm:cxn modelId="{7EF07189-0DA4-404F-8DE5-94650B76A190}" srcId="{55627967-19B9-4D7B-8106-34A02CF2FFA3}" destId="{037BCD94-5E0D-47A0-B294-EB03DA8D7171}" srcOrd="3" destOrd="0" parTransId="{EFDA8ED7-A91E-4853-A520-07AF7BB2FC9A}" sibTransId="{9AD06F5D-AEFD-43AD-A80F-6F2E880DF9D5}"/>
    <dgm:cxn modelId="{E2020F8E-5DA4-45DC-9B93-AF2B04A2B65C}" srcId="{55627967-19B9-4D7B-8106-34A02CF2FFA3}" destId="{A78AE9EC-ADCA-4ACE-9909-1C4C4A0699C9}" srcOrd="4" destOrd="0" parTransId="{F316D009-4DC3-4E20-BFD6-92002058CC7B}" sibTransId="{02F83B0C-B5CA-41BB-A7C2-6414619DA465}"/>
    <dgm:cxn modelId="{9E62A69A-11D2-4847-93A6-B550F0ABC1CD}" srcId="{55627967-19B9-4D7B-8106-34A02CF2FFA3}" destId="{C0FF506B-D39F-45D4-BEA0-F44C0BF439B3}" srcOrd="5" destOrd="0" parTransId="{2910C9AE-81E3-43E0-93CC-A93F9DD11929}" sibTransId="{9D330745-9669-4E27-91E2-682060F97103}"/>
    <dgm:cxn modelId="{46D4F79F-52AA-4C58-9750-971D60BEFDDD}" type="presOf" srcId="{82EAF68F-CDF2-4A1D-B664-408FC6BB6102}" destId="{6F901D98-8ED6-4D7A-ADB8-F509973F2575}" srcOrd="0" destOrd="0" presId="urn:microsoft.com/office/officeart/2005/8/layout/chevron2"/>
    <dgm:cxn modelId="{3B60B662-3994-43EC-B91C-7010AA676EA7}" srcId="{A78AE9EC-ADCA-4ACE-9909-1C4C4A0699C9}" destId="{116214F5-28A4-464B-9A7E-D543B88340AD}" srcOrd="0" destOrd="0" parTransId="{ADF31DEA-3A78-4F60-A314-1D3811670893}" sibTransId="{FB74BF5D-FC73-4C80-B2D8-40E034F191A9}"/>
    <dgm:cxn modelId="{2425ADAC-B14D-47EA-8CF5-45E3A78B35FD}" type="presOf" srcId="{4A696A0C-AFE8-4153-86AB-654977CC10D0}" destId="{69524D9E-43EB-4CFA-9247-8EB25CDBB861}" srcOrd="0" destOrd="0" presId="urn:microsoft.com/office/officeart/2005/8/layout/chevron2"/>
    <dgm:cxn modelId="{A18E59E6-599E-493F-8AA5-F4BBADB36F56}" type="presOf" srcId="{C0FF506B-D39F-45D4-BEA0-F44C0BF439B3}" destId="{0DAB9C05-6C45-489C-A870-9BF78D452E11}" srcOrd="0" destOrd="0" presId="urn:microsoft.com/office/officeart/2005/8/layout/chevron2"/>
    <dgm:cxn modelId="{7176CDD8-9C97-4DEE-9FD0-E9A0BDEA4B1E}" srcId="{C023BD0E-FB12-4CA4-A7CE-7D5463F6A167}" destId="{1712E0F0-DCD7-41A2-BFBB-A58277575314}" srcOrd="0" destOrd="0" parTransId="{D2913FE5-36CE-415D-80BF-F50544247839}" sibTransId="{0F293950-20F4-49C8-B98F-1485BA03B22B}"/>
    <dgm:cxn modelId="{9CC5AE78-A2B2-47CE-A740-1C3B26193B29}" srcId="{B6A60DBB-5911-4ECE-9B6C-6B1611169628}" destId="{78616A8D-5824-4225-B824-78F8AFBC788C}" srcOrd="0" destOrd="0" parTransId="{653BB63A-F4B8-4C26-BEC0-79AA8A52B9BE}" sibTransId="{C9E35608-400C-45A5-AA03-07B437214383}"/>
    <dgm:cxn modelId="{B48043C5-20F5-4B27-B934-C046C783B4CC}" type="presOf" srcId="{428D5036-954D-4ABA-B741-5BF77FCEE043}" destId="{D6264B1C-9883-4430-9E78-A0BB0BA46074}" srcOrd="0" destOrd="0" presId="urn:microsoft.com/office/officeart/2005/8/layout/chevron2"/>
    <dgm:cxn modelId="{BA1A758F-A66F-4437-BAA0-77376EB6948D}" type="presOf" srcId="{037BCD94-5E0D-47A0-B294-EB03DA8D7171}" destId="{AADB140B-FE2D-4172-B074-AC99E36AB656}" srcOrd="0" destOrd="0" presId="urn:microsoft.com/office/officeart/2005/8/layout/chevron2"/>
    <dgm:cxn modelId="{4FFC23BC-D166-4885-AEE2-93022BFB61F5}" type="presOf" srcId="{45CC5B3E-F55D-4702-ACC1-85CC5924C659}" destId="{E54AABA8-294C-4BC9-9D97-B798A7FB7B8C}" srcOrd="0" destOrd="0" presId="urn:microsoft.com/office/officeart/2005/8/layout/chevron2"/>
    <dgm:cxn modelId="{B1AB391D-7A79-43EB-BF00-D4313AD246A7}" srcId="{037BCD94-5E0D-47A0-B294-EB03DA8D7171}" destId="{F17C3403-EC64-4819-BCD5-7E363D4889D4}" srcOrd="0" destOrd="0" parTransId="{528A21F1-D91C-4C12-9B7C-059428B4D553}" sibTransId="{37F76287-A998-455C-B97B-984AF47AAA9C}"/>
    <dgm:cxn modelId="{48503FFA-DEA6-4CF6-AAD1-A38720EEB31E}" type="presOf" srcId="{1712E0F0-DCD7-41A2-BFBB-A58277575314}" destId="{1F91FAEB-A1CB-4023-905A-376C76E93EB0}" srcOrd="0" destOrd="0" presId="urn:microsoft.com/office/officeart/2005/8/layout/chevron2"/>
    <dgm:cxn modelId="{A3CA29F2-73FF-4FD2-BE09-828265C0B1CE}" type="presOf" srcId="{116214F5-28A4-464B-9A7E-D543B88340AD}" destId="{81B20891-3947-4622-A9A7-718D28A03088}" srcOrd="0" destOrd="0" presId="urn:microsoft.com/office/officeart/2005/8/layout/chevron2"/>
    <dgm:cxn modelId="{6752872E-9EEE-4099-A177-94302BF6F838}" srcId="{E5D9BE1B-9934-4516-941F-D13B8A173955}" destId="{A8BB7BAB-A99B-4C14-9432-FCFDCBB87927}" srcOrd="0" destOrd="0" parTransId="{20D06EDE-104C-483B-9C74-03956822D775}" sibTransId="{895018DB-0A7D-42EA-99A2-1903E30B5897}"/>
    <dgm:cxn modelId="{04A1FD9F-A543-4F5E-8937-8C37B406E044}" type="presOf" srcId="{78616A8D-5824-4225-B824-78F8AFBC788C}" destId="{F435F4C6-6E99-4D8C-801D-B201E6F22809}" srcOrd="0" destOrd="0" presId="urn:microsoft.com/office/officeart/2005/8/layout/chevron2"/>
    <dgm:cxn modelId="{CAFAF6A7-3DFB-49D9-8A38-B0A3D023E9F5}" srcId="{45CC5B3E-F55D-4702-ACC1-85CC5924C659}" destId="{F334DB06-380B-443B-8F78-7D6EE54FE889}" srcOrd="0" destOrd="0" parTransId="{FC11CA07-0B46-479E-8AA4-155D969641AC}" sibTransId="{0434C36D-3FE1-4EC4-BAD6-EB48509BE0C8}"/>
    <dgm:cxn modelId="{55AE4F11-64EC-499F-BC31-E693240983DA}" srcId="{55627967-19B9-4D7B-8106-34A02CF2FFA3}" destId="{B6A60DBB-5911-4ECE-9B6C-6B1611169628}" srcOrd="6" destOrd="0" parTransId="{C0645144-53D9-4B3A-B164-8AC3DF112DC3}" sibTransId="{49017928-A2C9-45FA-A1EA-8A2405C53CF9}"/>
    <dgm:cxn modelId="{98FE3277-C129-433D-8174-A65AD62E9C99}" type="presOf" srcId="{55627967-19B9-4D7B-8106-34A02CF2FFA3}" destId="{9BBE645D-8BF8-4435-A38A-AB6A14468B78}" srcOrd="0" destOrd="0" presId="urn:microsoft.com/office/officeart/2005/8/layout/chevron2"/>
    <dgm:cxn modelId="{6A7BB3DE-23CE-498B-AACC-6F44E9AAE173}" type="presOf" srcId="{B6A60DBB-5911-4ECE-9B6C-6B1611169628}" destId="{D195D034-C87F-4764-91EA-79D0D86F290D}" srcOrd="0" destOrd="0" presId="urn:microsoft.com/office/officeart/2005/8/layout/chevron2"/>
    <dgm:cxn modelId="{E768DF45-4E02-4D78-B356-B293115AD7BB}" type="presOf" srcId="{E5D9BE1B-9934-4516-941F-D13B8A173955}" destId="{B5822B03-EFC6-40EF-9061-00FA3B5A251B}" srcOrd="0" destOrd="0" presId="urn:microsoft.com/office/officeart/2005/8/layout/chevron2"/>
    <dgm:cxn modelId="{D2C29BF5-9DCA-4113-BD8C-F509DB023C7E}" type="presOf" srcId="{C023BD0E-FB12-4CA4-A7CE-7D5463F6A167}" destId="{0AE545EC-91F0-4738-9048-BA75E9B75DA6}" srcOrd="0" destOrd="0" presId="urn:microsoft.com/office/officeart/2005/8/layout/chevron2"/>
    <dgm:cxn modelId="{B487261C-9F1A-4038-9823-5354AC223CEB}" srcId="{55627967-19B9-4D7B-8106-34A02CF2FFA3}" destId="{E5D9BE1B-9934-4516-941F-D13B8A173955}" srcOrd="1" destOrd="0" parTransId="{229CB080-0DE4-44D2-A8AE-1FC9FA0E750E}" sibTransId="{F6FF03EF-651A-45BA-A237-09B9F2256AE2}"/>
    <dgm:cxn modelId="{849F77B0-9C1A-4100-A12F-A08689EAC53B}" type="presOf" srcId="{A8BB7BAB-A99B-4C14-9432-FCFDCBB87927}" destId="{2A761370-4734-4399-891E-A7611A5900B0}" srcOrd="0" destOrd="0" presId="urn:microsoft.com/office/officeart/2005/8/layout/chevron2"/>
    <dgm:cxn modelId="{A7CD71F1-4381-4F39-B48B-5DC1F516B4CD}" srcId="{55627967-19B9-4D7B-8106-34A02CF2FFA3}" destId="{82EAF68F-CDF2-4A1D-B664-408FC6BB6102}" srcOrd="0" destOrd="0" parTransId="{23DD4F3F-5DD3-4068-95CA-7B4D9C1DF0B9}" sibTransId="{F9D3C2EF-AFFC-43F2-BBC3-25D8E008BE8D}"/>
    <dgm:cxn modelId="{00D2350A-24AD-41F1-9A1A-362CAA7E9768}" type="presOf" srcId="{F334DB06-380B-443B-8F78-7D6EE54FE889}" destId="{58F87CA9-A034-40E4-9983-4EE547101921}" srcOrd="0" destOrd="0" presId="urn:microsoft.com/office/officeart/2005/8/layout/chevron2"/>
    <dgm:cxn modelId="{04D98C62-0D32-49E8-A0C5-F25E61C873C1}" srcId="{55627967-19B9-4D7B-8106-34A02CF2FFA3}" destId="{C023BD0E-FB12-4CA4-A7CE-7D5463F6A167}" srcOrd="7" destOrd="0" parTransId="{79E365C8-4A7D-4DC7-82EB-0DC667B5267F}" sibTransId="{6A3C2C20-5040-464E-82EC-30731A70A7CA}"/>
    <dgm:cxn modelId="{78A90AA9-05DB-46DC-8C8A-782819BE6E13}" type="presParOf" srcId="{9BBE645D-8BF8-4435-A38A-AB6A14468B78}" destId="{D62807E9-CB8E-4988-BBA6-C39472FB7589}" srcOrd="0" destOrd="0" presId="urn:microsoft.com/office/officeart/2005/8/layout/chevron2"/>
    <dgm:cxn modelId="{9AC1EC2E-D6F4-4A78-9A7B-73E6BFD28F98}" type="presParOf" srcId="{D62807E9-CB8E-4988-BBA6-C39472FB7589}" destId="{6F901D98-8ED6-4D7A-ADB8-F509973F2575}" srcOrd="0" destOrd="0" presId="urn:microsoft.com/office/officeart/2005/8/layout/chevron2"/>
    <dgm:cxn modelId="{A5DF18D4-D9D5-4BA9-9293-649B30EBA256}" type="presParOf" srcId="{D62807E9-CB8E-4988-BBA6-C39472FB7589}" destId="{69524D9E-43EB-4CFA-9247-8EB25CDBB861}" srcOrd="1" destOrd="0" presId="urn:microsoft.com/office/officeart/2005/8/layout/chevron2"/>
    <dgm:cxn modelId="{0E3B6AB9-7837-4D18-B7A0-644ED1CB3395}" type="presParOf" srcId="{9BBE645D-8BF8-4435-A38A-AB6A14468B78}" destId="{F9AAE336-181E-4F4D-A4E4-40B6703F0FFD}" srcOrd="1" destOrd="0" presId="urn:microsoft.com/office/officeart/2005/8/layout/chevron2"/>
    <dgm:cxn modelId="{1C6B40E7-FC4E-4587-8A53-920117B259D0}" type="presParOf" srcId="{9BBE645D-8BF8-4435-A38A-AB6A14468B78}" destId="{470C6357-E0F7-41D1-B9F1-3AEDB04CD27D}" srcOrd="2" destOrd="0" presId="urn:microsoft.com/office/officeart/2005/8/layout/chevron2"/>
    <dgm:cxn modelId="{9EAAA38D-40F0-403F-9C85-2A2BD8DB827D}" type="presParOf" srcId="{470C6357-E0F7-41D1-B9F1-3AEDB04CD27D}" destId="{B5822B03-EFC6-40EF-9061-00FA3B5A251B}" srcOrd="0" destOrd="0" presId="urn:microsoft.com/office/officeart/2005/8/layout/chevron2"/>
    <dgm:cxn modelId="{22634060-8E7C-4D39-AD75-3492026D6645}" type="presParOf" srcId="{470C6357-E0F7-41D1-B9F1-3AEDB04CD27D}" destId="{2A761370-4734-4399-891E-A7611A5900B0}" srcOrd="1" destOrd="0" presId="urn:microsoft.com/office/officeart/2005/8/layout/chevron2"/>
    <dgm:cxn modelId="{43340852-D556-4042-ACDB-4147E7A34A39}" type="presParOf" srcId="{9BBE645D-8BF8-4435-A38A-AB6A14468B78}" destId="{01D4ABBB-0427-4FED-877B-A8A6F43AF86A}" srcOrd="3" destOrd="0" presId="urn:microsoft.com/office/officeart/2005/8/layout/chevron2"/>
    <dgm:cxn modelId="{BB10E527-6FBA-4234-9E8E-7574F6CA64A3}" type="presParOf" srcId="{9BBE645D-8BF8-4435-A38A-AB6A14468B78}" destId="{77885E5C-F811-4C52-85A2-96709A3C3105}" srcOrd="4" destOrd="0" presId="urn:microsoft.com/office/officeart/2005/8/layout/chevron2"/>
    <dgm:cxn modelId="{1D22CA6E-20DE-4246-A095-24FABE3C34D4}" type="presParOf" srcId="{77885E5C-F811-4C52-85A2-96709A3C3105}" destId="{E54AABA8-294C-4BC9-9D97-B798A7FB7B8C}" srcOrd="0" destOrd="0" presId="urn:microsoft.com/office/officeart/2005/8/layout/chevron2"/>
    <dgm:cxn modelId="{108325AA-503B-4E4B-BFA8-7E7743EBF983}" type="presParOf" srcId="{77885E5C-F811-4C52-85A2-96709A3C3105}" destId="{58F87CA9-A034-40E4-9983-4EE547101921}" srcOrd="1" destOrd="0" presId="urn:microsoft.com/office/officeart/2005/8/layout/chevron2"/>
    <dgm:cxn modelId="{73D452B7-1DAD-402C-A705-6D3A1F99C1E7}" type="presParOf" srcId="{9BBE645D-8BF8-4435-A38A-AB6A14468B78}" destId="{622BA9FC-C6C5-43CF-AD27-8E35D0329E53}" srcOrd="5" destOrd="0" presId="urn:microsoft.com/office/officeart/2005/8/layout/chevron2"/>
    <dgm:cxn modelId="{82E696B4-10E2-4CC4-AD18-11EA0966F90B}" type="presParOf" srcId="{9BBE645D-8BF8-4435-A38A-AB6A14468B78}" destId="{83A42BB3-BA53-4CB5-9860-C72962509C51}" srcOrd="6" destOrd="0" presId="urn:microsoft.com/office/officeart/2005/8/layout/chevron2"/>
    <dgm:cxn modelId="{BBB69241-8B69-4807-8DA9-1AFF706272C3}" type="presParOf" srcId="{83A42BB3-BA53-4CB5-9860-C72962509C51}" destId="{AADB140B-FE2D-4172-B074-AC99E36AB656}" srcOrd="0" destOrd="0" presId="urn:microsoft.com/office/officeart/2005/8/layout/chevron2"/>
    <dgm:cxn modelId="{D056E1A9-AD2C-4998-93F6-6BCB721DDAB5}" type="presParOf" srcId="{83A42BB3-BA53-4CB5-9860-C72962509C51}" destId="{A3B32378-633A-4C9C-A9FF-CAEEC5120C70}" srcOrd="1" destOrd="0" presId="urn:microsoft.com/office/officeart/2005/8/layout/chevron2"/>
    <dgm:cxn modelId="{E39F4BE1-CA4C-4FC4-BD90-91AE4B1E73DC}" type="presParOf" srcId="{9BBE645D-8BF8-4435-A38A-AB6A14468B78}" destId="{5A08FA4A-1F69-40BC-AD5A-DC6EB060A3DD}" srcOrd="7" destOrd="0" presId="urn:microsoft.com/office/officeart/2005/8/layout/chevron2"/>
    <dgm:cxn modelId="{13A23180-12FD-4CF9-81AD-296A7B5ECD44}" type="presParOf" srcId="{9BBE645D-8BF8-4435-A38A-AB6A14468B78}" destId="{DF277F4B-782C-4A80-9B58-8C229B528A84}" srcOrd="8" destOrd="0" presId="urn:microsoft.com/office/officeart/2005/8/layout/chevron2"/>
    <dgm:cxn modelId="{044E2881-6121-4712-913F-149ACC40D24B}" type="presParOf" srcId="{DF277F4B-782C-4A80-9B58-8C229B528A84}" destId="{43E5DAB7-FB00-470E-85C9-E88330C91654}" srcOrd="0" destOrd="0" presId="urn:microsoft.com/office/officeart/2005/8/layout/chevron2"/>
    <dgm:cxn modelId="{B08DB371-482C-4ED8-B2FB-BE708E9D388F}" type="presParOf" srcId="{DF277F4B-782C-4A80-9B58-8C229B528A84}" destId="{81B20891-3947-4622-A9A7-718D28A03088}" srcOrd="1" destOrd="0" presId="urn:microsoft.com/office/officeart/2005/8/layout/chevron2"/>
    <dgm:cxn modelId="{DF50E628-BAAC-4FE5-86A2-6CB35433E3A6}" type="presParOf" srcId="{9BBE645D-8BF8-4435-A38A-AB6A14468B78}" destId="{CBC955F2-2485-4B27-B494-5233F1672C06}" srcOrd="9" destOrd="0" presId="urn:microsoft.com/office/officeart/2005/8/layout/chevron2"/>
    <dgm:cxn modelId="{42338B7F-58AD-47A0-8621-2FFAF1E4F4E4}" type="presParOf" srcId="{9BBE645D-8BF8-4435-A38A-AB6A14468B78}" destId="{2DA0BFDA-F24D-4D2B-A82F-7A72CEA46BA1}" srcOrd="10" destOrd="0" presId="urn:microsoft.com/office/officeart/2005/8/layout/chevron2"/>
    <dgm:cxn modelId="{671AAA47-3EF2-4813-867E-7816E4D0EF43}" type="presParOf" srcId="{2DA0BFDA-F24D-4D2B-A82F-7A72CEA46BA1}" destId="{0DAB9C05-6C45-489C-A870-9BF78D452E11}" srcOrd="0" destOrd="0" presId="urn:microsoft.com/office/officeart/2005/8/layout/chevron2"/>
    <dgm:cxn modelId="{F4601D6A-A284-4B4E-B1D4-5125069A3E03}" type="presParOf" srcId="{2DA0BFDA-F24D-4D2B-A82F-7A72CEA46BA1}" destId="{D6264B1C-9883-4430-9E78-A0BB0BA46074}" srcOrd="1" destOrd="0" presId="urn:microsoft.com/office/officeart/2005/8/layout/chevron2"/>
    <dgm:cxn modelId="{832FA634-627B-4125-A291-95302D6605B5}" type="presParOf" srcId="{9BBE645D-8BF8-4435-A38A-AB6A14468B78}" destId="{9EA9A5AF-487E-401F-90F0-167822035734}" srcOrd="11" destOrd="0" presId="urn:microsoft.com/office/officeart/2005/8/layout/chevron2"/>
    <dgm:cxn modelId="{9F2228F5-2847-40A3-968C-CB89FC3C5C30}" type="presParOf" srcId="{9BBE645D-8BF8-4435-A38A-AB6A14468B78}" destId="{DC7CBC13-FEC8-4DB3-9B4E-FA469A07FDA0}" srcOrd="12" destOrd="0" presId="urn:microsoft.com/office/officeart/2005/8/layout/chevron2"/>
    <dgm:cxn modelId="{0191273E-1B35-4EBC-9293-5C6ADEDE3D5F}" type="presParOf" srcId="{DC7CBC13-FEC8-4DB3-9B4E-FA469A07FDA0}" destId="{D195D034-C87F-4764-91EA-79D0D86F290D}" srcOrd="0" destOrd="0" presId="urn:microsoft.com/office/officeart/2005/8/layout/chevron2"/>
    <dgm:cxn modelId="{9B5011EE-B0D5-46BB-92A1-A402255F8B97}" type="presParOf" srcId="{DC7CBC13-FEC8-4DB3-9B4E-FA469A07FDA0}" destId="{F435F4C6-6E99-4D8C-801D-B201E6F22809}" srcOrd="1" destOrd="0" presId="urn:microsoft.com/office/officeart/2005/8/layout/chevron2"/>
    <dgm:cxn modelId="{5008F8F8-2431-471B-8926-5A83B6442344}" type="presParOf" srcId="{9BBE645D-8BF8-4435-A38A-AB6A14468B78}" destId="{E021BB34-1429-45A2-8E3C-87F5C701B0EF}" srcOrd="13" destOrd="0" presId="urn:microsoft.com/office/officeart/2005/8/layout/chevron2"/>
    <dgm:cxn modelId="{5CED888B-25F1-42D2-B06E-879F060C216A}" type="presParOf" srcId="{9BBE645D-8BF8-4435-A38A-AB6A14468B78}" destId="{05EFC3F3-CE37-414C-9EA7-662B1D664551}" srcOrd="14" destOrd="0" presId="urn:microsoft.com/office/officeart/2005/8/layout/chevron2"/>
    <dgm:cxn modelId="{2D009BC5-E816-4760-9CFC-94BCC514AFB4}" type="presParOf" srcId="{05EFC3F3-CE37-414C-9EA7-662B1D664551}" destId="{0AE545EC-91F0-4738-9048-BA75E9B75DA6}" srcOrd="0" destOrd="0" presId="urn:microsoft.com/office/officeart/2005/8/layout/chevron2"/>
    <dgm:cxn modelId="{C58E408E-2B09-4DF0-B8B5-F52D6C4DDF44}" type="presParOf" srcId="{05EFC3F3-CE37-414C-9EA7-662B1D664551}" destId="{1F91FAEB-A1CB-4023-905A-376C76E93EB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5627967-19B9-4D7B-8106-34A02CF2FF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EAF68F-CDF2-4A1D-B664-408FC6BB6102}">
      <dgm:prSet phldrT="[Текст]"/>
      <dgm:spPr/>
      <dgm:t>
        <a:bodyPr/>
        <a:lstStyle/>
        <a:p>
          <a:r>
            <a:rPr lang="ru-RU" dirty="0" smtClean="0"/>
            <a:t>9 000,0</a:t>
          </a:r>
          <a:endParaRPr lang="ru-RU" dirty="0"/>
        </a:p>
      </dgm:t>
    </dgm:pt>
    <dgm:pt modelId="{23DD4F3F-5DD3-4068-95CA-7B4D9C1DF0B9}" type="parTrans" cxnId="{A7CD71F1-4381-4F39-B48B-5DC1F516B4CD}">
      <dgm:prSet/>
      <dgm:spPr/>
      <dgm:t>
        <a:bodyPr/>
        <a:lstStyle/>
        <a:p>
          <a:endParaRPr lang="ru-RU"/>
        </a:p>
      </dgm:t>
    </dgm:pt>
    <dgm:pt modelId="{F9D3C2EF-AFFC-43F2-BBC3-25D8E008BE8D}" type="sibTrans" cxnId="{A7CD71F1-4381-4F39-B48B-5DC1F516B4CD}">
      <dgm:prSet/>
      <dgm:spPr/>
      <dgm:t>
        <a:bodyPr/>
        <a:lstStyle/>
        <a:p>
          <a:endParaRPr lang="ru-RU"/>
        </a:p>
      </dgm:t>
    </dgm:pt>
    <dgm:pt modelId="{4A696A0C-AFE8-4153-86AB-654977CC10D0}">
      <dgm:prSet phldrT="[Текст]"/>
      <dgm:spPr/>
      <dgm:t>
        <a:bodyPr/>
        <a:lstStyle/>
        <a:p>
          <a:r>
            <a:rPr lang="ru-RU" dirty="0" smtClean="0">
              <a:latin typeface="+mn-lt"/>
              <a:cs typeface="Times New Roman" pitchFamily="18" charset="0"/>
            </a:rPr>
            <a:t>Создание условий для привлечения специалистов в учреждения и предприятия Северо-Енисейского района</a:t>
          </a:r>
          <a:endParaRPr lang="ru-RU" dirty="0">
            <a:latin typeface="+mn-lt"/>
          </a:endParaRPr>
        </a:p>
      </dgm:t>
    </dgm:pt>
    <dgm:pt modelId="{9E29DF0A-7BA2-4B58-B9CB-4D02FBE5B5B1}" type="parTrans" cxnId="{767A5561-617B-426F-94F3-F986769A18B9}">
      <dgm:prSet/>
      <dgm:spPr/>
      <dgm:t>
        <a:bodyPr/>
        <a:lstStyle/>
        <a:p>
          <a:endParaRPr lang="ru-RU"/>
        </a:p>
      </dgm:t>
    </dgm:pt>
    <dgm:pt modelId="{89D8F69B-0492-47B2-A277-E0CDD87390B8}" type="sibTrans" cxnId="{767A5561-617B-426F-94F3-F986769A18B9}">
      <dgm:prSet/>
      <dgm:spPr/>
      <dgm:t>
        <a:bodyPr/>
        <a:lstStyle/>
        <a:p>
          <a:endParaRPr lang="ru-RU"/>
        </a:p>
      </dgm:t>
    </dgm:pt>
    <dgm:pt modelId="{E5D9BE1B-9934-4516-941F-D13B8A173955}">
      <dgm:prSet phldrT="[Текст]"/>
      <dgm:spPr/>
      <dgm:t>
        <a:bodyPr/>
        <a:lstStyle/>
        <a:p>
          <a:r>
            <a:rPr lang="ru-RU" dirty="0" smtClean="0"/>
            <a:t>5 372,5</a:t>
          </a:r>
          <a:endParaRPr lang="ru-RU" dirty="0"/>
        </a:p>
      </dgm:t>
    </dgm:pt>
    <dgm:pt modelId="{229CB080-0DE4-44D2-A8AE-1FC9FA0E750E}" type="parTrans" cxnId="{B487261C-9F1A-4038-9823-5354AC223CEB}">
      <dgm:prSet/>
      <dgm:spPr/>
      <dgm:t>
        <a:bodyPr/>
        <a:lstStyle/>
        <a:p>
          <a:endParaRPr lang="ru-RU"/>
        </a:p>
      </dgm:t>
    </dgm:pt>
    <dgm:pt modelId="{F6FF03EF-651A-45BA-A237-09B9F2256AE2}" type="sibTrans" cxnId="{B487261C-9F1A-4038-9823-5354AC223CEB}">
      <dgm:prSet/>
      <dgm:spPr/>
      <dgm:t>
        <a:bodyPr/>
        <a:lstStyle/>
        <a:p>
          <a:endParaRPr lang="ru-RU"/>
        </a:p>
      </dgm:t>
    </dgm:pt>
    <dgm:pt modelId="{A8BB7BAB-A99B-4C14-9432-FCFDCBB87927}">
      <dgm:prSet phldrT="[Текст]"/>
      <dgm:spPr/>
      <dgm:t>
        <a:bodyPr/>
        <a:lstStyle/>
        <a:p>
          <a:r>
            <a:rPr lang="ru-RU" u="none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Создание условий для привлечения </a:t>
          </a:r>
          <a:r>
            <a:rPr lang="ru-RU" b="1" u="none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молодых </a:t>
          </a:r>
          <a:r>
            <a:rPr lang="ru-RU" u="none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специалистов в учреждения и предприятия Северо-Енисейского района</a:t>
          </a:r>
          <a:endParaRPr lang="ru-RU" dirty="0">
            <a:solidFill>
              <a:schemeClr val="tx1"/>
            </a:solidFill>
            <a:latin typeface="+mn-lt"/>
          </a:endParaRPr>
        </a:p>
      </dgm:t>
    </dgm:pt>
    <dgm:pt modelId="{20D06EDE-104C-483B-9C74-03956822D775}" type="parTrans" cxnId="{6752872E-9EEE-4099-A177-94302BF6F838}">
      <dgm:prSet/>
      <dgm:spPr/>
      <dgm:t>
        <a:bodyPr/>
        <a:lstStyle/>
        <a:p>
          <a:endParaRPr lang="ru-RU"/>
        </a:p>
      </dgm:t>
    </dgm:pt>
    <dgm:pt modelId="{895018DB-0A7D-42EA-99A2-1903E30B5897}" type="sibTrans" cxnId="{6752872E-9EEE-4099-A177-94302BF6F838}">
      <dgm:prSet/>
      <dgm:spPr/>
      <dgm:t>
        <a:bodyPr/>
        <a:lstStyle/>
        <a:p>
          <a:endParaRPr lang="ru-RU"/>
        </a:p>
      </dgm:t>
    </dgm:pt>
    <dgm:pt modelId="{9BBE645D-8BF8-4435-A38A-AB6A14468B78}" type="pres">
      <dgm:prSet presAssocID="{55627967-19B9-4D7B-8106-34A02CF2FF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807E9-CB8E-4988-BBA6-C39472FB7589}" type="pres">
      <dgm:prSet presAssocID="{82EAF68F-CDF2-4A1D-B664-408FC6BB6102}" presName="composite" presStyleCnt="0"/>
      <dgm:spPr/>
    </dgm:pt>
    <dgm:pt modelId="{6F901D98-8ED6-4D7A-ADB8-F509973F2575}" type="pres">
      <dgm:prSet presAssocID="{82EAF68F-CDF2-4A1D-B664-408FC6BB6102}" presName="parentText" presStyleLbl="alignNode1" presStyleIdx="0" presStyleCnt="2" custLinFactNeighborX="0" custLinFactNeighborY="-3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24D9E-43EB-4CFA-9247-8EB25CDBB861}" type="pres">
      <dgm:prSet presAssocID="{82EAF68F-CDF2-4A1D-B664-408FC6BB6102}" presName="descendantText" presStyleLbl="alignAcc1" presStyleIdx="0" presStyleCnt="2" custLinFactNeighborX="823" custLinFactNeighborY="-3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AE336-181E-4F4D-A4E4-40B6703F0FFD}" type="pres">
      <dgm:prSet presAssocID="{F9D3C2EF-AFFC-43F2-BBC3-25D8E008BE8D}" presName="sp" presStyleCnt="0"/>
      <dgm:spPr/>
    </dgm:pt>
    <dgm:pt modelId="{470C6357-E0F7-41D1-B9F1-3AEDB04CD27D}" type="pres">
      <dgm:prSet presAssocID="{E5D9BE1B-9934-4516-941F-D13B8A173955}" presName="composite" presStyleCnt="0"/>
      <dgm:spPr/>
    </dgm:pt>
    <dgm:pt modelId="{B5822B03-EFC6-40EF-9061-00FA3B5A251B}" type="pres">
      <dgm:prSet presAssocID="{E5D9BE1B-9934-4516-941F-D13B8A173955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61370-4734-4399-891E-A7611A5900B0}" type="pres">
      <dgm:prSet presAssocID="{E5D9BE1B-9934-4516-941F-D13B8A173955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93B5CD-9D39-49F0-BA30-0CD0E19D4739}" type="presOf" srcId="{55627967-19B9-4D7B-8106-34A02CF2FFA3}" destId="{9BBE645D-8BF8-4435-A38A-AB6A14468B78}" srcOrd="0" destOrd="0" presId="urn:microsoft.com/office/officeart/2005/8/layout/chevron2"/>
    <dgm:cxn modelId="{043F9B8B-AA46-49AB-940B-2FBB268DBFE8}" type="presOf" srcId="{82EAF68F-CDF2-4A1D-B664-408FC6BB6102}" destId="{6F901D98-8ED6-4D7A-ADB8-F509973F2575}" srcOrd="0" destOrd="0" presId="urn:microsoft.com/office/officeart/2005/8/layout/chevron2"/>
    <dgm:cxn modelId="{6752872E-9EEE-4099-A177-94302BF6F838}" srcId="{E5D9BE1B-9934-4516-941F-D13B8A173955}" destId="{A8BB7BAB-A99B-4C14-9432-FCFDCBB87927}" srcOrd="0" destOrd="0" parTransId="{20D06EDE-104C-483B-9C74-03956822D775}" sibTransId="{895018DB-0A7D-42EA-99A2-1903E30B5897}"/>
    <dgm:cxn modelId="{A2AA7DE9-2000-401D-81F3-05B79BF7C399}" type="presOf" srcId="{4A696A0C-AFE8-4153-86AB-654977CC10D0}" destId="{69524D9E-43EB-4CFA-9247-8EB25CDBB861}" srcOrd="0" destOrd="0" presId="urn:microsoft.com/office/officeart/2005/8/layout/chevron2"/>
    <dgm:cxn modelId="{A7CD71F1-4381-4F39-B48B-5DC1F516B4CD}" srcId="{55627967-19B9-4D7B-8106-34A02CF2FFA3}" destId="{82EAF68F-CDF2-4A1D-B664-408FC6BB6102}" srcOrd="0" destOrd="0" parTransId="{23DD4F3F-5DD3-4068-95CA-7B4D9C1DF0B9}" sibTransId="{F9D3C2EF-AFFC-43F2-BBC3-25D8E008BE8D}"/>
    <dgm:cxn modelId="{767A5561-617B-426F-94F3-F986769A18B9}" srcId="{82EAF68F-CDF2-4A1D-B664-408FC6BB6102}" destId="{4A696A0C-AFE8-4153-86AB-654977CC10D0}" srcOrd="0" destOrd="0" parTransId="{9E29DF0A-7BA2-4B58-B9CB-4D02FBE5B5B1}" sibTransId="{89D8F69B-0492-47B2-A277-E0CDD87390B8}"/>
    <dgm:cxn modelId="{BD3E80E0-8CEB-4200-AAB1-F30A07FA042B}" type="presOf" srcId="{E5D9BE1B-9934-4516-941F-D13B8A173955}" destId="{B5822B03-EFC6-40EF-9061-00FA3B5A251B}" srcOrd="0" destOrd="0" presId="urn:microsoft.com/office/officeart/2005/8/layout/chevron2"/>
    <dgm:cxn modelId="{95087999-3F82-443C-BF89-C1D7D652CBBC}" type="presOf" srcId="{A8BB7BAB-A99B-4C14-9432-FCFDCBB87927}" destId="{2A761370-4734-4399-891E-A7611A5900B0}" srcOrd="0" destOrd="0" presId="urn:microsoft.com/office/officeart/2005/8/layout/chevron2"/>
    <dgm:cxn modelId="{B487261C-9F1A-4038-9823-5354AC223CEB}" srcId="{55627967-19B9-4D7B-8106-34A02CF2FFA3}" destId="{E5D9BE1B-9934-4516-941F-D13B8A173955}" srcOrd="1" destOrd="0" parTransId="{229CB080-0DE4-44D2-A8AE-1FC9FA0E750E}" sibTransId="{F6FF03EF-651A-45BA-A237-09B9F2256AE2}"/>
    <dgm:cxn modelId="{970FFE03-090E-4857-ACFD-3A4828E82864}" type="presParOf" srcId="{9BBE645D-8BF8-4435-A38A-AB6A14468B78}" destId="{D62807E9-CB8E-4988-BBA6-C39472FB7589}" srcOrd="0" destOrd="0" presId="urn:microsoft.com/office/officeart/2005/8/layout/chevron2"/>
    <dgm:cxn modelId="{237154A7-F278-4B3E-B8F0-4A4A0929DE16}" type="presParOf" srcId="{D62807E9-CB8E-4988-BBA6-C39472FB7589}" destId="{6F901D98-8ED6-4D7A-ADB8-F509973F2575}" srcOrd="0" destOrd="0" presId="urn:microsoft.com/office/officeart/2005/8/layout/chevron2"/>
    <dgm:cxn modelId="{73DAC06B-9AA8-410A-AE42-572D75D64212}" type="presParOf" srcId="{D62807E9-CB8E-4988-BBA6-C39472FB7589}" destId="{69524D9E-43EB-4CFA-9247-8EB25CDBB861}" srcOrd="1" destOrd="0" presId="urn:microsoft.com/office/officeart/2005/8/layout/chevron2"/>
    <dgm:cxn modelId="{008FC921-1E85-4D63-82CF-813A40116953}" type="presParOf" srcId="{9BBE645D-8BF8-4435-A38A-AB6A14468B78}" destId="{F9AAE336-181E-4F4D-A4E4-40B6703F0FFD}" srcOrd="1" destOrd="0" presId="urn:microsoft.com/office/officeart/2005/8/layout/chevron2"/>
    <dgm:cxn modelId="{F7F5770A-D3A5-4A80-90AE-E020F07B0717}" type="presParOf" srcId="{9BBE645D-8BF8-4435-A38A-AB6A14468B78}" destId="{470C6357-E0F7-41D1-B9F1-3AEDB04CD27D}" srcOrd="2" destOrd="0" presId="urn:microsoft.com/office/officeart/2005/8/layout/chevron2"/>
    <dgm:cxn modelId="{5FFDCA07-4498-49E2-A356-C097146885C2}" type="presParOf" srcId="{470C6357-E0F7-41D1-B9F1-3AEDB04CD27D}" destId="{B5822B03-EFC6-40EF-9061-00FA3B5A251B}" srcOrd="0" destOrd="0" presId="urn:microsoft.com/office/officeart/2005/8/layout/chevron2"/>
    <dgm:cxn modelId="{BE765FBE-B858-4DAB-A465-6AAD673AC31F}" type="presParOf" srcId="{470C6357-E0F7-41D1-B9F1-3AEDB04CD27D}" destId="{2A761370-4734-4399-891E-A7611A5900B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E39E88D9-1A17-46D1-AD21-4D17E626D35B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0CB7829E-4B3E-4EB3-B334-578FB35EB01B}">
      <dgm:prSet phldrT="[Текст]" custT="1"/>
      <dgm:spPr/>
      <dgm:t>
        <a:bodyPr/>
        <a:lstStyle/>
        <a:p>
          <a:r>
            <a:rPr lang="ru-RU" sz="800" dirty="0" smtClean="0">
              <a:latin typeface="+mn-lt"/>
              <a:cs typeface="Times New Roman" pitchFamily="18" charset="0"/>
            </a:rPr>
            <a:t>Поиск проектной идеи</a:t>
          </a:r>
          <a:endParaRPr lang="ru-RU" sz="800" dirty="0">
            <a:latin typeface="+mn-lt"/>
            <a:cs typeface="Times New Roman" pitchFamily="18" charset="0"/>
          </a:endParaRPr>
        </a:p>
      </dgm:t>
    </dgm:pt>
    <dgm:pt modelId="{347CE24A-0F98-4A5E-9EA6-3A540208D300}" type="parTrans" cxnId="{320EDE2D-7250-4B13-A467-FA7018FDF4DD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410AA478-CF48-4A3B-90B4-21CFE515104F}" type="sibTrans" cxnId="{320EDE2D-7250-4B13-A467-FA7018FDF4DD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2BEA210A-E4E9-4A64-8FD3-F3EF71472AFE}">
      <dgm:prSet phldrT="[Текст]" custT="1"/>
      <dgm:spPr/>
      <dgm:t>
        <a:bodyPr/>
        <a:lstStyle/>
        <a:p>
          <a:r>
            <a:rPr lang="ru-RU" sz="800" dirty="0" smtClean="0">
              <a:latin typeface="+mn-lt"/>
              <a:cs typeface="Times New Roman" pitchFamily="18" charset="0"/>
            </a:rPr>
            <a:t>Оценка ИП на региональном конкурсе</a:t>
          </a:r>
          <a:endParaRPr lang="ru-RU" sz="800" dirty="0">
            <a:latin typeface="+mn-lt"/>
            <a:cs typeface="Times New Roman" pitchFamily="18" charset="0"/>
          </a:endParaRPr>
        </a:p>
      </dgm:t>
    </dgm:pt>
    <dgm:pt modelId="{FBA89DAA-6618-4B1E-BFEF-FCD10AA88769}" type="parTrans" cxnId="{D5C2CF54-46EA-4F18-8F97-BDF1469FB033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C221979D-E8EF-4044-8A6F-18FFE3EA87CA}" type="sibTrans" cxnId="{D5C2CF54-46EA-4F18-8F97-BDF1469FB033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507AEECE-0D77-436E-B055-0E50E3FDE4F8}">
      <dgm:prSet phldrT="[Текст]" phldr="1"/>
      <dgm:spPr/>
      <dgm:t>
        <a:bodyPr/>
        <a:lstStyle/>
        <a:p>
          <a:endParaRPr lang="ru-RU" dirty="0">
            <a:latin typeface="+mn-lt"/>
          </a:endParaRPr>
        </a:p>
      </dgm:t>
    </dgm:pt>
    <dgm:pt modelId="{33A95C96-98DF-44E8-A137-8560EBA285A3}" type="parTrans" cxnId="{46082C15-518F-452A-9588-223BFA5AC529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CE9BB422-0E69-4B71-8888-FD603EA7C8A5}" type="sibTrans" cxnId="{46082C15-518F-452A-9588-223BFA5AC529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8887787D-BE00-4254-B09F-E58ADDA17F2D}">
      <dgm:prSet custT="1"/>
      <dgm:spPr/>
      <dgm:t>
        <a:bodyPr/>
        <a:lstStyle/>
        <a:p>
          <a:r>
            <a:rPr lang="ru-RU" sz="800" dirty="0" smtClean="0">
              <a:latin typeface="+mn-lt"/>
              <a:cs typeface="Times New Roman" pitchFamily="18" charset="0"/>
            </a:rPr>
            <a:t>Обсуждение и выбор инициативного проекта для ППМИ</a:t>
          </a:r>
          <a:endParaRPr lang="ru-RU" sz="800" dirty="0">
            <a:latin typeface="+mn-lt"/>
            <a:cs typeface="Times New Roman" pitchFamily="18" charset="0"/>
          </a:endParaRPr>
        </a:p>
      </dgm:t>
    </dgm:pt>
    <dgm:pt modelId="{81D61568-AB99-4880-8E7E-209C85994B10}" type="parTrans" cxnId="{F177990E-054A-4E90-AD28-AB5EA36DAE16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DFC66223-F50E-4BB9-8486-EF22C10DCF4A}" type="sibTrans" cxnId="{F177990E-054A-4E90-AD28-AB5EA36DAE16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9C5E6BDA-C971-413B-A2FA-8D77066AD56F}">
      <dgm:prSet custT="1"/>
      <dgm:spPr/>
      <dgm:t>
        <a:bodyPr/>
        <a:lstStyle/>
        <a:p>
          <a:r>
            <a:rPr lang="ru-RU" sz="800" dirty="0" smtClean="0">
              <a:latin typeface="+mn-lt"/>
              <a:cs typeface="Times New Roman" pitchFamily="18" charset="0"/>
            </a:rPr>
            <a:t>Внесение ИП в местную администрацию</a:t>
          </a:r>
          <a:endParaRPr lang="ru-RU" sz="800" dirty="0">
            <a:latin typeface="+mn-lt"/>
            <a:cs typeface="Times New Roman" pitchFamily="18" charset="0"/>
          </a:endParaRPr>
        </a:p>
      </dgm:t>
    </dgm:pt>
    <dgm:pt modelId="{AD405771-24CC-42BF-80DE-057F467E0872}" type="parTrans" cxnId="{1872AD94-001A-4953-80D7-DCD71E442B3D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5153A4B2-88F8-4BB0-8D1E-2E94CA33C243}" type="sibTrans" cxnId="{1872AD94-001A-4953-80D7-DCD71E442B3D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8DC34B50-0449-4906-BD68-ADF3C87B2BB1}">
      <dgm:prSet custT="1"/>
      <dgm:spPr/>
      <dgm:t>
        <a:bodyPr/>
        <a:lstStyle/>
        <a:p>
          <a:r>
            <a:rPr lang="ru-RU" sz="800" dirty="0" smtClean="0">
              <a:latin typeface="+mn-lt"/>
              <a:cs typeface="Times New Roman" pitchFamily="18" charset="0"/>
            </a:rPr>
            <a:t>Подготовка конкурсной документации</a:t>
          </a:r>
          <a:endParaRPr lang="ru-RU" sz="800" dirty="0">
            <a:latin typeface="+mn-lt"/>
            <a:cs typeface="Times New Roman" pitchFamily="18" charset="0"/>
          </a:endParaRPr>
        </a:p>
      </dgm:t>
    </dgm:pt>
    <dgm:pt modelId="{E3EDE21D-16BD-44AE-8CED-41B0925C7EDE}" type="parTrans" cxnId="{ACA49EBC-9C22-4D0C-BF16-B14E9D659478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565B9C9E-04B5-4431-82E0-08EFCDC53CE5}" type="sibTrans" cxnId="{ACA49EBC-9C22-4D0C-BF16-B14E9D659478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5124DFC8-06B9-4224-AE95-59B2412FD795}" type="pres">
      <dgm:prSet presAssocID="{E39E88D9-1A17-46D1-AD21-4D17E626D35B}" presName="arrowDiagram" presStyleCnt="0">
        <dgm:presLayoutVars>
          <dgm:chMax val="5"/>
          <dgm:dir/>
          <dgm:resizeHandles val="exact"/>
        </dgm:presLayoutVars>
      </dgm:prSet>
      <dgm:spPr/>
    </dgm:pt>
    <dgm:pt modelId="{81BCACE3-8256-4424-89AA-C4D276BC0CF0}" type="pres">
      <dgm:prSet presAssocID="{E39E88D9-1A17-46D1-AD21-4D17E626D35B}" presName="arrow" presStyleLbl="bgShp" presStyleIdx="0" presStyleCnt="1" custScaleX="102546" custLinFactNeighborX="3719" custLinFactNeighborY="-10745"/>
      <dgm:spPr/>
    </dgm:pt>
    <dgm:pt modelId="{1FA6DA7F-FE20-496F-B307-7AE9CFBE0AEB}" type="pres">
      <dgm:prSet presAssocID="{E39E88D9-1A17-46D1-AD21-4D17E626D35B}" presName="arrowDiagram5" presStyleCnt="0"/>
      <dgm:spPr/>
    </dgm:pt>
    <dgm:pt modelId="{9F69A72C-50F5-415F-9E81-AA0E28C5DE9B}" type="pres">
      <dgm:prSet presAssocID="{0CB7829E-4B3E-4EB3-B334-578FB35EB01B}" presName="bullet5a" presStyleLbl="node1" presStyleIdx="0" presStyleCnt="5" custLinFactX="-100000" custLinFactNeighborX="-160050" custLinFactNeighborY="57124"/>
      <dgm:spPr/>
    </dgm:pt>
    <dgm:pt modelId="{4F780801-6113-4325-B3E0-18FDF7B4F8B2}" type="pres">
      <dgm:prSet presAssocID="{0CB7829E-4B3E-4EB3-B334-578FB35EB01B}" presName="textBox5a" presStyleLbl="revTx" presStyleIdx="0" presStyleCnt="5" custAng="0" custScaleX="120162" custScaleY="33776" custLinFactNeighborX="-6934" custLinFactNeighborY="2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4273A0-5E05-4038-B0FE-000F3F4EF57F}" type="pres">
      <dgm:prSet presAssocID="{8887787D-BE00-4254-B09F-E58ADDA17F2D}" presName="bullet5b" presStyleLbl="node1" presStyleIdx="1" presStyleCnt="5" custLinFactX="-120212" custLinFactY="56951" custLinFactNeighborX="-200000" custLinFactNeighborY="100000"/>
      <dgm:spPr/>
    </dgm:pt>
    <dgm:pt modelId="{12EB2DA2-74AF-46A4-9A5E-C190D3903D15}" type="pres">
      <dgm:prSet presAssocID="{8887787D-BE00-4254-B09F-E58ADDA17F2D}" presName="textBox5b" presStyleLbl="revTx" presStyleIdx="1" presStyleCnt="5" custScaleX="183104" custScaleY="22124" custLinFactNeighborX="755" custLinFactNeighborY="-120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6CD71A-4020-4DEF-9BAC-F8E126DF892C}" type="pres">
      <dgm:prSet presAssocID="{9C5E6BDA-C971-413B-A2FA-8D77066AD56F}" presName="bullet5c" presStyleLbl="node1" presStyleIdx="2" presStyleCnt="5" custLinFactX="-182352" custLinFactY="4818" custLinFactNeighborX="-200000" custLinFactNeighborY="100000"/>
      <dgm:spPr/>
    </dgm:pt>
    <dgm:pt modelId="{2CCC032E-5B30-44E1-86BC-A69CE94CAE49}" type="pres">
      <dgm:prSet presAssocID="{9C5E6BDA-C971-413B-A2FA-8D77066AD56F}" presName="textBox5c" presStyleLbl="revTx" presStyleIdx="2" presStyleCnt="5" custScaleX="173796" custScaleY="30119" custLinFactNeighborX="-44165" custLinFactNeighborY="-7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A2FDFB-BAF4-4A33-8CB9-3C8327498FDD}" type="pres">
      <dgm:prSet presAssocID="{8DC34B50-0449-4906-BD68-ADF3C87B2BB1}" presName="bullet5d" presStyleLbl="node1" presStyleIdx="3" presStyleCnt="5" custLinFactX="-199432" custLinFactNeighborX="-200000" custLinFactNeighborY="73228"/>
      <dgm:spPr/>
    </dgm:pt>
    <dgm:pt modelId="{A19B8ED6-3BCE-41AD-8BDB-E1E080AB6826}" type="pres">
      <dgm:prSet presAssocID="{8DC34B50-0449-4906-BD68-ADF3C87B2BB1}" presName="textBox5d" presStyleLbl="revTx" presStyleIdx="3" presStyleCnt="5" custScaleX="160115" custScaleY="16489" custLinFactNeighborX="-82603" custLinFactNeighborY="-18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376B4E-EC13-4145-BF0F-87EECA3856C8}" type="pres">
      <dgm:prSet presAssocID="{2BEA210A-E4E9-4A64-8FD3-F3EF71472AFE}" presName="bullet5e" presStyleLbl="node1" presStyleIdx="4" presStyleCnt="5" custLinFactX="-178172" custLinFactNeighborX="-200000" custLinFactNeighborY="13880"/>
      <dgm:spPr/>
      <dgm:t>
        <a:bodyPr/>
        <a:lstStyle/>
        <a:p>
          <a:endParaRPr lang="ru-RU"/>
        </a:p>
      </dgm:t>
    </dgm:pt>
    <dgm:pt modelId="{D7BFA274-87DD-46D6-948C-B63893434C54}" type="pres">
      <dgm:prSet presAssocID="{2BEA210A-E4E9-4A64-8FD3-F3EF71472AFE}" presName="textBox5e" presStyleLbl="revTx" presStyleIdx="4" presStyleCnt="5" custScaleX="180599" custScaleY="14055" custLinFactX="-22770" custLinFactNeighborX="-100000" custLinFactNeighborY="-238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6A1D22-99B8-48FB-820D-1C4B02105D41}" type="presOf" srcId="{0CB7829E-4B3E-4EB3-B334-578FB35EB01B}" destId="{4F780801-6113-4325-B3E0-18FDF7B4F8B2}" srcOrd="0" destOrd="0" presId="urn:microsoft.com/office/officeart/2005/8/layout/arrow2"/>
    <dgm:cxn modelId="{46082C15-518F-452A-9588-223BFA5AC529}" srcId="{E39E88D9-1A17-46D1-AD21-4D17E626D35B}" destId="{507AEECE-0D77-436E-B055-0E50E3FDE4F8}" srcOrd="5" destOrd="0" parTransId="{33A95C96-98DF-44E8-A137-8560EBA285A3}" sibTransId="{CE9BB422-0E69-4B71-8888-FD603EA7C8A5}"/>
    <dgm:cxn modelId="{915921EA-C359-48F6-AEF8-BE2C513084F1}" type="presOf" srcId="{9C5E6BDA-C971-413B-A2FA-8D77066AD56F}" destId="{2CCC032E-5B30-44E1-86BC-A69CE94CAE49}" srcOrd="0" destOrd="0" presId="urn:microsoft.com/office/officeart/2005/8/layout/arrow2"/>
    <dgm:cxn modelId="{ACA49EBC-9C22-4D0C-BF16-B14E9D659478}" srcId="{E39E88D9-1A17-46D1-AD21-4D17E626D35B}" destId="{8DC34B50-0449-4906-BD68-ADF3C87B2BB1}" srcOrd="3" destOrd="0" parTransId="{E3EDE21D-16BD-44AE-8CED-41B0925C7EDE}" sibTransId="{565B9C9E-04B5-4431-82E0-08EFCDC53CE5}"/>
    <dgm:cxn modelId="{F177990E-054A-4E90-AD28-AB5EA36DAE16}" srcId="{E39E88D9-1A17-46D1-AD21-4D17E626D35B}" destId="{8887787D-BE00-4254-B09F-E58ADDA17F2D}" srcOrd="1" destOrd="0" parTransId="{81D61568-AB99-4880-8E7E-209C85994B10}" sibTransId="{DFC66223-F50E-4BB9-8486-EF22C10DCF4A}"/>
    <dgm:cxn modelId="{1872AD94-001A-4953-80D7-DCD71E442B3D}" srcId="{E39E88D9-1A17-46D1-AD21-4D17E626D35B}" destId="{9C5E6BDA-C971-413B-A2FA-8D77066AD56F}" srcOrd="2" destOrd="0" parTransId="{AD405771-24CC-42BF-80DE-057F467E0872}" sibTransId="{5153A4B2-88F8-4BB0-8D1E-2E94CA33C243}"/>
    <dgm:cxn modelId="{6C892648-AC05-45BE-8619-2D968888A612}" type="presOf" srcId="{8887787D-BE00-4254-B09F-E58ADDA17F2D}" destId="{12EB2DA2-74AF-46A4-9A5E-C190D3903D15}" srcOrd="0" destOrd="0" presId="urn:microsoft.com/office/officeart/2005/8/layout/arrow2"/>
    <dgm:cxn modelId="{28A2B030-3A65-4F17-82A3-E1022150C1AB}" type="presOf" srcId="{2BEA210A-E4E9-4A64-8FD3-F3EF71472AFE}" destId="{D7BFA274-87DD-46D6-948C-B63893434C54}" srcOrd="0" destOrd="0" presId="urn:microsoft.com/office/officeart/2005/8/layout/arrow2"/>
    <dgm:cxn modelId="{8AB68A76-A4EA-4C93-8D6D-D7F74CFE5546}" type="presOf" srcId="{8DC34B50-0449-4906-BD68-ADF3C87B2BB1}" destId="{A19B8ED6-3BCE-41AD-8BDB-E1E080AB6826}" srcOrd="0" destOrd="0" presId="urn:microsoft.com/office/officeart/2005/8/layout/arrow2"/>
    <dgm:cxn modelId="{09C08E84-2AB6-4323-9DB5-73189FECFEB9}" type="presOf" srcId="{E39E88D9-1A17-46D1-AD21-4D17E626D35B}" destId="{5124DFC8-06B9-4224-AE95-59B2412FD795}" srcOrd="0" destOrd="0" presId="urn:microsoft.com/office/officeart/2005/8/layout/arrow2"/>
    <dgm:cxn modelId="{320EDE2D-7250-4B13-A467-FA7018FDF4DD}" srcId="{E39E88D9-1A17-46D1-AD21-4D17E626D35B}" destId="{0CB7829E-4B3E-4EB3-B334-578FB35EB01B}" srcOrd="0" destOrd="0" parTransId="{347CE24A-0F98-4A5E-9EA6-3A540208D300}" sibTransId="{410AA478-CF48-4A3B-90B4-21CFE515104F}"/>
    <dgm:cxn modelId="{D5C2CF54-46EA-4F18-8F97-BDF1469FB033}" srcId="{E39E88D9-1A17-46D1-AD21-4D17E626D35B}" destId="{2BEA210A-E4E9-4A64-8FD3-F3EF71472AFE}" srcOrd="4" destOrd="0" parTransId="{FBA89DAA-6618-4B1E-BFEF-FCD10AA88769}" sibTransId="{C221979D-E8EF-4044-8A6F-18FFE3EA87CA}"/>
    <dgm:cxn modelId="{61D58DEC-190A-4E1A-9702-AD8C7D1E94C4}" type="presParOf" srcId="{5124DFC8-06B9-4224-AE95-59B2412FD795}" destId="{81BCACE3-8256-4424-89AA-C4D276BC0CF0}" srcOrd="0" destOrd="0" presId="urn:microsoft.com/office/officeart/2005/8/layout/arrow2"/>
    <dgm:cxn modelId="{9A4216D0-E8A1-4A1E-94AC-E02B13146C8A}" type="presParOf" srcId="{5124DFC8-06B9-4224-AE95-59B2412FD795}" destId="{1FA6DA7F-FE20-496F-B307-7AE9CFBE0AEB}" srcOrd="1" destOrd="0" presId="urn:microsoft.com/office/officeart/2005/8/layout/arrow2"/>
    <dgm:cxn modelId="{E3D09E94-CA10-4E20-A3D2-2E9955FABCFC}" type="presParOf" srcId="{1FA6DA7F-FE20-496F-B307-7AE9CFBE0AEB}" destId="{9F69A72C-50F5-415F-9E81-AA0E28C5DE9B}" srcOrd="0" destOrd="0" presId="urn:microsoft.com/office/officeart/2005/8/layout/arrow2"/>
    <dgm:cxn modelId="{DC8D1DD5-B1A3-4690-9E31-511AB3981ED7}" type="presParOf" srcId="{1FA6DA7F-FE20-496F-B307-7AE9CFBE0AEB}" destId="{4F780801-6113-4325-B3E0-18FDF7B4F8B2}" srcOrd="1" destOrd="0" presId="urn:microsoft.com/office/officeart/2005/8/layout/arrow2"/>
    <dgm:cxn modelId="{8362D68C-401E-46C3-A79F-9C090816BE04}" type="presParOf" srcId="{1FA6DA7F-FE20-496F-B307-7AE9CFBE0AEB}" destId="{324273A0-5E05-4038-B0FE-000F3F4EF57F}" srcOrd="2" destOrd="0" presId="urn:microsoft.com/office/officeart/2005/8/layout/arrow2"/>
    <dgm:cxn modelId="{8CCD7DA3-8334-4FB7-85B9-9E74712925E8}" type="presParOf" srcId="{1FA6DA7F-FE20-496F-B307-7AE9CFBE0AEB}" destId="{12EB2DA2-74AF-46A4-9A5E-C190D3903D15}" srcOrd="3" destOrd="0" presId="urn:microsoft.com/office/officeart/2005/8/layout/arrow2"/>
    <dgm:cxn modelId="{87CF2B3D-0FB2-4638-B4EC-A408D81103BD}" type="presParOf" srcId="{1FA6DA7F-FE20-496F-B307-7AE9CFBE0AEB}" destId="{F36CD71A-4020-4DEF-9BAC-F8E126DF892C}" srcOrd="4" destOrd="0" presId="urn:microsoft.com/office/officeart/2005/8/layout/arrow2"/>
    <dgm:cxn modelId="{A0941166-3DDA-4070-9092-29DFC5DC743D}" type="presParOf" srcId="{1FA6DA7F-FE20-496F-B307-7AE9CFBE0AEB}" destId="{2CCC032E-5B30-44E1-86BC-A69CE94CAE49}" srcOrd="5" destOrd="0" presId="urn:microsoft.com/office/officeart/2005/8/layout/arrow2"/>
    <dgm:cxn modelId="{1511DD29-5BF2-45F0-B6CD-A29F1971AE07}" type="presParOf" srcId="{1FA6DA7F-FE20-496F-B307-7AE9CFBE0AEB}" destId="{5AA2FDFB-BAF4-4A33-8CB9-3C8327498FDD}" srcOrd="6" destOrd="0" presId="urn:microsoft.com/office/officeart/2005/8/layout/arrow2"/>
    <dgm:cxn modelId="{E3160B51-31C8-42B5-8D6C-82C721D23AAF}" type="presParOf" srcId="{1FA6DA7F-FE20-496F-B307-7AE9CFBE0AEB}" destId="{A19B8ED6-3BCE-41AD-8BDB-E1E080AB6826}" srcOrd="7" destOrd="0" presId="urn:microsoft.com/office/officeart/2005/8/layout/arrow2"/>
    <dgm:cxn modelId="{27087D7F-193A-442D-9463-234F7E3A1A6B}" type="presParOf" srcId="{1FA6DA7F-FE20-496F-B307-7AE9CFBE0AEB}" destId="{0A376B4E-EC13-4145-BF0F-87EECA3856C8}" srcOrd="8" destOrd="0" presId="urn:microsoft.com/office/officeart/2005/8/layout/arrow2"/>
    <dgm:cxn modelId="{9A0290D7-70A3-4C4B-B5C2-C66E0447905D}" type="presParOf" srcId="{1FA6DA7F-FE20-496F-B307-7AE9CFBE0AEB}" destId="{D7BFA274-87DD-46D6-948C-B63893434C54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B6DF57-7340-402C-987A-262259E78572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C57A99F-30A1-4520-8E55-653D89752858}">
      <dgm:prSet/>
      <dgm:spPr/>
      <dgm:t>
        <a:bodyPr/>
        <a:lstStyle/>
        <a:p>
          <a:endParaRPr lang="ru-RU"/>
        </a:p>
      </dgm:t>
    </dgm:pt>
    <dgm:pt modelId="{C513FD45-49C1-4544-84EF-EFE3F0291A3A}" type="parTrans" cxnId="{C571A8CF-13A4-4ABC-ADF8-C10466C1792D}">
      <dgm:prSet/>
      <dgm:spPr/>
      <dgm:t>
        <a:bodyPr/>
        <a:lstStyle/>
        <a:p>
          <a:endParaRPr lang="ru-RU"/>
        </a:p>
      </dgm:t>
    </dgm:pt>
    <dgm:pt modelId="{6E423EDC-A88F-4D69-AA5B-79DBE3546EF4}" type="sibTrans" cxnId="{C571A8CF-13A4-4ABC-ADF8-C10466C1792D}">
      <dgm:prSet/>
      <dgm:spPr/>
      <dgm:t>
        <a:bodyPr/>
        <a:lstStyle/>
        <a:p>
          <a:endParaRPr lang="ru-RU"/>
        </a:p>
      </dgm:t>
    </dgm:pt>
    <dgm:pt modelId="{0D2ECA68-81B5-461A-8F5B-8CB65C70924F}">
      <dgm:prSet phldrT="[Текст]"/>
      <dgm:spPr/>
      <dgm:t>
        <a:bodyPr/>
        <a:lstStyle/>
        <a:p>
          <a:endParaRPr lang="ru-RU"/>
        </a:p>
      </dgm:t>
    </dgm:pt>
    <dgm:pt modelId="{1A156719-8D79-46B4-9BC4-525E3AA759ED}" type="parTrans" cxnId="{BD0D3312-1BDA-404D-ACF3-C59C3F348668}">
      <dgm:prSet/>
      <dgm:spPr/>
      <dgm:t>
        <a:bodyPr/>
        <a:lstStyle/>
        <a:p>
          <a:endParaRPr lang="ru-RU"/>
        </a:p>
      </dgm:t>
    </dgm:pt>
    <dgm:pt modelId="{0F13B7FC-EE99-4ECA-94C7-6E5B93D12D9C}" type="sibTrans" cxnId="{BD0D3312-1BDA-404D-ACF3-C59C3F348668}">
      <dgm:prSet/>
      <dgm:spPr/>
      <dgm:t>
        <a:bodyPr/>
        <a:lstStyle/>
        <a:p>
          <a:endParaRPr lang="ru-RU"/>
        </a:p>
      </dgm:t>
    </dgm:pt>
    <dgm:pt modelId="{38E959C1-FAC9-48C2-80B4-9CAC43FF29AE}">
      <dgm:prSet/>
      <dgm:spPr/>
      <dgm:t>
        <a:bodyPr/>
        <a:lstStyle/>
        <a:p>
          <a:endParaRPr lang="ru-RU"/>
        </a:p>
      </dgm:t>
    </dgm:pt>
    <dgm:pt modelId="{D2036B0F-4955-4039-AF53-1B4126A2CA19}" type="parTrans" cxnId="{761C9ECC-9285-4314-9900-5B19AC4D2B73}">
      <dgm:prSet/>
      <dgm:spPr/>
      <dgm:t>
        <a:bodyPr/>
        <a:lstStyle/>
        <a:p>
          <a:endParaRPr lang="ru-RU"/>
        </a:p>
      </dgm:t>
    </dgm:pt>
    <dgm:pt modelId="{CF428F60-1738-4E97-BD00-DAC6CF489BC3}" type="sibTrans" cxnId="{761C9ECC-9285-4314-9900-5B19AC4D2B73}">
      <dgm:prSet/>
      <dgm:spPr/>
      <dgm:t>
        <a:bodyPr/>
        <a:lstStyle/>
        <a:p>
          <a:endParaRPr lang="ru-RU"/>
        </a:p>
      </dgm:t>
    </dgm:pt>
    <dgm:pt modelId="{FFDE0987-1E5C-4C0C-A53D-B6850C9C79E0}">
      <dgm:prSet custT="1"/>
      <dgm:spPr/>
      <dgm:t>
        <a:bodyPr/>
        <a:lstStyle/>
        <a:p>
          <a:pPr rtl="0"/>
          <a:r>
            <a:rPr lang="ru-RU" sz="1200" b="1" dirty="0" smtClean="0"/>
            <a:t>Укрепление, развитие доходной базы и мобилизация доходов в бюджет</a:t>
          </a:r>
          <a:endParaRPr lang="ru-RU" sz="1200" b="1" dirty="0"/>
        </a:p>
      </dgm:t>
    </dgm:pt>
    <dgm:pt modelId="{D7913C4B-21BF-4006-A986-632CDD71E898}" type="parTrans" cxnId="{7E298615-889D-4334-8971-A8F9EB860163}">
      <dgm:prSet/>
      <dgm:spPr/>
      <dgm:t>
        <a:bodyPr/>
        <a:lstStyle/>
        <a:p>
          <a:endParaRPr lang="ru-RU"/>
        </a:p>
      </dgm:t>
    </dgm:pt>
    <dgm:pt modelId="{C4EEF6E9-DB0E-439C-84F5-6152747D546E}" type="sibTrans" cxnId="{7E298615-889D-4334-8971-A8F9EB860163}">
      <dgm:prSet/>
      <dgm:spPr/>
      <dgm:t>
        <a:bodyPr/>
        <a:lstStyle/>
        <a:p>
          <a:endParaRPr lang="ru-RU"/>
        </a:p>
      </dgm:t>
    </dgm:pt>
    <dgm:pt modelId="{6FDF6539-1E43-42E7-9B91-04A56FDB18C4}">
      <dgm:prSet custT="1"/>
      <dgm:spPr/>
      <dgm:t>
        <a:bodyPr/>
        <a:lstStyle/>
        <a:p>
          <a:r>
            <a:rPr lang="ru-RU" sz="1100" b="1" dirty="0" smtClean="0"/>
            <a:t>Повышение качества администрирования  доходов. Повышение собираемости налогов и повышение эффективности управления дебиторской задолженностью по доходам</a:t>
          </a:r>
        </a:p>
      </dgm:t>
    </dgm:pt>
    <dgm:pt modelId="{D74D39C4-B9F3-4D9F-A9B6-EF917B590709}" type="parTrans" cxnId="{59DC8FE8-9CCB-4353-B16A-D366F1E07B5C}">
      <dgm:prSet/>
      <dgm:spPr/>
      <dgm:t>
        <a:bodyPr/>
        <a:lstStyle/>
        <a:p>
          <a:endParaRPr lang="ru-RU"/>
        </a:p>
      </dgm:t>
    </dgm:pt>
    <dgm:pt modelId="{D4701B02-70B4-4445-8F8B-2514932A0B2E}" type="sibTrans" cxnId="{59DC8FE8-9CCB-4353-B16A-D366F1E07B5C}">
      <dgm:prSet/>
      <dgm:spPr/>
      <dgm:t>
        <a:bodyPr/>
        <a:lstStyle/>
        <a:p>
          <a:endParaRPr lang="ru-RU"/>
        </a:p>
      </dgm:t>
    </dgm:pt>
    <dgm:pt modelId="{71D5E0D4-719B-4E82-BA49-BFF31503DC70}">
      <dgm:prSet custT="1"/>
      <dgm:spPr/>
      <dgm:t>
        <a:bodyPr/>
        <a:lstStyle/>
        <a:p>
          <a:r>
            <a:rPr lang="ru-RU" sz="1200" b="1" dirty="0" smtClean="0"/>
            <a:t>Обоснованность и эффективность применения налоговых льгот</a:t>
          </a:r>
        </a:p>
      </dgm:t>
    </dgm:pt>
    <dgm:pt modelId="{C0C3FD04-7286-4BA7-8474-948A0FBA8606}" type="parTrans" cxnId="{74C0DC8A-D302-42F1-9B5C-6215FB63EC3E}">
      <dgm:prSet/>
      <dgm:spPr/>
      <dgm:t>
        <a:bodyPr/>
        <a:lstStyle/>
        <a:p>
          <a:endParaRPr lang="ru-RU"/>
        </a:p>
      </dgm:t>
    </dgm:pt>
    <dgm:pt modelId="{84FE0B8E-E16F-4A3F-A398-1133D2EED620}" type="sibTrans" cxnId="{74C0DC8A-D302-42F1-9B5C-6215FB63EC3E}">
      <dgm:prSet/>
      <dgm:spPr/>
      <dgm:t>
        <a:bodyPr/>
        <a:lstStyle/>
        <a:p>
          <a:endParaRPr lang="ru-RU"/>
        </a:p>
      </dgm:t>
    </dgm:pt>
    <dgm:pt modelId="{697943CE-537D-4B0F-8814-C79ABF395669}">
      <dgm:prSet custT="1"/>
      <dgm:spPr/>
      <dgm:t>
        <a:bodyPr/>
        <a:lstStyle/>
        <a:p>
          <a:r>
            <a:rPr lang="ru-RU" sz="1100" b="1" dirty="0" smtClean="0"/>
            <a:t>Мобилизация платежей в сфере земельно-имущественных отношений. Повышение эффективности управления и обеспечение полного учета объектов земельно-имущественного комплекса района</a:t>
          </a:r>
        </a:p>
      </dgm:t>
    </dgm:pt>
    <dgm:pt modelId="{AF64BA9E-E867-4E65-BF13-49330F2BBBF7}" type="parTrans" cxnId="{B26EF006-1D0D-4891-BC8E-C5D10901A249}">
      <dgm:prSet/>
      <dgm:spPr/>
      <dgm:t>
        <a:bodyPr/>
        <a:lstStyle/>
        <a:p>
          <a:endParaRPr lang="ru-RU"/>
        </a:p>
      </dgm:t>
    </dgm:pt>
    <dgm:pt modelId="{F8EF59F5-061E-46FF-81A5-7EB6E17CDC07}" type="sibTrans" cxnId="{B26EF006-1D0D-4891-BC8E-C5D10901A249}">
      <dgm:prSet/>
      <dgm:spPr/>
      <dgm:t>
        <a:bodyPr/>
        <a:lstStyle/>
        <a:p>
          <a:endParaRPr lang="ru-RU"/>
        </a:p>
      </dgm:t>
    </dgm:pt>
    <dgm:pt modelId="{4AEED087-8794-4CBD-9F04-19366B32CFDE}">
      <dgm:prSet custT="1"/>
      <dgm:spPr/>
      <dgm:t>
        <a:bodyPr/>
        <a:lstStyle/>
        <a:p>
          <a:r>
            <a:rPr lang="ru-RU" sz="1100" b="1" dirty="0" smtClean="0"/>
            <a:t>Совершенствование налогового законодательства и системы администрирования доходов  в соответствии с задачами, поставленными краевыми и федеральными органами власти</a:t>
          </a:r>
        </a:p>
      </dgm:t>
    </dgm:pt>
    <dgm:pt modelId="{D028D606-7D7A-404C-926B-28B3B551559A}" type="parTrans" cxnId="{C64B40E5-6E5B-4BC3-80D7-AE4B040F0461}">
      <dgm:prSet/>
      <dgm:spPr/>
      <dgm:t>
        <a:bodyPr/>
        <a:lstStyle/>
        <a:p>
          <a:endParaRPr lang="ru-RU"/>
        </a:p>
      </dgm:t>
    </dgm:pt>
    <dgm:pt modelId="{141700DD-86D6-43EB-8951-1E619BBCE855}" type="sibTrans" cxnId="{C64B40E5-6E5B-4BC3-80D7-AE4B040F0461}">
      <dgm:prSet/>
      <dgm:spPr/>
      <dgm:t>
        <a:bodyPr/>
        <a:lstStyle/>
        <a:p>
          <a:endParaRPr lang="ru-RU"/>
        </a:p>
      </dgm:t>
    </dgm:pt>
    <dgm:pt modelId="{825D7E46-E98D-4ABB-9FE8-EF577244689E}">
      <dgm:prSet custT="1"/>
      <dgm:spPr/>
      <dgm:t>
        <a:bodyPr/>
        <a:lstStyle/>
        <a:p>
          <a:r>
            <a:rPr lang="ru-RU" sz="1100" b="1" dirty="0" smtClean="0"/>
            <a:t>Обеспечение полного учета имущества и земельных участков, вовлечения максимального количества объектов недвижимости в налоговый оборот</a:t>
          </a:r>
        </a:p>
      </dgm:t>
    </dgm:pt>
    <dgm:pt modelId="{FD139ADD-FB36-4A1D-886D-CFA9DD2545BC}" type="parTrans" cxnId="{E0516B97-1218-4929-A9A7-6D1C9B894306}">
      <dgm:prSet/>
      <dgm:spPr/>
      <dgm:t>
        <a:bodyPr/>
        <a:lstStyle/>
        <a:p>
          <a:endParaRPr lang="ru-RU"/>
        </a:p>
      </dgm:t>
    </dgm:pt>
    <dgm:pt modelId="{7F27073A-45D1-4F3D-BC36-C3ABD11F3C8C}" type="sibTrans" cxnId="{E0516B97-1218-4929-A9A7-6D1C9B894306}">
      <dgm:prSet/>
      <dgm:spPr/>
      <dgm:t>
        <a:bodyPr/>
        <a:lstStyle/>
        <a:p>
          <a:endParaRPr lang="ru-RU"/>
        </a:p>
      </dgm:t>
    </dgm:pt>
    <dgm:pt modelId="{FB6BB7CD-5231-4E85-ABD5-DC28EB0319F0}">
      <dgm:prSet/>
      <dgm:spPr/>
      <dgm:t>
        <a:bodyPr/>
        <a:lstStyle/>
        <a:p>
          <a:endParaRPr lang="ru-RU"/>
        </a:p>
      </dgm:t>
    </dgm:pt>
    <dgm:pt modelId="{8E35FABA-E4F0-442C-8534-D1C7BF03F3C5}" type="parTrans" cxnId="{99ECA72D-8D44-44B3-93F8-51689D26D77B}">
      <dgm:prSet/>
      <dgm:spPr/>
      <dgm:t>
        <a:bodyPr/>
        <a:lstStyle/>
        <a:p>
          <a:endParaRPr lang="ru-RU"/>
        </a:p>
      </dgm:t>
    </dgm:pt>
    <dgm:pt modelId="{FB9D0D3C-77C7-4977-AF2E-80A6CD196D9E}" type="sibTrans" cxnId="{99ECA72D-8D44-44B3-93F8-51689D26D77B}">
      <dgm:prSet/>
      <dgm:spPr/>
      <dgm:t>
        <a:bodyPr/>
        <a:lstStyle/>
        <a:p>
          <a:endParaRPr lang="ru-RU"/>
        </a:p>
      </dgm:t>
    </dgm:pt>
    <dgm:pt modelId="{82441C13-4A09-4746-B960-FDC8DF0CCE44}">
      <dgm:prSet/>
      <dgm:spPr/>
      <dgm:t>
        <a:bodyPr/>
        <a:lstStyle/>
        <a:p>
          <a:endParaRPr lang="ru-RU" dirty="0" smtClean="0"/>
        </a:p>
      </dgm:t>
    </dgm:pt>
    <dgm:pt modelId="{821B361E-9606-4493-B990-3A8112531975}" type="parTrans" cxnId="{D784B614-5042-4FE4-B0E8-31E27F344D4B}">
      <dgm:prSet/>
      <dgm:spPr/>
      <dgm:t>
        <a:bodyPr/>
        <a:lstStyle/>
        <a:p>
          <a:endParaRPr lang="ru-RU"/>
        </a:p>
      </dgm:t>
    </dgm:pt>
    <dgm:pt modelId="{25613277-51AE-4FF8-9D4E-82925FEEC1FA}" type="sibTrans" cxnId="{D784B614-5042-4FE4-B0E8-31E27F344D4B}">
      <dgm:prSet/>
      <dgm:spPr/>
      <dgm:t>
        <a:bodyPr/>
        <a:lstStyle/>
        <a:p>
          <a:endParaRPr lang="ru-RU"/>
        </a:p>
      </dgm:t>
    </dgm:pt>
    <dgm:pt modelId="{259D9DA6-69BA-4A77-98D3-DE4D71479555}">
      <dgm:prSet/>
      <dgm:spPr/>
      <dgm:t>
        <a:bodyPr/>
        <a:lstStyle/>
        <a:p>
          <a:endParaRPr lang="ru-RU"/>
        </a:p>
      </dgm:t>
    </dgm:pt>
    <dgm:pt modelId="{FFB1D8BA-7607-425E-B30C-CFC9D1086F42}" type="parTrans" cxnId="{B56CDF67-B932-4CB9-8F08-D1FABBFCC202}">
      <dgm:prSet/>
      <dgm:spPr/>
      <dgm:t>
        <a:bodyPr/>
        <a:lstStyle/>
        <a:p>
          <a:endParaRPr lang="ru-RU"/>
        </a:p>
      </dgm:t>
    </dgm:pt>
    <dgm:pt modelId="{0BF5C765-7AF3-4CFC-AE94-EE697ECF2B40}" type="sibTrans" cxnId="{B56CDF67-B932-4CB9-8F08-D1FABBFCC202}">
      <dgm:prSet/>
      <dgm:spPr/>
      <dgm:t>
        <a:bodyPr/>
        <a:lstStyle/>
        <a:p>
          <a:endParaRPr lang="ru-RU"/>
        </a:p>
      </dgm:t>
    </dgm:pt>
    <dgm:pt modelId="{E88382ED-4A4B-47F4-A848-BCC72D13C20A}">
      <dgm:prSet/>
      <dgm:spPr/>
      <dgm:t>
        <a:bodyPr/>
        <a:lstStyle/>
        <a:p>
          <a:endParaRPr lang="ru-RU" dirty="0" smtClean="0"/>
        </a:p>
      </dgm:t>
    </dgm:pt>
    <dgm:pt modelId="{A56CB12D-395B-48C4-A6D8-6C3E3953CD5A}" type="parTrans" cxnId="{82CE13D8-06AB-4255-96B8-23D0A5AE4C65}">
      <dgm:prSet/>
      <dgm:spPr/>
      <dgm:t>
        <a:bodyPr/>
        <a:lstStyle/>
        <a:p>
          <a:endParaRPr lang="ru-RU"/>
        </a:p>
      </dgm:t>
    </dgm:pt>
    <dgm:pt modelId="{5D345448-01C9-4CCC-9378-968538523728}" type="sibTrans" cxnId="{82CE13D8-06AB-4255-96B8-23D0A5AE4C65}">
      <dgm:prSet/>
      <dgm:spPr/>
      <dgm:t>
        <a:bodyPr/>
        <a:lstStyle/>
        <a:p>
          <a:endParaRPr lang="ru-RU"/>
        </a:p>
      </dgm:t>
    </dgm:pt>
    <dgm:pt modelId="{F2FFA429-09BA-47F2-9D69-605AD481DD62}">
      <dgm:prSet/>
      <dgm:spPr/>
      <dgm:t>
        <a:bodyPr/>
        <a:lstStyle/>
        <a:p>
          <a:endParaRPr lang="ru-RU"/>
        </a:p>
      </dgm:t>
    </dgm:pt>
    <dgm:pt modelId="{306146D8-4664-4C77-B02D-580A6A8A1892}" type="parTrans" cxnId="{81239230-0517-45B4-B999-73B32CA0CD78}">
      <dgm:prSet/>
      <dgm:spPr/>
      <dgm:t>
        <a:bodyPr/>
        <a:lstStyle/>
        <a:p>
          <a:endParaRPr lang="ru-RU"/>
        </a:p>
      </dgm:t>
    </dgm:pt>
    <dgm:pt modelId="{29A70DC9-3743-409D-AD99-CF7090B9E458}" type="sibTrans" cxnId="{81239230-0517-45B4-B999-73B32CA0CD78}">
      <dgm:prSet/>
      <dgm:spPr/>
      <dgm:t>
        <a:bodyPr/>
        <a:lstStyle/>
        <a:p>
          <a:endParaRPr lang="ru-RU"/>
        </a:p>
      </dgm:t>
    </dgm:pt>
    <dgm:pt modelId="{4EF76C63-4B11-4FA1-B0F9-30ABDAC6D38F}">
      <dgm:prSet/>
      <dgm:spPr/>
      <dgm:t>
        <a:bodyPr/>
        <a:lstStyle/>
        <a:p>
          <a:endParaRPr lang="ru-RU" dirty="0" smtClean="0"/>
        </a:p>
      </dgm:t>
    </dgm:pt>
    <dgm:pt modelId="{8F5A457C-0D66-4B6C-9D71-B82371D0E502}" type="parTrans" cxnId="{6A31D8E3-A8B8-4BBD-9E58-DEBCCAE6CD8F}">
      <dgm:prSet/>
      <dgm:spPr/>
      <dgm:t>
        <a:bodyPr/>
        <a:lstStyle/>
        <a:p>
          <a:endParaRPr lang="ru-RU"/>
        </a:p>
      </dgm:t>
    </dgm:pt>
    <dgm:pt modelId="{1B950796-80EF-47DF-905C-E2CD502D2B2D}" type="sibTrans" cxnId="{6A31D8E3-A8B8-4BBD-9E58-DEBCCAE6CD8F}">
      <dgm:prSet/>
      <dgm:spPr/>
      <dgm:t>
        <a:bodyPr/>
        <a:lstStyle/>
        <a:p>
          <a:endParaRPr lang="ru-RU"/>
        </a:p>
      </dgm:t>
    </dgm:pt>
    <dgm:pt modelId="{82EBD8CD-3F1B-430B-BE6D-EB7337E2615C}">
      <dgm:prSet custT="1"/>
      <dgm:spPr/>
      <dgm:t>
        <a:bodyPr/>
        <a:lstStyle/>
        <a:p>
          <a:r>
            <a:rPr lang="ru-RU" sz="1100" b="1" dirty="0" smtClean="0"/>
            <a:t>Актуализация сведений в ЕГРН об объектах недвижимости. Работа с Росреестром. Работа по внесению сведений в ФИАС. </a:t>
          </a:r>
        </a:p>
        <a:p>
          <a:r>
            <a:rPr lang="ru-RU" sz="1100" b="1" dirty="0" smtClean="0"/>
            <a:t>Актуализация сведений в ГАР</a:t>
          </a:r>
        </a:p>
      </dgm:t>
    </dgm:pt>
    <dgm:pt modelId="{4450C049-9CF3-42A3-9910-ECB38F6A5026}" type="parTrans" cxnId="{871ED52D-D04D-45E9-B8CF-8A31C7D9E8D9}">
      <dgm:prSet/>
      <dgm:spPr/>
      <dgm:t>
        <a:bodyPr/>
        <a:lstStyle/>
        <a:p>
          <a:endParaRPr lang="ru-RU"/>
        </a:p>
      </dgm:t>
    </dgm:pt>
    <dgm:pt modelId="{3F42E873-89BC-45C2-B039-B9290CB814E5}" type="sibTrans" cxnId="{871ED52D-D04D-45E9-B8CF-8A31C7D9E8D9}">
      <dgm:prSet/>
      <dgm:spPr/>
      <dgm:t>
        <a:bodyPr/>
        <a:lstStyle/>
        <a:p>
          <a:endParaRPr lang="ru-RU"/>
        </a:p>
      </dgm:t>
    </dgm:pt>
    <dgm:pt modelId="{0988479B-8980-4377-BCC3-B2E12D6AD005}">
      <dgm:prSet/>
      <dgm:spPr/>
      <dgm:t>
        <a:bodyPr/>
        <a:lstStyle/>
        <a:p>
          <a:endParaRPr lang="ru-RU" dirty="0" smtClean="0"/>
        </a:p>
      </dgm:t>
    </dgm:pt>
    <dgm:pt modelId="{92F4DB02-BDE5-442C-A179-464E83B19770}" type="parTrans" cxnId="{BAA9F9CA-5246-4843-944F-D4C2A3CB6AC0}">
      <dgm:prSet/>
      <dgm:spPr/>
      <dgm:t>
        <a:bodyPr/>
        <a:lstStyle/>
        <a:p>
          <a:endParaRPr lang="ru-RU"/>
        </a:p>
      </dgm:t>
    </dgm:pt>
    <dgm:pt modelId="{D2AC0730-56A8-45F2-BFC1-4B38290E6847}" type="sibTrans" cxnId="{BAA9F9CA-5246-4843-944F-D4C2A3CB6AC0}">
      <dgm:prSet/>
      <dgm:spPr/>
      <dgm:t>
        <a:bodyPr/>
        <a:lstStyle/>
        <a:p>
          <a:endParaRPr lang="ru-RU"/>
        </a:p>
      </dgm:t>
    </dgm:pt>
    <dgm:pt modelId="{5BABA344-F7D9-408B-9FAB-346EBAB88C7D}" type="pres">
      <dgm:prSet presAssocID="{85B6DF57-7340-402C-987A-262259E7857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81F7B5C-F270-4203-BEEE-122538F4E04A}" type="pres">
      <dgm:prSet presAssocID="{85B6DF57-7340-402C-987A-262259E78572}" presName="Name1" presStyleCnt="0"/>
      <dgm:spPr/>
    </dgm:pt>
    <dgm:pt modelId="{B81F67EB-E76B-466F-B1CC-ABFEB1FC302A}" type="pres">
      <dgm:prSet presAssocID="{85B6DF57-7340-402C-987A-262259E78572}" presName="cycle" presStyleCnt="0"/>
      <dgm:spPr/>
    </dgm:pt>
    <dgm:pt modelId="{742CF386-891F-4481-BB07-F2B2BD746B72}" type="pres">
      <dgm:prSet presAssocID="{85B6DF57-7340-402C-987A-262259E78572}" presName="srcNode" presStyleLbl="node1" presStyleIdx="0" presStyleCnt="7"/>
      <dgm:spPr/>
    </dgm:pt>
    <dgm:pt modelId="{359CB40F-6FFA-4D42-A06E-472FC898EB24}" type="pres">
      <dgm:prSet presAssocID="{85B6DF57-7340-402C-987A-262259E78572}" presName="conn" presStyleLbl="parChTrans1D2" presStyleIdx="0" presStyleCnt="1"/>
      <dgm:spPr/>
      <dgm:t>
        <a:bodyPr/>
        <a:lstStyle/>
        <a:p>
          <a:endParaRPr lang="ru-RU"/>
        </a:p>
      </dgm:t>
    </dgm:pt>
    <dgm:pt modelId="{EC17A3FB-8638-49AE-9371-FD5F2A2F17B3}" type="pres">
      <dgm:prSet presAssocID="{85B6DF57-7340-402C-987A-262259E78572}" presName="extraNode" presStyleLbl="node1" presStyleIdx="0" presStyleCnt="7"/>
      <dgm:spPr/>
    </dgm:pt>
    <dgm:pt modelId="{AE12D11A-9C6A-45E4-A52A-1DA39A9FDA41}" type="pres">
      <dgm:prSet presAssocID="{85B6DF57-7340-402C-987A-262259E78572}" presName="dstNode" presStyleLbl="node1" presStyleIdx="0" presStyleCnt="7"/>
      <dgm:spPr/>
    </dgm:pt>
    <dgm:pt modelId="{6C69A64D-BA71-4093-BB7B-7037C62342D6}" type="pres">
      <dgm:prSet presAssocID="{FFDE0987-1E5C-4C0C-A53D-B6850C9C79E0}" presName="text_1" presStyleLbl="node1" presStyleIdx="0" presStyleCnt="7" custLinFactNeighborX="96" custLinFactNeighborY="349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B74973-228A-4CF4-97EF-32688134F037}" type="pres">
      <dgm:prSet presAssocID="{FFDE0987-1E5C-4C0C-A53D-B6850C9C79E0}" presName="accent_1" presStyleCnt="0"/>
      <dgm:spPr/>
    </dgm:pt>
    <dgm:pt modelId="{27D66444-0645-4DE3-981C-659B9F46F3F9}" type="pres">
      <dgm:prSet presAssocID="{FFDE0987-1E5C-4C0C-A53D-B6850C9C79E0}" presName="accentRepeatNode" presStyleLbl="solidFgAcc1" presStyleIdx="0" presStyleCnt="7" custLinFactNeighborX="-4409" custLinFactNeighborY="2645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F15CC21-8CE4-4791-B8E6-F48C9D9B8100}" type="pres">
      <dgm:prSet presAssocID="{6FDF6539-1E43-42E7-9B91-04A56FDB18C4}" presName="text_2" presStyleLbl="node1" presStyleIdx="1" presStyleCnt="7" custLinFactNeighborX="303" custLinFactNeighborY="330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4D187E-22FC-447E-B57D-36BB55152C95}" type="pres">
      <dgm:prSet presAssocID="{6FDF6539-1E43-42E7-9B91-04A56FDB18C4}" presName="accent_2" presStyleCnt="0"/>
      <dgm:spPr/>
    </dgm:pt>
    <dgm:pt modelId="{9732131B-3E92-4695-928F-9B6A1CC0C031}" type="pres">
      <dgm:prSet presAssocID="{6FDF6539-1E43-42E7-9B91-04A56FDB18C4}" presName="accentRepeatNode" presStyleLbl="solidFgAcc1" presStyleIdx="1" presStyleCnt="7" custLinFactNeighborX="-5879" custLinFactNeighborY="1616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805D052-F70C-475E-B165-9BE5D400655A}" type="pres">
      <dgm:prSet presAssocID="{71D5E0D4-719B-4E82-BA49-BFF31503DC70}" presName="text_3" presStyleLbl="node1" presStyleIdx="2" presStyleCnt="7" custLinFactNeighborX="312" custLinFactNeighborY="330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FF1C71-449D-4D8A-A52C-13B94BF8B63C}" type="pres">
      <dgm:prSet presAssocID="{71D5E0D4-719B-4E82-BA49-BFF31503DC70}" presName="accent_3" presStyleCnt="0"/>
      <dgm:spPr/>
    </dgm:pt>
    <dgm:pt modelId="{2290AF1A-F07C-40D1-AA7E-7F372CEE8708}" type="pres">
      <dgm:prSet presAssocID="{71D5E0D4-719B-4E82-BA49-BFF31503DC70}" presName="accentRepeatNode" presStyleLbl="solidFgAcc1" presStyleIdx="2" presStyleCnt="7" custLinFactNeighborX="-2940" custLinFactNeighborY="2057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DA0CE7E-788D-4898-9BB7-85177DFBB1B9}" type="pres">
      <dgm:prSet presAssocID="{697943CE-537D-4B0F-8814-C79ABF395669}" presName="text_4" presStyleLbl="node1" presStyleIdx="3" presStyleCnt="7" custLinFactNeighborX="315" custLinFactNeighborY="330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18818-46DF-4A66-A8A2-A31733301E91}" type="pres">
      <dgm:prSet presAssocID="{697943CE-537D-4B0F-8814-C79ABF395669}" presName="accent_4" presStyleCnt="0"/>
      <dgm:spPr/>
    </dgm:pt>
    <dgm:pt modelId="{73DC2116-72B7-489C-9FDB-58042D72FA51}" type="pres">
      <dgm:prSet presAssocID="{697943CE-537D-4B0F-8814-C79ABF395669}" presName="accentRepeatNode" presStyleLbl="solidFgAcc1" presStyleIdx="3" presStyleCnt="7" custLinFactNeighborX="-8819" custLinFactNeighborY="1763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FE944C5-94D9-4649-AD31-E4B6C76D9D9D}" type="pres">
      <dgm:prSet presAssocID="{4AEED087-8794-4CBD-9F04-19366B32CFDE}" presName="text_5" presStyleLbl="node1" presStyleIdx="4" presStyleCnt="7" custLinFactNeighborX="312" custLinFactNeighborY="275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BEE3CF-485D-43D8-B3BB-247DE5093F27}" type="pres">
      <dgm:prSet presAssocID="{4AEED087-8794-4CBD-9F04-19366B32CFDE}" presName="accent_5" presStyleCnt="0"/>
      <dgm:spPr/>
    </dgm:pt>
    <dgm:pt modelId="{F0826EF4-D8AB-48FD-A824-08C063F46305}" type="pres">
      <dgm:prSet presAssocID="{4AEED087-8794-4CBD-9F04-19366B32CFDE}" presName="accentRepeatNode" presStyleLbl="solidFgAcc1" presStyleIdx="4" presStyleCnt="7" custLinFactNeighborX="-7349" custLinFactNeighborY="1322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A297DB2-890A-423A-9697-632355930ACB}" type="pres">
      <dgm:prSet presAssocID="{825D7E46-E98D-4ABB-9FE8-EF577244689E}" presName="text_6" presStyleLbl="node1" presStyleIdx="5" presStyleCnt="7" custLinFactNeighborX="202" custLinFactNeighborY="183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F6B44D-4ADF-4B96-919D-98E02B67F833}" type="pres">
      <dgm:prSet presAssocID="{825D7E46-E98D-4ABB-9FE8-EF577244689E}" presName="accent_6" presStyleCnt="0"/>
      <dgm:spPr/>
    </dgm:pt>
    <dgm:pt modelId="{5C6BC589-A278-41DE-B1C7-CA99CD57D96A}" type="pres">
      <dgm:prSet presAssocID="{825D7E46-E98D-4ABB-9FE8-EF577244689E}" presName="accentRepeatNode" presStyleLbl="solidFgAcc1" presStyleIdx="5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CC3825E-7B1A-412D-A8A1-0DDEC188F1D9}" type="pres">
      <dgm:prSet presAssocID="{82EBD8CD-3F1B-430B-BE6D-EB7337E2615C}" presName="text_7" presStyleLbl="node1" presStyleIdx="6" presStyleCnt="7" custLinFactNeighborY="91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6373A3-0721-4F84-8DDA-F4D7A9BB9B68}" type="pres">
      <dgm:prSet presAssocID="{82EBD8CD-3F1B-430B-BE6D-EB7337E2615C}" presName="accent_7" presStyleCnt="0"/>
      <dgm:spPr/>
    </dgm:pt>
    <dgm:pt modelId="{90894766-3792-4272-AD5A-752BC0999A3C}" type="pres">
      <dgm:prSet presAssocID="{82EBD8CD-3F1B-430B-BE6D-EB7337E2615C}" presName="accentRepeatNode" presStyleLbl="solidFgAcc1" presStyleIdx="6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CBA447A0-1640-46AE-93A4-E6D0414DD033}" type="presOf" srcId="{71D5E0D4-719B-4E82-BA49-BFF31503DC70}" destId="{9805D052-F70C-475E-B165-9BE5D400655A}" srcOrd="0" destOrd="0" presId="urn:microsoft.com/office/officeart/2008/layout/VerticalCurvedList"/>
    <dgm:cxn modelId="{74C0DC8A-D302-42F1-9B5C-6215FB63EC3E}" srcId="{85B6DF57-7340-402C-987A-262259E78572}" destId="{71D5E0D4-719B-4E82-BA49-BFF31503DC70}" srcOrd="2" destOrd="0" parTransId="{C0C3FD04-7286-4BA7-8474-948A0FBA8606}" sibTransId="{84FE0B8E-E16F-4A3F-A398-1133D2EED620}"/>
    <dgm:cxn modelId="{BD0D3312-1BDA-404D-ACF3-C59C3F348668}" srcId="{85B6DF57-7340-402C-987A-262259E78572}" destId="{0D2ECA68-81B5-461A-8F5B-8CB65C70924F}" srcOrd="16" destOrd="0" parTransId="{1A156719-8D79-46B4-9BC4-525E3AA759ED}" sibTransId="{0F13B7FC-EE99-4ECA-94C7-6E5B93D12D9C}"/>
    <dgm:cxn modelId="{7E298615-889D-4334-8971-A8F9EB860163}" srcId="{85B6DF57-7340-402C-987A-262259E78572}" destId="{FFDE0987-1E5C-4C0C-A53D-B6850C9C79E0}" srcOrd="0" destOrd="0" parTransId="{D7913C4B-21BF-4006-A986-632CDD71E898}" sibTransId="{C4EEF6E9-DB0E-439C-84F5-6152747D546E}"/>
    <dgm:cxn modelId="{761C9ECC-9285-4314-9900-5B19AC4D2B73}" srcId="{85B6DF57-7340-402C-987A-262259E78572}" destId="{38E959C1-FAC9-48C2-80B4-9CAC43FF29AE}" srcOrd="15" destOrd="0" parTransId="{D2036B0F-4955-4039-AF53-1B4126A2CA19}" sibTransId="{CF428F60-1738-4E97-BD00-DAC6CF489BC3}"/>
    <dgm:cxn modelId="{7EC39919-BA63-4F8F-ADEA-F07C732595E8}" type="presOf" srcId="{4AEED087-8794-4CBD-9F04-19366B32CFDE}" destId="{1FE944C5-94D9-4649-AD31-E4B6C76D9D9D}" srcOrd="0" destOrd="0" presId="urn:microsoft.com/office/officeart/2008/layout/VerticalCurvedList"/>
    <dgm:cxn modelId="{871ED52D-D04D-45E9-B8CF-8A31C7D9E8D9}" srcId="{85B6DF57-7340-402C-987A-262259E78572}" destId="{82EBD8CD-3F1B-430B-BE6D-EB7337E2615C}" srcOrd="6" destOrd="0" parTransId="{4450C049-9CF3-42A3-9910-ECB38F6A5026}" sibTransId="{3F42E873-89BC-45C2-B039-B9290CB814E5}"/>
    <dgm:cxn modelId="{54CFADDC-ED43-4BB0-BC11-FACD0E0A7D59}" type="presOf" srcId="{C4EEF6E9-DB0E-439C-84F5-6152747D546E}" destId="{359CB40F-6FFA-4D42-A06E-472FC898EB24}" srcOrd="0" destOrd="0" presId="urn:microsoft.com/office/officeart/2008/layout/VerticalCurvedList"/>
    <dgm:cxn modelId="{560F10C0-C3DA-4177-90E7-9F3FCF1F21DD}" type="presOf" srcId="{82EBD8CD-3F1B-430B-BE6D-EB7337E2615C}" destId="{DCC3825E-7B1A-412D-A8A1-0DDEC188F1D9}" srcOrd="0" destOrd="0" presId="urn:microsoft.com/office/officeart/2008/layout/VerticalCurvedList"/>
    <dgm:cxn modelId="{E0516B97-1218-4929-A9A7-6D1C9B894306}" srcId="{85B6DF57-7340-402C-987A-262259E78572}" destId="{825D7E46-E98D-4ABB-9FE8-EF577244689E}" srcOrd="5" destOrd="0" parTransId="{FD139ADD-FB36-4A1D-886D-CFA9DD2545BC}" sibTransId="{7F27073A-45D1-4F3D-BC36-C3ABD11F3C8C}"/>
    <dgm:cxn modelId="{45CEC42A-06A3-4491-BE91-E3E9847F5F22}" type="presOf" srcId="{825D7E46-E98D-4ABB-9FE8-EF577244689E}" destId="{CA297DB2-890A-423A-9697-632355930ACB}" srcOrd="0" destOrd="0" presId="urn:microsoft.com/office/officeart/2008/layout/VerticalCurvedList"/>
    <dgm:cxn modelId="{C571A8CF-13A4-4ABC-ADF8-C10466C1792D}" srcId="{85B6DF57-7340-402C-987A-262259E78572}" destId="{7C57A99F-30A1-4520-8E55-653D89752858}" srcOrd="14" destOrd="0" parTransId="{C513FD45-49C1-4544-84EF-EFE3F0291A3A}" sibTransId="{6E423EDC-A88F-4D69-AA5B-79DBE3546EF4}"/>
    <dgm:cxn modelId="{BA509E64-2D53-4433-BAC1-DDABBCC5BB86}" type="presOf" srcId="{85B6DF57-7340-402C-987A-262259E78572}" destId="{5BABA344-F7D9-408B-9FAB-346EBAB88C7D}" srcOrd="0" destOrd="0" presId="urn:microsoft.com/office/officeart/2008/layout/VerticalCurvedList"/>
    <dgm:cxn modelId="{82CE13D8-06AB-4255-96B8-23D0A5AE4C65}" srcId="{85B6DF57-7340-402C-987A-262259E78572}" destId="{E88382ED-4A4B-47F4-A848-BCC72D13C20A}" srcOrd="11" destOrd="0" parTransId="{A56CB12D-395B-48C4-A6D8-6C3E3953CD5A}" sibTransId="{5D345448-01C9-4CCC-9378-968538523728}"/>
    <dgm:cxn modelId="{B26EF006-1D0D-4891-BC8E-C5D10901A249}" srcId="{85B6DF57-7340-402C-987A-262259E78572}" destId="{697943CE-537D-4B0F-8814-C79ABF395669}" srcOrd="3" destOrd="0" parTransId="{AF64BA9E-E867-4E65-BF13-49330F2BBBF7}" sibTransId="{F8EF59F5-061E-46FF-81A5-7EB6E17CDC07}"/>
    <dgm:cxn modelId="{23593E2D-202B-4586-8395-08CA919A40D5}" type="presOf" srcId="{6FDF6539-1E43-42E7-9B91-04A56FDB18C4}" destId="{DF15CC21-8CE4-4791-B8E6-F48C9D9B8100}" srcOrd="0" destOrd="0" presId="urn:microsoft.com/office/officeart/2008/layout/VerticalCurvedList"/>
    <dgm:cxn modelId="{075A74CC-F797-4D33-AF1E-5037F43A1B36}" type="presOf" srcId="{FFDE0987-1E5C-4C0C-A53D-B6850C9C79E0}" destId="{6C69A64D-BA71-4093-BB7B-7037C62342D6}" srcOrd="0" destOrd="0" presId="urn:microsoft.com/office/officeart/2008/layout/VerticalCurvedList"/>
    <dgm:cxn modelId="{6A31D8E3-A8B8-4BBD-9E58-DEBCCAE6CD8F}" srcId="{85B6DF57-7340-402C-987A-262259E78572}" destId="{4EF76C63-4B11-4FA1-B0F9-30ABDAC6D38F}" srcOrd="9" destOrd="0" parTransId="{8F5A457C-0D66-4B6C-9D71-B82371D0E502}" sibTransId="{1B950796-80EF-47DF-905C-E2CD502D2B2D}"/>
    <dgm:cxn modelId="{D784B614-5042-4FE4-B0E8-31E27F344D4B}" srcId="{85B6DF57-7340-402C-987A-262259E78572}" destId="{82441C13-4A09-4746-B960-FDC8DF0CCE44}" srcOrd="13" destOrd="0" parTransId="{821B361E-9606-4493-B990-3A8112531975}" sibTransId="{25613277-51AE-4FF8-9D4E-82925FEEC1FA}"/>
    <dgm:cxn modelId="{BAA9F9CA-5246-4843-944F-D4C2A3CB6AC0}" srcId="{85B6DF57-7340-402C-987A-262259E78572}" destId="{0988479B-8980-4377-BCC3-B2E12D6AD005}" srcOrd="7" destOrd="0" parTransId="{92F4DB02-BDE5-442C-A179-464E83B19770}" sibTransId="{D2AC0730-56A8-45F2-BFC1-4B38290E6847}"/>
    <dgm:cxn modelId="{99ECA72D-8D44-44B3-93F8-51689D26D77B}" srcId="{85B6DF57-7340-402C-987A-262259E78572}" destId="{FB6BB7CD-5231-4E85-ABD5-DC28EB0319F0}" srcOrd="12" destOrd="0" parTransId="{8E35FABA-E4F0-442C-8534-D1C7BF03F3C5}" sibTransId="{FB9D0D3C-77C7-4977-AF2E-80A6CD196D9E}"/>
    <dgm:cxn modelId="{0941A199-1528-49CE-B901-83357E40EF7C}" type="presOf" srcId="{697943CE-537D-4B0F-8814-C79ABF395669}" destId="{0DA0CE7E-788D-4898-9BB7-85177DFBB1B9}" srcOrd="0" destOrd="0" presId="urn:microsoft.com/office/officeart/2008/layout/VerticalCurvedList"/>
    <dgm:cxn modelId="{59DC8FE8-9CCB-4353-B16A-D366F1E07B5C}" srcId="{85B6DF57-7340-402C-987A-262259E78572}" destId="{6FDF6539-1E43-42E7-9B91-04A56FDB18C4}" srcOrd="1" destOrd="0" parTransId="{D74D39C4-B9F3-4D9F-A9B6-EF917B590709}" sibTransId="{D4701B02-70B4-4445-8F8B-2514932A0B2E}"/>
    <dgm:cxn modelId="{C64B40E5-6E5B-4BC3-80D7-AE4B040F0461}" srcId="{85B6DF57-7340-402C-987A-262259E78572}" destId="{4AEED087-8794-4CBD-9F04-19366B32CFDE}" srcOrd="4" destOrd="0" parTransId="{D028D606-7D7A-404C-926B-28B3B551559A}" sibTransId="{141700DD-86D6-43EB-8951-1E619BBCE855}"/>
    <dgm:cxn modelId="{B56CDF67-B932-4CB9-8F08-D1FABBFCC202}" srcId="{85B6DF57-7340-402C-987A-262259E78572}" destId="{259D9DA6-69BA-4A77-98D3-DE4D71479555}" srcOrd="10" destOrd="0" parTransId="{FFB1D8BA-7607-425E-B30C-CFC9D1086F42}" sibTransId="{0BF5C765-7AF3-4CFC-AE94-EE697ECF2B40}"/>
    <dgm:cxn modelId="{81239230-0517-45B4-B999-73B32CA0CD78}" srcId="{85B6DF57-7340-402C-987A-262259E78572}" destId="{F2FFA429-09BA-47F2-9D69-605AD481DD62}" srcOrd="8" destOrd="0" parTransId="{306146D8-4664-4C77-B02D-580A6A8A1892}" sibTransId="{29A70DC9-3743-409D-AD99-CF7090B9E458}"/>
    <dgm:cxn modelId="{149112C2-620B-4035-9F42-794494692EA7}" type="presParOf" srcId="{5BABA344-F7D9-408B-9FAB-346EBAB88C7D}" destId="{481F7B5C-F270-4203-BEEE-122538F4E04A}" srcOrd="0" destOrd="0" presId="urn:microsoft.com/office/officeart/2008/layout/VerticalCurvedList"/>
    <dgm:cxn modelId="{23AF4160-CF62-4B3E-8D72-8686C1445C28}" type="presParOf" srcId="{481F7B5C-F270-4203-BEEE-122538F4E04A}" destId="{B81F67EB-E76B-466F-B1CC-ABFEB1FC302A}" srcOrd="0" destOrd="0" presId="urn:microsoft.com/office/officeart/2008/layout/VerticalCurvedList"/>
    <dgm:cxn modelId="{63F7C929-724F-48E9-9798-AA893FCCFA83}" type="presParOf" srcId="{B81F67EB-E76B-466F-B1CC-ABFEB1FC302A}" destId="{742CF386-891F-4481-BB07-F2B2BD746B72}" srcOrd="0" destOrd="0" presId="urn:microsoft.com/office/officeart/2008/layout/VerticalCurvedList"/>
    <dgm:cxn modelId="{18C3B478-15EF-4D74-AB0D-61DE066EACB0}" type="presParOf" srcId="{B81F67EB-E76B-466F-B1CC-ABFEB1FC302A}" destId="{359CB40F-6FFA-4D42-A06E-472FC898EB24}" srcOrd="1" destOrd="0" presId="urn:microsoft.com/office/officeart/2008/layout/VerticalCurvedList"/>
    <dgm:cxn modelId="{9987E80E-95B3-4FC4-AB51-85B6A7572A15}" type="presParOf" srcId="{B81F67EB-E76B-466F-B1CC-ABFEB1FC302A}" destId="{EC17A3FB-8638-49AE-9371-FD5F2A2F17B3}" srcOrd="2" destOrd="0" presId="urn:microsoft.com/office/officeart/2008/layout/VerticalCurvedList"/>
    <dgm:cxn modelId="{427114AE-B90A-4A6B-9C2C-AC7B97DEB996}" type="presParOf" srcId="{B81F67EB-E76B-466F-B1CC-ABFEB1FC302A}" destId="{AE12D11A-9C6A-45E4-A52A-1DA39A9FDA41}" srcOrd="3" destOrd="0" presId="urn:microsoft.com/office/officeart/2008/layout/VerticalCurvedList"/>
    <dgm:cxn modelId="{4239C22E-1115-4FED-A202-F4EF441E1872}" type="presParOf" srcId="{481F7B5C-F270-4203-BEEE-122538F4E04A}" destId="{6C69A64D-BA71-4093-BB7B-7037C62342D6}" srcOrd="1" destOrd="0" presId="urn:microsoft.com/office/officeart/2008/layout/VerticalCurvedList"/>
    <dgm:cxn modelId="{36CAF2C9-0872-405B-BD4E-E77F6C17DBD4}" type="presParOf" srcId="{481F7B5C-F270-4203-BEEE-122538F4E04A}" destId="{90B74973-228A-4CF4-97EF-32688134F037}" srcOrd="2" destOrd="0" presId="urn:microsoft.com/office/officeart/2008/layout/VerticalCurvedList"/>
    <dgm:cxn modelId="{0251A0CC-D5E1-4996-83FD-549E8909BDDE}" type="presParOf" srcId="{90B74973-228A-4CF4-97EF-32688134F037}" destId="{27D66444-0645-4DE3-981C-659B9F46F3F9}" srcOrd="0" destOrd="0" presId="urn:microsoft.com/office/officeart/2008/layout/VerticalCurvedList"/>
    <dgm:cxn modelId="{A692CEB1-2BFD-43C7-ABFD-50CA6FF9C451}" type="presParOf" srcId="{481F7B5C-F270-4203-BEEE-122538F4E04A}" destId="{DF15CC21-8CE4-4791-B8E6-F48C9D9B8100}" srcOrd="3" destOrd="0" presId="urn:microsoft.com/office/officeart/2008/layout/VerticalCurvedList"/>
    <dgm:cxn modelId="{27E9E8DB-2D1E-4703-A82A-2AF4C0B091FD}" type="presParOf" srcId="{481F7B5C-F270-4203-BEEE-122538F4E04A}" destId="{C94D187E-22FC-447E-B57D-36BB55152C95}" srcOrd="4" destOrd="0" presId="urn:microsoft.com/office/officeart/2008/layout/VerticalCurvedList"/>
    <dgm:cxn modelId="{D80D76D1-869E-4F93-8640-41841905A713}" type="presParOf" srcId="{C94D187E-22FC-447E-B57D-36BB55152C95}" destId="{9732131B-3E92-4695-928F-9B6A1CC0C031}" srcOrd="0" destOrd="0" presId="urn:microsoft.com/office/officeart/2008/layout/VerticalCurvedList"/>
    <dgm:cxn modelId="{E9032485-32A4-4779-B6AE-228B98957972}" type="presParOf" srcId="{481F7B5C-F270-4203-BEEE-122538F4E04A}" destId="{9805D052-F70C-475E-B165-9BE5D400655A}" srcOrd="5" destOrd="0" presId="urn:microsoft.com/office/officeart/2008/layout/VerticalCurvedList"/>
    <dgm:cxn modelId="{4A7BD363-CE9E-4983-97E2-7EF2FEB1D0C6}" type="presParOf" srcId="{481F7B5C-F270-4203-BEEE-122538F4E04A}" destId="{D3FF1C71-449D-4D8A-A52C-13B94BF8B63C}" srcOrd="6" destOrd="0" presId="urn:microsoft.com/office/officeart/2008/layout/VerticalCurvedList"/>
    <dgm:cxn modelId="{5F113448-C3C4-4A27-84EB-931180867B96}" type="presParOf" srcId="{D3FF1C71-449D-4D8A-A52C-13B94BF8B63C}" destId="{2290AF1A-F07C-40D1-AA7E-7F372CEE8708}" srcOrd="0" destOrd="0" presId="urn:microsoft.com/office/officeart/2008/layout/VerticalCurvedList"/>
    <dgm:cxn modelId="{11FDE11A-A459-4542-B52F-555263E2FC16}" type="presParOf" srcId="{481F7B5C-F270-4203-BEEE-122538F4E04A}" destId="{0DA0CE7E-788D-4898-9BB7-85177DFBB1B9}" srcOrd="7" destOrd="0" presId="urn:microsoft.com/office/officeart/2008/layout/VerticalCurvedList"/>
    <dgm:cxn modelId="{84099ED6-32B7-4DB1-9E92-0E9F1BBE3BC3}" type="presParOf" srcId="{481F7B5C-F270-4203-BEEE-122538F4E04A}" destId="{D4818818-46DF-4A66-A8A2-A31733301E91}" srcOrd="8" destOrd="0" presId="urn:microsoft.com/office/officeart/2008/layout/VerticalCurvedList"/>
    <dgm:cxn modelId="{6390B6E3-92D3-47EF-8006-A1F9E1C432A4}" type="presParOf" srcId="{D4818818-46DF-4A66-A8A2-A31733301E91}" destId="{73DC2116-72B7-489C-9FDB-58042D72FA51}" srcOrd="0" destOrd="0" presId="urn:microsoft.com/office/officeart/2008/layout/VerticalCurvedList"/>
    <dgm:cxn modelId="{DDF502E8-E44A-4463-BB12-029DB68FF72A}" type="presParOf" srcId="{481F7B5C-F270-4203-BEEE-122538F4E04A}" destId="{1FE944C5-94D9-4649-AD31-E4B6C76D9D9D}" srcOrd="9" destOrd="0" presId="urn:microsoft.com/office/officeart/2008/layout/VerticalCurvedList"/>
    <dgm:cxn modelId="{81FB8068-5605-4677-82F4-F0E66B0659DC}" type="presParOf" srcId="{481F7B5C-F270-4203-BEEE-122538F4E04A}" destId="{60BEE3CF-485D-43D8-B3BB-247DE5093F27}" srcOrd="10" destOrd="0" presId="urn:microsoft.com/office/officeart/2008/layout/VerticalCurvedList"/>
    <dgm:cxn modelId="{CD0BF293-D7D7-4120-B033-2D16747CAF63}" type="presParOf" srcId="{60BEE3CF-485D-43D8-B3BB-247DE5093F27}" destId="{F0826EF4-D8AB-48FD-A824-08C063F46305}" srcOrd="0" destOrd="0" presId="urn:microsoft.com/office/officeart/2008/layout/VerticalCurvedList"/>
    <dgm:cxn modelId="{E7E45CBB-BEE5-454C-996F-725DB982A129}" type="presParOf" srcId="{481F7B5C-F270-4203-BEEE-122538F4E04A}" destId="{CA297DB2-890A-423A-9697-632355930ACB}" srcOrd="11" destOrd="0" presId="urn:microsoft.com/office/officeart/2008/layout/VerticalCurvedList"/>
    <dgm:cxn modelId="{6A2B78B8-6685-41B1-B4A3-0B841508C84B}" type="presParOf" srcId="{481F7B5C-F270-4203-BEEE-122538F4E04A}" destId="{91F6B44D-4ADF-4B96-919D-98E02B67F833}" srcOrd="12" destOrd="0" presId="urn:microsoft.com/office/officeart/2008/layout/VerticalCurvedList"/>
    <dgm:cxn modelId="{7A2E0615-4646-409F-ADAF-1C2DED5FED59}" type="presParOf" srcId="{91F6B44D-4ADF-4B96-919D-98E02B67F833}" destId="{5C6BC589-A278-41DE-B1C7-CA99CD57D96A}" srcOrd="0" destOrd="0" presId="urn:microsoft.com/office/officeart/2008/layout/VerticalCurvedList"/>
    <dgm:cxn modelId="{17E8AA38-5656-4796-A351-E723BD7DB67A}" type="presParOf" srcId="{481F7B5C-F270-4203-BEEE-122538F4E04A}" destId="{DCC3825E-7B1A-412D-A8A1-0DDEC188F1D9}" srcOrd="13" destOrd="0" presId="urn:microsoft.com/office/officeart/2008/layout/VerticalCurvedList"/>
    <dgm:cxn modelId="{B4A1080A-8B85-484D-83D3-775A24D044A0}" type="presParOf" srcId="{481F7B5C-F270-4203-BEEE-122538F4E04A}" destId="{3A6373A3-0721-4F84-8DDA-F4D7A9BB9B68}" srcOrd="14" destOrd="0" presId="urn:microsoft.com/office/officeart/2008/layout/VerticalCurvedList"/>
    <dgm:cxn modelId="{70B1DC28-E41B-488D-B2BD-5DE1EC2FB757}" type="presParOf" srcId="{3A6373A3-0721-4F84-8DDA-F4D7A9BB9B68}" destId="{90894766-3792-4272-AD5A-752BC0999A3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9321DC-1632-4FDE-86D6-D07E089AA51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DB0E7D-D0CF-49F9-B4D1-61427CC0CBFB}">
      <dgm:prSet phldrT="[Текст]" custT="1"/>
      <dgm:spPr/>
      <dgm:t>
        <a:bodyPr/>
        <a:lstStyle/>
        <a:p>
          <a:r>
            <a:rPr lang="ru-RU" sz="2000" dirty="0" smtClean="0"/>
            <a:t>13 %</a:t>
          </a:r>
          <a:endParaRPr lang="ru-RU" sz="2000" dirty="0"/>
        </a:p>
      </dgm:t>
    </dgm:pt>
    <dgm:pt modelId="{1B59794C-7712-408B-A8D6-B257AF904110}" type="parTrans" cxnId="{B3149ACB-9782-406F-BC0A-838039A8D875}">
      <dgm:prSet/>
      <dgm:spPr/>
      <dgm:t>
        <a:bodyPr/>
        <a:lstStyle/>
        <a:p>
          <a:endParaRPr lang="ru-RU"/>
        </a:p>
      </dgm:t>
    </dgm:pt>
    <dgm:pt modelId="{71C20A80-215C-4F01-B753-827CA8B6FE60}" type="sibTrans" cxnId="{B3149ACB-9782-406F-BC0A-838039A8D875}">
      <dgm:prSet/>
      <dgm:spPr/>
      <dgm:t>
        <a:bodyPr/>
        <a:lstStyle/>
        <a:p>
          <a:endParaRPr lang="ru-RU"/>
        </a:p>
      </dgm:t>
    </dgm:pt>
    <dgm:pt modelId="{42FFE4FE-4CFB-422F-A28F-D6B3CE5F37B0}">
      <dgm:prSet phldrT="[Текст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2">
                  <a:lumMod val="60000"/>
                  <a:lumOff val="40000"/>
                </a:schemeClr>
              </a:solidFill>
            </a:rPr>
            <a:t>для доходов до 2,4 млн рублей в год</a:t>
          </a:r>
          <a:endParaRPr lang="ru-RU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CA9FA8A2-A8A1-4497-BDCC-A47818AB98FE}" type="parTrans" cxnId="{3860FAFF-7356-4219-B382-21FA73B34DE8}">
      <dgm:prSet/>
      <dgm:spPr/>
      <dgm:t>
        <a:bodyPr/>
        <a:lstStyle/>
        <a:p>
          <a:endParaRPr lang="ru-RU"/>
        </a:p>
      </dgm:t>
    </dgm:pt>
    <dgm:pt modelId="{F2F112F2-6F2A-45F6-8360-C1609DD13DC5}" type="sibTrans" cxnId="{3860FAFF-7356-4219-B382-21FA73B34DE8}">
      <dgm:prSet/>
      <dgm:spPr/>
      <dgm:t>
        <a:bodyPr/>
        <a:lstStyle/>
        <a:p>
          <a:endParaRPr lang="ru-RU"/>
        </a:p>
      </dgm:t>
    </dgm:pt>
    <dgm:pt modelId="{7081AFC8-7587-4A36-8F4D-C4109BFCF7BD}">
      <dgm:prSet phldrT="[Текст]" custT="1"/>
      <dgm:spPr/>
      <dgm:t>
        <a:bodyPr/>
        <a:lstStyle/>
        <a:p>
          <a:r>
            <a:rPr lang="ru-RU" sz="2000" dirty="0" smtClean="0"/>
            <a:t>15 %</a:t>
          </a:r>
          <a:endParaRPr lang="ru-RU" sz="2000" dirty="0"/>
        </a:p>
      </dgm:t>
    </dgm:pt>
    <dgm:pt modelId="{A49A78DC-0EFA-4758-AAD1-D4E65D26613E}" type="parTrans" cxnId="{8608F821-0579-4D83-B10B-DA0038C85C50}">
      <dgm:prSet/>
      <dgm:spPr/>
      <dgm:t>
        <a:bodyPr/>
        <a:lstStyle/>
        <a:p>
          <a:endParaRPr lang="ru-RU"/>
        </a:p>
      </dgm:t>
    </dgm:pt>
    <dgm:pt modelId="{ECD7293A-3300-4612-B292-4255D1F4B9C6}" type="sibTrans" cxnId="{8608F821-0579-4D83-B10B-DA0038C85C50}">
      <dgm:prSet/>
      <dgm:spPr/>
      <dgm:t>
        <a:bodyPr/>
        <a:lstStyle/>
        <a:p>
          <a:endParaRPr lang="ru-RU"/>
        </a:p>
      </dgm:t>
    </dgm:pt>
    <dgm:pt modelId="{48AC7BB3-9CB4-4126-992C-8A4B09CC482E}">
      <dgm:prSet phldrT="[Текст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2">
                  <a:lumMod val="60000"/>
                  <a:lumOff val="40000"/>
                </a:schemeClr>
              </a:solidFill>
            </a:rPr>
            <a:t>от 2,4 млн до 5 млн рублей в год</a:t>
          </a:r>
          <a:endParaRPr lang="ru-RU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A71EACD8-ADA5-4273-B196-EEC3B179D688}" type="parTrans" cxnId="{5A5F3502-80A9-4076-9259-0E1E0A6BA78D}">
      <dgm:prSet/>
      <dgm:spPr/>
      <dgm:t>
        <a:bodyPr/>
        <a:lstStyle/>
        <a:p>
          <a:endParaRPr lang="ru-RU"/>
        </a:p>
      </dgm:t>
    </dgm:pt>
    <dgm:pt modelId="{6F714901-8491-4664-81F1-C7B93983DB88}" type="sibTrans" cxnId="{5A5F3502-80A9-4076-9259-0E1E0A6BA78D}">
      <dgm:prSet/>
      <dgm:spPr/>
      <dgm:t>
        <a:bodyPr/>
        <a:lstStyle/>
        <a:p>
          <a:endParaRPr lang="ru-RU"/>
        </a:p>
      </dgm:t>
    </dgm:pt>
    <dgm:pt modelId="{B177BE9C-3F27-4517-93A1-95F3791E542A}">
      <dgm:prSet phldrT="[Текст]" custT="1"/>
      <dgm:spPr/>
      <dgm:t>
        <a:bodyPr/>
        <a:lstStyle/>
        <a:p>
          <a:r>
            <a:rPr lang="ru-RU" sz="2000" dirty="0" smtClean="0"/>
            <a:t>18 %</a:t>
          </a:r>
          <a:endParaRPr lang="ru-RU" sz="2000" dirty="0"/>
        </a:p>
      </dgm:t>
    </dgm:pt>
    <dgm:pt modelId="{65F380D4-7669-46CD-98D0-D3F9E15C4497}" type="parTrans" cxnId="{6F303DF9-838A-436E-AD79-D5AB47251758}">
      <dgm:prSet/>
      <dgm:spPr/>
      <dgm:t>
        <a:bodyPr/>
        <a:lstStyle/>
        <a:p>
          <a:endParaRPr lang="ru-RU"/>
        </a:p>
      </dgm:t>
    </dgm:pt>
    <dgm:pt modelId="{BFA58A99-34CF-4F85-9FF9-524336084A01}" type="sibTrans" cxnId="{6F303DF9-838A-436E-AD79-D5AB47251758}">
      <dgm:prSet/>
      <dgm:spPr/>
      <dgm:t>
        <a:bodyPr/>
        <a:lstStyle/>
        <a:p>
          <a:endParaRPr lang="ru-RU"/>
        </a:p>
      </dgm:t>
    </dgm:pt>
    <dgm:pt modelId="{023B5DE1-60DF-460E-BA65-A8440157CD98}">
      <dgm:prSet phldrT="[Текст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2">
                  <a:lumMod val="60000"/>
                  <a:lumOff val="40000"/>
                </a:schemeClr>
              </a:solidFill>
            </a:rPr>
            <a:t>от 5 млн до 20 млн рублей в год</a:t>
          </a:r>
          <a:endParaRPr lang="ru-RU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E718ED5F-6488-45F6-AB56-FCE99126D493}" type="parTrans" cxnId="{ADD8C5CC-6A8E-46BA-90B7-4678149882BD}">
      <dgm:prSet/>
      <dgm:spPr/>
      <dgm:t>
        <a:bodyPr/>
        <a:lstStyle/>
        <a:p>
          <a:endParaRPr lang="ru-RU"/>
        </a:p>
      </dgm:t>
    </dgm:pt>
    <dgm:pt modelId="{97972223-69BB-4880-8AF6-C4F0530EA0A5}" type="sibTrans" cxnId="{ADD8C5CC-6A8E-46BA-90B7-4678149882BD}">
      <dgm:prSet/>
      <dgm:spPr/>
      <dgm:t>
        <a:bodyPr/>
        <a:lstStyle/>
        <a:p>
          <a:endParaRPr lang="ru-RU"/>
        </a:p>
      </dgm:t>
    </dgm:pt>
    <dgm:pt modelId="{646C0D45-DE86-4E66-A2D9-C04C111B915B}">
      <dgm:prSet custT="1"/>
      <dgm:spPr/>
      <dgm:t>
        <a:bodyPr/>
        <a:lstStyle/>
        <a:p>
          <a:r>
            <a:rPr lang="ru-RU" sz="2000" dirty="0" smtClean="0"/>
            <a:t>20 %</a:t>
          </a:r>
          <a:endParaRPr lang="ru-RU" sz="2000" dirty="0"/>
        </a:p>
      </dgm:t>
    </dgm:pt>
    <dgm:pt modelId="{BAE13D9D-8E72-4E4B-91B1-EB02113E9458}" type="parTrans" cxnId="{CC68F8BC-1342-4447-95B1-F600798EC950}">
      <dgm:prSet/>
      <dgm:spPr/>
      <dgm:t>
        <a:bodyPr/>
        <a:lstStyle/>
        <a:p>
          <a:endParaRPr lang="ru-RU"/>
        </a:p>
      </dgm:t>
    </dgm:pt>
    <dgm:pt modelId="{0B861BDC-2D8C-4085-A787-071C119B9A41}" type="sibTrans" cxnId="{CC68F8BC-1342-4447-95B1-F600798EC950}">
      <dgm:prSet/>
      <dgm:spPr/>
      <dgm:t>
        <a:bodyPr/>
        <a:lstStyle/>
        <a:p>
          <a:endParaRPr lang="ru-RU"/>
        </a:p>
      </dgm:t>
    </dgm:pt>
    <dgm:pt modelId="{7AEDFABB-96B8-4E16-AB13-6947FAC2E537}">
      <dgm:prSet custT="1"/>
      <dgm:spPr/>
      <dgm:t>
        <a:bodyPr/>
        <a:lstStyle/>
        <a:p>
          <a:r>
            <a:rPr lang="ru-RU" sz="2000" dirty="0" smtClean="0"/>
            <a:t>22 %</a:t>
          </a:r>
          <a:endParaRPr lang="ru-RU" sz="2000" dirty="0"/>
        </a:p>
      </dgm:t>
    </dgm:pt>
    <dgm:pt modelId="{61BCE2B5-0673-4991-88F9-D6C26BCD596F}" type="parTrans" cxnId="{88A56360-02D6-4C06-A62E-409557D4C1E9}">
      <dgm:prSet/>
      <dgm:spPr/>
      <dgm:t>
        <a:bodyPr/>
        <a:lstStyle/>
        <a:p>
          <a:endParaRPr lang="ru-RU"/>
        </a:p>
      </dgm:t>
    </dgm:pt>
    <dgm:pt modelId="{7B3DF8D4-3765-4327-8521-34EAECB4E9FC}" type="sibTrans" cxnId="{88A56360-02D6-4C06-A62E-409557D4C1E9}">
      <dgm:prSet/>
      <dgm:spPr/>
      <dgm:t>
        <a:bodyPr/>
        <a:lstStyle/>
        <a:p>
          <a:endParaRPr lang="ru-RU"/>
        </a:p>
      </dgm:t>
    </dgm:pt>
    <dgm:pt modelId="{A5AF8736-6B55-4CC0-B41B-08774FB37430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2">
                  <a:lumMod val="60000"/>
                  <a:lumOff val="40000"/>
                </a:schemeClr>
              </a:solidFill>
            </a:rPr>
            <a:t>от 20 млн до 50 млн рублей в год</a:t>
          </a:r>
          <a:endParaRPr lang="ru-RU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B09C2C67-19F3-4C60-9E46-2A7C8924DA54}" type="parTrans" cxnId="{A70E566D-FFED-4B88-B887-DC46C2E0E25D}">
      <dgm:prSet/>
      <dgm:spPr/>
      <dgm:t>
        <a:bodyPr/>
        <a:lstStyle/>
        <a:p>
          <a:endParaRPr lang="ru-RU"/>
        </a:p>
      </dgm:t>
    </dgm:pt>
    <dgm:pt modelId="{1BFEFE4D-158F-4366-B6A1-EEFB1B864329}" type="sibTrans" cxnId="{A70E566D-FFED-4B88-B887-DC46C2E0E25D}">
      <dgm:prSet/>
      <dgm:spPr/>
      <dgm:t>
        <a:bodyPr/>
        <a:lstStyle/>
        <a:p>
          <a:endParaRPr lang="ru-RU"/>
        </a:p>
      </dgm:t>
    </dgm:pt>
    <dgm:pt modelId="{8D548FD4-5356-4B9F-A188-6F7CA3422DD7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2">
                  <a:lumMod val="60000"/>
                  <a:lumOff val="40000"/>
                </a:schemeClr>
              </a:solidFill>
            </a:rPr>
            <a:t>свыше 50 млн рублей в год</a:t>
          </a:r>
          <a:endParaRPr lang="ru-RU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EDC81D5E-3265-4743-8CD9-21BFE29582E4}" type="parTrans" cxnId="{6F181B0C-C432-4413-909B-9D4AE3C4BEBE}">
      <dgm:prSet/>
      <dgm:spPr/>
      <dgm:t>
        <a:bodyPr/>
        <a:lstStyle/>
        <a:p>
          <a:endParaRPr lang="ru-RU"/>
        </a:p>
      </dgm:t>
    </dgm:pt>
    <dgm:pt modelId="{A35F0A8B-5746-41FC-B32E-1B651066D671}" type="sibTrans" cxnId="{6F181B0C-C432-4413-909B-9D4AE3C4BEBE}">
      <dgm:prSet/>
      <dgm:spPr/>
      <dgm:t>
        <a:bodyPr/>
        <a:lstStyle/>
        <a:p>
          <a:endParaRPr lang="ru-RU"/>
        </a:p>
      </dgm:t>
    </dgm:pt>
    <dgm:pt modelId="{75CC86EF-B779-4EBA-BA18-7BA5A59C997D}" type="pres">
      <dgm:prSet presAssocID="{6E9321DC-1632-4FDE-86D6-D07E089AA51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B1EF03-9488-4F22-B663-EB852BE97A20}" type="pres">
      <dgm:prSet presAssocID="{44DB0E7D-D0CF-49F9-B4D1-61427CC0CBFB}" presName="composite" presStyleCnt="0"/>
      <dgm:spPr/>
    </dgm:pt>
    <dgm:pt modelId="{D8BCD5AF-090B-4C32-8545-E95DB08B7E1D}" type="pres">
      <dgm:prSet presAssocID="{44DB0E7D-D0CF-49F9-B4D1-61427CC0CBFB}" presName="parentText" presStyleLbl="alignNode1" presStyleIdx="0" presStyleCnt="5" custLinFactNeighborY="-49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D92C0-3D13-414C-8149-6A67E256153E}" type="pres">
      <dgm:prSet presAssocID="{44DB0E7D-D0CF-49F9-B4D1-61427CC0CBFB}" presName="descendantText" presStyleLbl="alignAcc1" presStyleIdx="0" presStyleCnt="5" custLinFactNeighborY="53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23C8D-A466-4F52-8D0E-64C4D1CA35BD}" type="pres">
      <dgm:prSet presAssocID="{71C20A80-215C-4F01-B753-827CA8B6FE60}" presName="sp" presStyleCnt="0"/>
      <dgm:spPr/>
    </dgm:pt>
    <dgm:pt modelId="{D035EA35-8C11-4E3F-8AED-1C785E6B6875}" type="pres">
      <dgm:prSet presAssocID="{7081AFC8-7587-4A36-8F4D-C4109BFCF7BD}" presName="composite" presStyleCnt="0"/>
      <dgm:spPr/>
    </dgm:pt>
    <dgm:pt modelId="{54B1A43F-6331-4173-AB05-9AA70FDC62CE}" type="pres">
      <dgm:prSet presAssocID="{7081AFC8-7587-4A36-8F4D-C4109BFCF7BD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F8AE0-C5E5-47A0-BAC0-081BE76E05EA}" type="pres">
      <dgm:prSet presAssocID="{7081AFC8-7587-4A36-8F4D-C4109BFCF7BD}" presName="descendantText" presStyleLbl="alignAcc1" presStyleIdx="1" presStyleCnt="5" custLinFactNeighborX="0" custLinFactNeighborY="1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2EA570-CB67-4EB4-AA54-28B725BA79D7}" type="pres">
      <dgm:prSet presAssocID="{ECD7293A-3300-4612-B292-4255D1F4B9C6}" presName="sp" presStyleCnt="0"/>
      <dgm:spPr/>
    </dgm:pt>
    <dgm:pt modelId="{69EE32E1-CD0E-4CE6-8E85-2DD597994DFA}" type="pres">
      <dgm:prSet presAssocID="{B177BE9C-3F27-4517-93A1-95F3791E542A}" presName="composite" presStyleCnt="0"/>
      <dgm:spPr/>
    </dgm:pt>
    <dgm:pt modelId="{E769870E-E9E1-463A-B313-E9C423B2A003}" type="pres">
      <dgm:prSet presAssocID="{B177BE9C-3F27-4517-93A1-95F3791E542A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6F1BF0-11D6-4834-9DB2-38B648151AA5}" type="pres">
      <dgm:prSet presAssocID="{B177BE9C-3F27-4517-93A1-95F3791E542A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9D270-7ADB-4597-A04D-ED1DA67D8665}" type="pres">
      <dgm:prSet presAssocID="{BFA58A99-34CF-4F85-9FF9-524336084A01}" presName="sp" presStyleCnt="0"/>
      <dgm:spPr/>
    </dgm:pt>
    <dgm:pt modelId="{7C7239A9-78A0-4348-A121-B435F6523E0A}" type="pres">
      <dgm:prSet presAssocID="{646C0D45-DE86-4E66-A2D9-C04C111B915B}" presName="composite" presStyleCnt="0"/>
      <dgm:spPr/>
    </dgm:pt>
    <dgm:pt modelId="{65638030-935A-48A7-AA13-F61A07A56FFE}" type="pres">
      <dgm:prSet presAssocID="{646C0D45-DE86-4E66-A2D9-C04C111B915B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CEE0CF-34FE-435F-8F47-AD5D8B02334D}" type="pres">
      <dgm:prSet presAssocID="{646C0D45-DE86-4E66-A2D9-C04C111B915B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4D4ECB-F351-416D-9CF2-E9660A0F5DE9}" type="pres">
      <dgm:prSet presAssocID="{0B861BDC-2D8C-4085-A787-071C119B9A41}" presName="sp" presStyleCnt="0"/>
      <dgm:spPr/>
    </dgm:pt>
    <dgm:pt modelId="{8FBDBA63-7F4A-40AA-B9B6-DC68AD11F671}" type="pres">
      <dgm:prSet presAssocID="{7AEDFABB-96B8-4E16-AB13-6947FAC2E537}" presName="composite" presStyleCnt="0"/>
      <dgm:spPr/>
    </dgm:pt>
    <dgm:pt modelId="{098E2C02-2CA3-4087-BA7C-92E0B04CAE20}" type="pres">
      <dgm:prSet presAssocID="{7AEDFABB-96B8-4E16-AB13-6947FAC2E537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248147-612A-425A-B4FC-2C84C9DFDF71}" type="pres">
      <dgm:prSet presAssocID="{7AEDFABB-96B8-4E16-AB13-6947FAC2E537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C33A14-992B-4183-AF0C-9E7DC4134B6F}" type="presOf" srcId="{646C0D45-DE86-4E66-A2D9-C04C111B915B}" destId="{65638030-935A-48A7-AA13-F61A07A56FFE}" srcOrd="0" destOrd="0" presId="urn:microsoft.com/office/officeart/2005/8/layout/chevron2"/>
    <dgm:cxn modelId="{83DC16D5-29E4-4C47-9C13-253914680836}" type="presOf" srcId="{42FFE4FE-4CFB-422F-A28F-D6B3CE5F37B0}" destId="{30AD92C0-3D13-414C-8149-6A67E256153E}" srcOrd="0" destOrd="0" presId="urn:microsoft.com/office/officeart/2005/8/layout/chevron2"/>
    <dgm:cxn modelId="{8608F821-0579-4D83-B10B-DA0038C85C50}" srcId="{6E9321DC-1632-4FDE-86D6-D07E089AA513}" destId="{7081AFC8-7587-4A36-8F4D-C4109BFCF7BD}" srcOrd="1" destOrd="0" parTransId="{A49A78DC-0EFA-4758-AAD1-D4E65D26613E}" sibTransId="{ECD7293A-3300-4612-B292-4255D1F4B9C6}"/>
    <dgm:cxn modelId="{B3149ACB-9782-406F-BC0A-838039A8D875}" srcId="{6E9321DC-1632-4FDE-86D6-D07E089AA513}" destId="{44DB0E7D-D0CF-49F9-B4D1-61427CC0CBFB}" srcOrd="0" destOrd="0" parTransId="{1B59794C-7712-408B-A8D6-B257AF904110}" sibTransId="{71C20A80-215C-4F01-B753-827CA8B6FE60}"/>
    <dgm:cxn modelId="{C2C7763B-AD8B-40D4-801C-E525DF04B23B}" type="presOf" srcId="{7081AFC8-7587-4A36-8F4D-C4109BFCF7BD}" destId="{54B1A43F-6331-4173-AB05-9AA70FDC62CE}" srcOrd="0" destOrd="0" presId="urn:microsoft.com/office/officeart/2005/8/layout/chevron2"/>
    <dgm:cxn modelId="{0AA31F6B-CE81-416D-B413-2A3E8BEBB2AF}" type="presOf" srcId="{8D548FD4-5356-4B9F-A188-6F7CA3422DD7}" destId="{F5248147-612A-425A-B4FC-2C84C9DFDF71}" srcOrd="0" destOrd="0" presId="urn:microsoft.com/office/officeart/2005/8/layout/chevron2"/>
    <dgm:cxn modelId="{ADD8C5CC-6A8E-46BA-90B7-4678149882BD}" srcId="{B177BE9C-3F27-4517-93A1-95F3791E542A}" destId="{023B5DE1-60DF-460E-BA65-A8440157CD98}" srcOrd="0" destOrd="0" parTransId="{E718ED5F-6488-45F6-AB56-FCE99126D493}" sibTransId="{97972223-69BB-4880-8AF6-C4F0530EA0A5}"/>
    <dgm:cxn modelId="{B2C43A59-1C03-4888-81E3-42C232F7ECD8}" type="presOf" srcId="{44DB0E7D-D0CF-49F9-B4D1-61427CC0CBFB}" destId="{D8BCD5AF-090B-4C32-8545-E95DB08B7E1D}" srcOrd="0" destOrd="0" presId="urn:microsoft.com/office/officeart/2005/8/layout/chevron2"/>
    <dgm:cxn modelId="{CC68F8BC-1342-4447-95B1-F600798EC950}" srcId="{6E9321DC-1632-4FDE-86D6-D07E089AA513}" destId="{646C0D45-DE86-4E66-A2D9-C04C111B915B}" srcOrd="3" destOrd="0" parTransId="{BAE13D9D-8E72-4E4B-91B1-EB02113E9458}" sibTransId="{0B861BDC-2D8C-4085-A787-071C119B9A41}"/>
    <dgm:cxn modelId="{1899A5C1-0C1B-485C-AA3C-424BEF37A1C3}" type="presOf" srcId="{6E9321DC-1632-4FDE-86D6-D07E089AA513}" destId="{75CC86EF-B779-4EBA-BA18-7BA5A59C997D}" srcOrd="0" destOrd="0" presId="urn:microsoft.com/office/officeart/2005/8/layout/chevron2"/>
    <dgm:cxn modelId="{6B8E5BED-76A2-4C05-B5EF-201158EC5033}" type="presOf" srcId="{48AC7BB3-9CB4-4126-992C-8A4B09CC482E}" destId="{EC7F8AE0-C5E5-47A0-BAC0-081BE76E05EA}" srcOrd="0" destOrd="0" presId="urn:microsoft.com/office/officeart/2005/8/layout/chevron2"/>
    <dgm:cxn modelId="{6F181B0C-C432-4413-909B-9D4AE3C4BEBE}" srcId="{7AEDFABB-96B8-4E16-AB13-6947FAC2E537}" destId="{8D548FD4-5356-4B9F-A188-6F7CA3422DD7}" srcOrd="0" destOrd="0" parTransId="{EDC81D5E-3265-4743-8CD9-21BFE29582E4}" sibTransId="{A35F0A8B-5746-41FC-B32E-1B651066D671}"/>
    <dgm:cxn modelId="{FBA5308A-ABE6-4640-BD98-2954F7B78BBC}" type="presOf" srcId="{A5AF8736-6B55-4CC0-B41B-08774FB37430}" destId="{64CEE0CF-34FE-435F-8F47-AD5D8B02334D}" srcOrd="0" destOrd="0" presId="urn:microsoft.com/office/officeart/2005/8/layout/chevron2"/>
    <dgm:cxn modelId="{88A56360-02D6-4C06-A62E-409557D4C1E9}" srcId="{6E9321DC-1632-4FDE-86D6-D07E089AA513}" destId="{7AEDFABB-96B8-4E16-AB13-6947FAC2E537}" srcOrd="4" destOrd="0" parTransId="{61BCE2B5-0673-4991-88F9-D6C26BCD596F}" sibTransId="{7B3DF8D4-3765-4327-8521-34EAECB4E9FC}"/>
    <dgm:cxn modelId="{5A5F3502-80A9-4076-9259-0E1E0A6BA78D}" srcId="{7081AFC8-7587-4A36-8F4D-C4109BFCF7BD}" destId="{48AC7BB3-9CB4-4126-992C-8A4B09CC482E}" srcOrd="0" destOrd="0" parTransId="{A71EACD8-ADA5-4273-B196-EEC3B179D688}" sibTransId="{6F714901-8491-4664-81F1-C7B93983DB88}"/>
    <dgm:cxn modelId="{6F303DF9-838A-436E-AD79-D5AB47251758}" srcId="{6E9321DC-1632-4FDE-86D6-D07E089AA513}" destId="{B177BE9C-3F27-4517-93A1-95F3791E542A}" srcOrd="2" destOrd="0" parTransId="{65F380D4-7669-46CD-98D0-D3F9E15C4497}" sibTransId="{BFA58A99-34CF-4F85-9FF9-524336084A01}"/>
    <dgm:cxn modelId="{A70E566D-FFED-4B88-B887-DC46C2E0E25D}" srcId="{646C0D45-DE86-4E66-A2D9-C04C111B915B}" destId="{A5AF8736-6B55-4CC0-B41B-08774FB37430}" srcOrd="0" destOrd="0" parTransId="{B09C2C67-19F3-4C60-9E46-2A7C8924DA54}" sibTransId="{1BFEFE4D-158F-4366-B6A1-EEFB1B864329}"/>
    <dgm:cxn modelId="{3860FAFF-7356-4219-B382-21FA73B34DE8}" srcId="{44DB0E7D-D0CF-49F9-B4D1-61427CC0CBFB}" destId="{42FFE4FE-4CFB-422F-A28F-D6B3CE5F37B0}" srcOrd="0" destOrd="0" parTransId="{CA9FA8A2-A8A1-4497-BDCC-A47818AB98FE}" sibTransId="{F2F112F2-6F2A-45F6-8360-C1609DD13DC5}"/>
    <dgm:cxn modelId="{65B0CB49-DEF4-4E63-A234-9670B73E24B2}" type="presOf" srcId="{B177BE9C-3F27-4517-93A1-95F3791E542A}" destId="{E769870E-E9E1-463A-B313-E9C423B2A003}" srcOrd="0" destOrd="0" presId="urn:microsoft.com/office/officeart/2005/8/layout/chevron2"/>
    <dgm:cxn modelId="{FCD2907D-8DD9-4AF9-BE75-2445A20A07D0}" type="presOf" srcId="{023B5DE1-60DF-460E-BA65-A8440157CD98}" destId="{866F1BF0-11D6-4834-9DB2-38B648151AA5}" srcOrd="0" destOrd="0" presId="urn:microsoft.com/office/officeart/2005/8/layout/chevron2"/>
    <dgm:cxn modelId="{08993A50-B0DB-4BCB-AA7C-1D41920924B5}" type="presOf" srcId="{7AEDFABB-96B8-4E16-AB13-6947FAC2E537}" destId="{098E2C02-2CA3-4087-BA7C-92E0B04CAE20}" srcOrd="0" destOrd="0" presId="urn:microsoft.com/office/officeart/2005/8/layout/chevron2"/>
    <dgm:cxn modelId="{5EB170C9-B96A-46F2-A686-91E9E4225FC2}" type="presParOf" srcId="{75CC86EF-B779-4EBA-BA18-7BA5A59C997D}" destId="{BEB1EF03-9488-4F22-B663-EB852BE97A20}" srcOrd="0" destOrd="0" presId="urn:microsoft.com/office/officeart/2005/8/layout/chevron2"/>
    <dgm:cxn modelId="{2D898B45-6408-46E7-AAD7-2A32E719D73E}" type="presParOf" srcId="{BEB1EF03-9488-4F22-B663-EB852BE97A20}" destId="{D8BCD5AF-090B-4C32-8545-E95DB08B7E1D}" srcOrd="0" destOrd="0" presId="urn:microsoft.com/office/officeart/2005/8/layout/chevron2"/>
    <dgm:cxn modelId="{E4BAA631-9480-41E8-97FE-5CD7D6730BDB}" type="presParOf" srcId="{BEB1EF03-9488-4F22-B663-EB852BE97A20}" destId="{30AD92C0-3D13-414C-8149-6A67E256153E}" srcOrd="1" destOrd="0" presId="urn:microsoft.com/office/officeart/2005/8/layout/chevron2"/>
    <dgm:cxn modelId="{2FC92C1A-CCFD-45BA-ACFB-A99805CC8D2E}" type="presParOf" srcId="{75CC86EF-B779-4EBA-BA18-7BA5A59C997D}" destId="{D1023C8D-A466-4F52-8D0E-64C4D1CA35BD}" srcOrd="1" destOrd="0" presId="urn:microsoft.com/office/officeart/2005/8/layout/chevron2"/>
    <dgm:cxn modelId="{95EA6080-41C0-4E9E-8DD2-C6FEA696C60F}" type="presParOf" srcId="{75CC86EF-B779-4EBA-BA18-7BA5A59C997D}" destId="{D035EA35-8C11-4E3F-8AED-1C785E6B6875}" srcOrd="2" destOrd="0" presId="urn:microsoft.com/office/officeart/2005/8/layout/chevron2"/>
    <dgm:cxn modelId="{ADD60BFF-DEE3-4C37-9962-4C3BDE3DD31C}" type="presParOf" srcId="{D035EA35-8C11-4E3F-8AED-1C785E6B6875}" destId="{54B1A43F-6331-4173-AB05-9AA70FDC62CE}" srcOrd="0" destOrd="0" presId="urn:microsoft.com/office/officeart/2005/8/layout/chevron2"/>
    <dgm:cxn modelId="{06DD09ED-EB91-4C58-818A-0A4CEF6C1A42}" type="presParOf" srcId="{D035EA35-8C11-4E3F-8AED-1C785E6B6875}" destId="{EC7F8AE0-C5E5-47A0-BAC0-081BE76E05EA}" srcOrd="1" destOrd="0" presId="urn:microsoft.com/office/officeart/2005/8/layout/chevron2"/>
    <dgm:cxn modelId="{017F3CC0-D5B5-4428-B51F-51F0D49D7A90}" type="presParOf" srcId="{75CC86EF-B779-4EBA-BA18-7BA5A59C997D}" destId="{0C2EA570-CB67-4EB4-AA54-28B725BA79D7}" srcOrd="3" destOrd="0" presId="urn:microsoft.com/office/officeart/2005/8/layout/chevron2"/>
    <dgm:cxn modelId="{553A92E0-E4E4-472D-B1F9-C7A0BCAF317D}" type="presParOf" srcId="{75CC86EF-B779-4EBA-BA18-7BA5A59C997D}" destId="{69EE32E1-CD0E-4CE6-8E85-2DD597994DFA}" srcOrd="4" destOrd="0" presId="urn:microsoft.com/office/officeart/2005/8/layout/chevron2"/>
    <dgm:cxn modelId="{9C388724-786B-4CA9-BAC2-89624282DEA9}" type="presParOf" srcId="{69EE32E1-CD0E-4CE6-8E85-2DD597994DFA}" destId="{E769870E-E9E1-463A-B313-E9C423B2A003}" srcOrd="0" destOrd="0" presId="urn:microsoft.com/office/officeart/2005/8/layout/chevron2"/>
    <dgm:cxn modelId="{E4B6E03F-382C-4428-88D9-0A31A2FA8617}" type="presParOf" srcId="{69EE32E1-CD0E-4CE6-8E85-2DD597994DFA}" destId="{866F1BF0-11D6-4834-9DB2-38B648151AA5}" srcOrd="1" destOrd="0" presId="urn:microsoft.com/office/officeart/2005/8/layout/chevron2"/>
    <dgm:cxn modelId="{2FE8C3C9-0461-42CF-87A4-B6E0A2813B56}" type="presParOf" srcId="{75CC86EF-B779-4EBA-BA18-7BA5A59C997D}" destId="{FF39D270-7ADB-4597-A04D-ED1DA67D8665}" srcOrd="5" destOrd="0" presId="urn:microsoft.com/office/officeart/2005/8/layout/chevron2"/>
    <dgm:cxn modelId="{59F367A6-6132-4F20-BEB6-5015CB2E16A8}" type="presParOf" srcId="{75CC86EF-B779-4EBA-BA18-7BA5A59C997D}" destId="{7C7239A9-78A0-4348-A121-B435F6523E0A}" srcOrd="6" destOrd="0" presId="urn:microsoft.com/office/officeart/2005/8/layout/chevron2"/>
    <dgm:cxn modelId="{E670717E-B54B-45FC-9313-D3327A1520D4}" type="presParOf" srcId="{7C7239A9-78A0-4348-A121-B435F6523E0A}" destId="{65638030-935A-48A7-AA13-F61A07A56FFE}" srcOrd="0" destOrd="0" presId="urn:microsoft.com/office/officeart/2005/8/layout/chevron2"/>
    <dgm:cxn modelId="{7280B50B-451B-4D8E-8949-F58C53E2D4F1}" type="presParOf" srcId="{7C7239A9-78A0-4348-A121-B435F6523E0A}" destId="{64CEE0CF-34FE-435F-8F47-AD5D8B02334D}" srcOrd="1" destOrd="0" presId="urn:microsoft.com/office/officeart/2005/8/layout/chevron2"/>
    <dgm:cxn modelId="{9CA31866-C077-43D1-B19D-E5D2EF20BA40}" type="presParOf" srcId="{75CC86EF-B779-4EBA-BA18-7BA5A59C997D}" destId="{484D4ECB-F351-416D-9CF2-E9660A0F5DE9}" srcOrd="7" destOrd="0" presId="urn:microsoft.com/office/officeart/2005/8/layout/chevron2"/>
    <dgm:cxn modelId="{CA8C1F52-1CDC-4B90-A817-2AB62CDDF913}" type="presParOf" srcId="{75CC86EF-B779-4EBA-BA18-7BA5A59C997D}" destId="{8FBDBA63-7F4A-40AA-B9B6-DC68AD11F671}" srcOrd="8" destOrd="0" presId="urn:microsoft.com/office/officeart/2005/8/layout/chevron2"/>
    <dgm:cxn modelId="{C80A75F4-8A50-4769-AC99-81C216B49CB7}" type="presParOf" srcId="{8FBDBA63-7F4A-40AA-B9B6-DC68AD11F671}" destId="{098E2C02-2CA3-4087-BA7C-92E0B04CAE20}" srcOrd="0" destOrd="0" presId="urn:microsoft.com/office/officeart/2005/8/layout/chevron2"/>
    <dgm:cxn modelId="{177DB995-C310-431A-B996-F25850457439}" type="presParOf" srcId="{8FBDBA63-7F4A-40AA-B9B6-DC68AD11F671}" destId="{F5248147-612A-425A-B4FC-2C84C9DFDF7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A1437DE-2EB2-4BD8-8804-54C7AD05EE2B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0D7AFB-8386-4440-AAF2-39207F1EC861}">
      <dgm:prSet phldrT="[Текст]" custT="1"/>
      <dgm:spPr/>
      <dgm:t>
        <a:bodyPr/>
        <a:lstStyle/>
        <a:p>
          <a:r>
            <a:rPr lang="ru-RU" sz="1000" b="1" dirty="0" smtClean="0"/>
            <a:t>Реализует 2 инвестиционных проекта </a:t>
          </a:r>
        </a:p>
        <a:p>
          <a:r>
            <a:rPr lang="ru-RU" sz="1000" b="1" dirty="0" smtClean="0"/>
            <a:t>(в 2021-2028 годах) </a:t>
          </a:r>
        </a:p>
        <a:p>
          <a:r>
            <a:rPr lang="ru-RU" sz="1000" b="1" dirty="0" smtClean="0"/>
            <a:t>к</a:t>
          </a:r>
          <a:r>
            <a:rPr lang="ru-RU" sz="1000" dirty="0" smtClean="0"/>
            <a:t>оличество создаваемых рабочих мест 1200  человек</a:t>
          </a:r>
          <a:endParaRPr lang="ru-RU" sz="1000" dirty="0"/>
        </a:p>
      </dgm:t>
    </dgm:pt>
    <dgm:pt modelId="{926662B9-E830-4869-9761-0BA6327EF7F5}" type="parTrans" cxnId="{1AB75B7F-F565-4256-A2DB-CB42E93A95FD}">
      <dgm:prSet/>
      <dgm:spPr/>
      <dgm:t>
        <a:bodyPr/>
        <a:lstStyle/>
        <a:p>
          <a:endParaRPr lang="ru-RU"/>
        </a:p>
      </dgm:t>
    </dgm:pt>
    <dgm:pt modelId="{2129AF06-4FF9-4A3D-A387-FAE705C65BE9}" type="sibTrans" cxnId="{1AB75B7F-F565-4256-A2DB-CB42E93A95FD}">
      <dgm:prSet/>
      <dgm:spPr/>
      <dgm:t>
        <a:bodyPr/>
        <a:lstStyle/>
        <a:p>
          <a:endParaRPr lang="ru-RU"/>
        </a:p>
      </dgm:t>
    </dgm:pt>
    <dgm:pt modelId="{19584470-EB6F-4E6D-AFBB-769688FEEA30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00" b="1" dirty="0" smtClean="0"/>
            <a:t>Объем отгруженного золота:</a:t>
          </a:r>
        </a:p>
        <a:p>
          <a:r>
            <a:rPr lang="ru-RU" sz="1000" dirty="0" smtClean="0"/>
            <a:t>2023 год факт 58,7 тн.</a:t>
          </a:r>
        </a:p>
        <a:p>
          <a:r>
            <a:rPr lang="ru-RU" sz="1000" dirty="0" smtClean="0"/>
            <a:t>2024 год оценка 67,6 тн.</a:t>
          </a:r>
        </a:p>
        <a:p>
          <a:r>
            <a:rPr lang="ru-RU" sz="1000" dirty="0" smtClean="0"/>
            <a:t>2025 год прогноз 72,2 тн</a:t>
          </a:r>
        </a:p>
        <a:p>
          <a:r>
            <a:rPr lang="ru-RU" sz="1000" dirty="0" smtClean="0"/>
            <a:t>2026 год прогноз 75 ,5 тн.</a:t>
          </a:r>
        </a:p>
        <a:p>
          <a:r>
            <a:rPr lang="ru-RU" sz="1000" dirty="0" smtClean="0"/>
            <a:t>2027 год прогноз 78,2 тн.</a:t>
          </a:r>
          <a:endParaRPr lang="ru-RU" sz="1000" dirty="0"/>
        </a:p>
      </dgm:t>
    </dgm:pt>
    <dgm:pt modelId="{BFDCAF71-67C0-4537-9B83-FE9B5600238E}" type="parTrans" cxnId="{5BC8A56C-FC50-439B-97A6-E61C9DA3ABC6}">
      <dgm:prSet/>
      <dgm:spPr/>
      <dgm:t>
        <a:bodyPr/>
        <a:lstStyle/>
        <a:p>
          <a:endParaRPr lang="ru-RU"/>
        </a:p>
      </dgm:t>
    </dgm:pt>
    <dgm:pt modelId="{513155D3-1B95-4E48-9B5B-F3EF5578F9D6}" type="sibTrans" cxnId="{5BC8A56C-FC50-439B-97A6-E61C9DA3ABC6}">
      <dgm:prSet/>
      <dgm:spPr/>
      <dgm:t>
        <a:bodyPr/>
        <a:lstStyle/>
        <a:p>
          <a:endParaRPr lang="ru-RU"/>
        </a:p>
      </dgm:t>
    </dgm:pt>
    <dgm:pt modelId="{9C583291-7EEC-4031-ADCF-09ACDB34AAF7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00" b="1" dirty="0" smtClean="0"/>
            <a:t>С учетом реализации инвестиционных проектов показатели объема производства:</a:t>
          </a:r>
        </a:p>
        <a:p>
          <a:r>
            <a:rPr lang="ru-RU" sz="1000" dirty="0" smtClean="0"/>
            <a:t>2023 год факт 315,1  млрд. руб.</a:t>
          </a:r>
        </a:p>
        <a:p>
          <a:r>
            <a:rPr lang="ru-RU" sz="1000" dirty="0" smtClean="0"/>
            <a:t>2024 год оценка 331,1 млрд.руб.</a:t>
          </a:r>
        </a:p>
        <a:p>
          <a:r>
            <a:rPr lang="ru-RU" sz="1000" dirty="0" smtClean="0"/>
            <a:t>2025 год прогноз 353,3 млрд.руб.</a:t>
          </a:r>
        </a:p>
        <a:p>
          <a:r>
            <a:rPr lang="ru-RU" sz="1000" dirty="0" smtClean="0"/>
            <a:t>2026 год прогноз 367,5 млрд.руб.</a:t>
          </a:r>
        </a:p>
        <a:p>
          <a:r>
            <a:rPr lang="ru-RU" sz="1000" dirty="0" smtClean="0"/>
            <a:t>2027 год прогноз 380,7 млрд.руб.</a:t>
          </a:r>
          <a:endParaRPr lang="ru-RU" sz="1000" dirty="0"/>
        </a:p>
      </dgm:t>
    </dgm:pt>
    <dgm:pt modelId="{1A3FA2BF-5348-45EF-BFE9-E7B23BCFA098}" type="parTrans" cxnId="{70921B17-00D8-4937-93EA-B0E34A6AF959}">
      <dgm:prSet/>
      <dgm:spPr/>
      <dgm:t>
        <a:bodyPr/>
        <a:lstStyle/>
        <a:p>
          <a:endParaRPr lang="ru-RU"/>
        </a:p>
      </dgm:t>
    </dgm:pt>
    <dgm:pt modelId="{7F60747F-7861-43E7-B8CD-B4279124B7A1}" type="sibTrans" cxnId="{70921B17-00D8-4937-93EA-B0E34A6AF959}">
      <dgm:prSet/>
      <dgm:spPr/>
      <dgm:t>
        <a:bodyPr/>
        <a:lstStyle/>
        <a:p>
          <a:endParaRPr lang="ru-RU"/>
        </a:p>
      </dgm:t>
    </dgm:pt>
    <dgm:pt modelId="{2F792C88-E739-43C6-95A0-2C8D4213D97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000" b="1" dirty="0" smtClean="0"/>
            <a:t>Объем отгруженного золота:</a:t>
          </a:r>
        </a:p>
        <a:p>
          <a:pPr algn="ctr"/>
          <a:r>
            <a:rPr lang="ru-RU" sz="1000" dirty="0" smtClean="0"/>
            <a:t>2023 год факт  4,85 тн.</a:t>
          </a:r>
        </a:p>
        <a:p>
          <a:pPr algn="ctr"/>
          <a:r>
            <a:rPr lang="ru-RU" sz="1000" dirty="0" smtClean="0"/>
            <a:t>2024 год оценка 8,0 тн.</a:t>
          </a:r>
        </a:p>
        <a:p>
          <a:pPr algn="ctr"/>
          <a:r>
            <a:rPr lang="ru-RU" sz="1000" dirty="0" smtClean="0"/>
            <a:t>2025 год прогноз 8,5 тн.</a:t>
          </a:r>
        </a:p>
        <a:p>
          <a:pPr algn="ctr"/>
          <a:r>
            <a:rPr lang="ru-RU" sz="1000" dirty="0" smtClean="0"/>
            <a:t>2026 </a:t>
          </a:r>
          <a:r>
            <a:rPr lang="ru-RU" sz="1000" dirty="0" smtClean="0"/>
            <a:t>год прогноз </a:t>
          </a:r>
          <a:r>
            <a:rPr lang="ru-RU" sz="1000" dirty="0" smtClean="0"/>
            <a:t>9,5 тн.</a:t>
          </a:r>
        </a:p>
        <a:p>
          <a:pPr algn="ctr"/>
          <a:r>
            <a:rPr lang="ru-RU" sz="1000" smtClean="0"/>
            <a:t>2027 год </a:t>
          </a:r>
          <a:r>
            <a:rPr lang="ru-RU" sz="1000" dirty="0" smtClean="0"/>
            <a:t>прогноз 10,5 тн.</a:t>
          </a:r>
          <a:endParaRPr lang="ru-RU" sz="1000" dirty="0"/>
        </a:p>
      </dgm:t>
    </dgm:pt>
    <dgm:pt modelId="{84D683F8-352C-4355-8B5D-C5AAF765940B}" type="parTrans" cxnId="{3DE55333-507D-40F0-BD6B-81523D34A457}">
      <dgm:prSet/>
      <dgm:spPr/>
      <dgm:t>
        <a:bodyPr/>
        <a:lstStyle/>
        <a:p>
          <a:endParaRPr lang="ru-RU"/>
        </a:p>
      </dgm:t>
    </dgm:pt>
    <dgm:pt modelId="{D0931F44-9D0A-4790-8C0F-F650D4A7DC89}" type="sibTrans" cxnId="{3DE55333-507D-40F0-BD6B-81523D34A457}">
      <dgm:prSet/>
      <dgm:spPr/>
      <dgm:t>
        <a:bodyPr/>
        <a:lstStyle/>
        <a:p>
          <a:endParaRPr lang="ru-RU"/>
        </a:p>
      </dgm:t>
    </dgm:pt>
    <dgm:pt modelId="{CD16EF0A-0107-42F1-817B-6DEE0D931E5A}">
      <dgm:prSet phldrT="[Текст]" custT="1"/>
      <dgm:spPr/>
      <dgm:t>
        <a:bodyPr/>
        <a:lstStyle/>
        <a:p>
          <a:r>
            <a:rPr lang="ru-RU" sz="1000" dirty="0" smtClean="0"/>
            <a:t>Реализует масштабный инвестиционный проект «Освоение золоторудных месторождений Нойбинской площади Северо-Енисейского района Красноярского края на месторождениях «Высокое и «Золотое»</a:t>
          </a:r>
        </a:p>
        <a:p>
          <a:r>
            <a:rPr lang="ru-RU" sz="1000" b="1" dirty="0" smtClean="0"/>
            <a:t>к</a:t>
          </a:r>
          <a:r>
            <a:rPr lang="ru-RU" sz="1000" dirty="0" smtClean="0"/>
            <a:t>оличество создаваемых рабочих мест 1500  человек</a:t>
          </a:r>
          <a:endParaRPr lang="ru-RU" sz="1000" dirty="0"/>
        </a:p>
      </dgm:t>
    </dgm:pt>
    <dgm:pt modelId="{4480D697-68E4-4880-82D5-3DCC820FF515}" type="sibTrans" cxnId="{DB62AF22-D54D-481B-965A-4E087A610DC2}">
      <dgm:prSet/>
      <dgm:spPr/>
      <dgm:t>
        <a:bodyPr/>
        <a:lstStyle/>
        <a:p>
          <a:endParaRPr lang="ru-RU"/>
        </a:p>
      </dgm:t>
    </dgm:pt>
    <dgm:pt modelId="{665119D4-1C74-4A53-BCDC-90EAFA730E98}" type="parTrans" cxnId="{DB62AF22-D54D-481B-965A-4E087A610DC2}">
      <dgm:prSet/>
      <dgm:spPr/>
      <dgm:t>
        <a:bodyPr/>
        <a:lstStyle/>
        <a:p>
          <a:endParaRPr lang="ru-RU"/>
        </a:p>
      </dgm:t>
    </dgm:pt>
    <dgm:pt modelId="{47BCF781-DDA7-4F67-A964-5C073CA47A8D}" type="pres">
      <dgm:prSet presAssocID="{4A1437DE-2EB2-4BD8-8804-54C7AD05EE2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5E70141-3983-44B2-920E-1200C4E78CB8}" type="pres">
      <dgm:prSet presAssocID="{3B0D7AFB-8386-4440-AAF2-39207F1EC861}" presName="root" presStyleCnt="0"/>
      <dgm:spPr/>
    </dgm:pt>
    <dgm:pt modelId="{DE4FC085-96D3-4F78-99AD-D1AED4B8D9C9}" type="pres">
      <dgm:prSet presAssocID="{3B0D7AFB-8386-4440-AAF2-39207F1EC861}" presName="rootComposite" presStyleCnt="0"/>
      <dgm:spPr/>
    </dgm:pt>
    <dgm:pt modelId="{6AED57C2-4BF3-46BE-B4D3-546D84FBF73B}" type="pres">
      <dgm:prSet presAssocID="{3B0D7AFB-8386-4440-AAF2-39207F1EC861}" presName="rootText" presStyleLbl="node1" presStyleIdx="0" presStyleCnt="2" custScaleX="306828" custScaleY="205424" custLinFactNeighborX="9218" custLinFactNeighborY="78544"/>
      <dgm:spPr/>
      <dgm:t>
        <a:bodyPr/>
        <a:lstStyle/>
        <a:p>
          <a:endParaRPr lang="ru-RU"/>
        </a:p>
      </dgm:t>
    </dgm:pt>
    <dgm:pt modelId="{3F0118B9-71C0-4DB2-8070-C6E0D19F4703}" type="pres">
      <dgm:prSet presAssocID="{3B0D7AFB-8386-4440-AAF2-39207F1EC861}" presName="rootConnector" presStyleLbl="node1" presStyleIdx="0" presStyleCnt="2"/>
      <dgm:spPr/>
      <dgm:t>
        <a:bodyPr/>
        <a:lstStyle/>
        <a:p>
          <a:endParaRPr lang="ru-RU"/>
        </a:p>
      </dgm:t>
    </dgm:pt>
    <dgm:pt modelId="{EEE57410-A418-46BF-9B0B-1D79F5C800A8}" type="pres">
      <dgm:prSet presAssocID="{3B0D7AFB-8386-4440-AAF2-39207F1EC861}" presName="childShape" presStyleCnt="0"/>
      <dgm:spPr/>
    </dgm:pt>
    <dgm:pt modelId="{D93FE176-505E-45C4-AA62-260444D33546}" type="pres">
      <dgm:prSet presAssocID="{BFDCAF71-67C0-4537-9B83-FE9B5600238E}" presName="Name13" presStyleLbl="parChTrans1D2" presStyleIdx="0" presStyleCnt="3"/>
      <dgm:spPr/>
      <dgm:t>
        <a:bodyPr/>
        <a:lstStyle/>
        <a:p>
          <a:endParaRPr lang="ru-RU"/>
        </a:p>
      </dgm:t>
    </dgm:pt>
    <dgm:pt modelId="{67F1CC49-1BE9-46C8-B58E-D99AF2196E97}" type="pres">
      <dgm:prSet presAssocID="{19584470-EB6F-4E6D-AFBB-769688FEEA30}" presName="childText" presStyleLbl="bgAcc1" presStyleIdx="0" presStyleCnt="3" custScaleX="312176" custScaleY="306728" custLinFactNeighborX="3846" custLinFactNeighborY="674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5E6A78-56B2-4571-BE2C-AD8B516E423E}" type="pres">
      <dgm:prSet presAssocID="{1A3FA2BF-5348-45EF-BFE9-E7B23BCFA098}" presName="Name13" presStyleLbl="parChTrans1D2" presStyleIdx="1" presStyleCnt="3"/>
      <dgm:spPr/>
      <dgm:t>
        <a:bodyPr/>
        <a:lstStyle/>
        <a:p>
          <a:endParaRPr lang="ru-RU"/>
        </a:p>
      </dgm:t>
    </dgm:pt>
    <dgm:pt modelId="{4B50CCF1-CAD1-4DF6-8280-7CCEB17A824C}" type="pres">
      <dgm:prSet presAssocID="{9C583291-7EEC-4031-ADCF-09ACDB34AAF7}" presName="childText" presStyleLbl="bgAcc1" presStyleIdx="1" presStyleCnt="3" custScaleX="367249" custScaleY="394267" custLinFactNeighborX="-17160" custLinFactNeighborY="809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3938DD-9527-4D20-907C-22E3D7D53B49}" type="pres">
      <dgm:prSet presAssocID="{CD16EF0A-0107-42F1-817B-6DEE0D931E5A}" presName="root" presStyleCnt="0"/>
      <dgm:spPr/>
    </dgm:pt>
    <dgm:pt modelId="{72A831BC-7074-4C70-AB98-52F8C8B38C85}" type="pres">
      <dgm:prSet presAssocID="{CD16EF0A-0107-42F1-817B-6DEE0D931E5A}" presName="rootComposite" presStyleCnt="0"/>
      <dgm:spPr/>
    </dgm:pt>
    <dgm:pt modelId="{19E3B640-4134-4836-8C7B-39D93EA29370}" type="pres">
      <dgm:prSet presAssocID="{CD16EF0A-0107-42F1-817B-6DEE0D931E5A}" presName="rootText" presStyleLbl="node1" presStyleIdx="1" presStyleCnt="2" custScaleX="316613" custScaleY="406285" custLinFactY="74918" custLinFactNeighborX="6375" custLinFactNeighborY="100000"/>
      <dgm:spPr/>
      <dgm:t>
        <a:bodyPr/>
        <a:lstStyle/>
        <a:p>
          <a:endParaRPr lang="ru-RU"/>
        </a:p>
      </dgm:t>
    </dgm:pt>
    <dgm:pt modelId="{FC8EC156-3AF4-48EB-89D8-7BF66FD8FEA8}" type="pres">
      <dgm:prSet presAssocID="{CD16EF0A-0107-42F1-817B-6DEE0D931E5A}" presName="rootConnector" presStyleLbl="node1" presStyleIdx="1" presStyleCnt="2"/>
      <dgm:spPr/>
      <dgm:t>
        <a:bodyPr/>
        <a:lstStyle/>
        <a:p>
          <a:endParaRPr lang="ru-RU"/>
        </a:p>
      </dgm:t>
    </dgm:pt>
    <dgm:pt modelId="{C6DCE299-5502-43AC-A170-3159C1B79CB1}" type="pres">
      <dgm:prSet presAssocID="{CD16EF0A-0107-42F1-817B-6DEE0D931E5A}" presName="childShape" presStyleCnt="0"/>
      <dgm:spPr/>
    </dgm:pt>
    <dgm:pt modelId="{FCC79BB5-F449-4BA3-A5F7-B33AF20EEA33}" type="pres">
      <dgm:prSet presAssocID="{84D683F8-352C-4355-8B5D-C5AAF765940B}" presName="Name13" presStyleLbl="parChTrans1D2" presStyleIdx="2" presStyleCnt="3"/>
      <dgm:spPr/>
      <dgm:t>
        <a:bodyPr/>
        <a:lstStyle/>
        <a:p>
          <a:endParaRPr lang="ru-RU"/>
        </a:p>
      </dgm:t>
    </dgm:pt>
    <dgm:pt modelId="{659F0A03-EAC5-41AD-9CA3-9B9534D64A2C}" type="pres">
      <dgm:prSet presAssocID="{2F792C88-E739-43C6-95A0-2C8D4213D979}" presName="childText" presStyleLbl="bgAcc1" presStyleIdx="2" presStyleCnt="3" custScaleX="342493" custScaleY="389252" custLinFactY="76123" custLinFactNeighborX="-1914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04DF69-1244-48B1-81E0-AD9915FF4D7E}" type="presOf" srcId="{19584470-EB6F-4E6D-AFBB-769688FEEA30}" destId="{67F1CC49-1BE9-46C8-B58E-D99AF2196E97}" srcOrd="0" destOrd="0" presId="urn:microsoft.com/office/officeart/2005/8/layout/hierarchy3"/>
    <dgm:cxn modelId="{70921B17-00D8-4937-93EA-B0E34A6AF959}" srcId="{3B0D7AFB-8386-4440-AAF2-39207F1EC861}" destId="{9C583291-7EEC-4031-ADCF-09ACDB34AAF7}" srcOrd="1" destOrd="0" parTransId="{1A3FA2BF-5348-45EF-BFE9-E7B23BCFA098}" sibTransId="{7F60747F-7861-43E7-B8CD-B4279124B7A1}"/>
    <dgm:cxn modelId="{DB62AF22-D54D-481B-965A-4E087A610DC2}" srcId="{4A1437DE-2EB2-4BD8-8804-54C7AD05EE2B}" destId="{CD16EF0A-0107-42F1-817B-6DEE0D931E5A}" srcOrd="1" destOrd="0" parTransId="{665119D4-1C74-4A53-BCDC-90EAFA730E98}" sibTransId="{4480D697-68E4-4880-82D5-3DCC820FF515}"/>
    <dgm:cxn modelId="{8BEF1F8F-83C3-46B0-A1BD-3967DD665808}" type="presOf" srcId="{2F792C88-E739-43C6-95A0-2C8D4213D979}" destId="{659F0A03-EAC5-41AD-9CA3-9B9534D64A2C}" srcOrd="0" destOrd="0" presId="urn:microsoft.com/office/officeart/2005/8/layout/hierarchy3"/>
    <dgm:cxn modelId="{3DE55333-507D-40F0-BD6B-81523D34A457}" srcId="{CD16EF0A-0107-42F1-817B-6DEE0D931E5A}" destId="{2F792C88-E739-43C6-95A0-2C8D4213D979}" srcOrd="0" destOrd="0" parTransId="{84D683F8-352C-4355-8B5D-C5AAF765940B}" sibTransId="{D0931F44-9D0A-4790-8C0F-F650D4A7DC89}"/>
    <dgm:cxn modelId="{8B741C49-5838-4E36-AD78-4CB1592B0E13}" type="presOf" srcId="{84D683F8-352C-4355-8B5D-C5AAF765940B}" destId="{FCC79BB5-F449-4BA3-A5F7-B33AF20EEA33}" srcOrd="0" destOrd="0" presId="urn:microsoft.com/office/officeart/2005/8/layout/hierarchy3"/>
    <dgm:cxn modelId="{04B8F642-3BF3-4538-AF94-A449D7EB8BC7}" type="presOf" srcId="{9C583291-7EEC-4031-ADCF-09ACDB34AAF7}" destId="{4B50CCF1-CAD1-4DF6-8280-7CCEB17A824C}" srcOrd="0" destOrd="0" presId="urn:microsoft.com/office/officeart/2005/8/layout/hierarchy3"/>
    <dgm:cxn modelId="{9AD237B2-D3BE-44C9-83DC-78A26C9ED694}" type="presOf" srcId="{3B0D7AFB-8386-4440-AAF2-39207F1EC861}" destId="{6AED57C2-4BF3-46BE-B4D3-546D84FBF73B}" srcOrd="0" destOrd="0" presId="urn:microsoft.com/office/officeart/2005/8/layout/hierarchy3"/>
    <dgm:cxn modelId="{D0BE19F3-5327-4A6E-A0C6-2BF78C8B5229}" type="presOf" srcId="{CD16EF0A-0107-42F1-817B-6DEE0D931E5A}" destId="{19E3B640-4134-4836-8C7B-39D93EA29370}" srcOrd="0" destOrd="0" presId="urn:microsoft.com/office/officeart/2005/8/layout/hierarchy3"/>
    <dgm:cxn modelId="{5BC8A56C-FC50-439B-97A6-E61C9DA3ABC6}" srcId="{3B0D7AFB-8386-4440-AAF2-39207F1EC861}" destId="{19584470-EB6F-4E6D-AFBB-769688FEEA30}" srcOrd="0" destOrd="0" parTransId="{BFDCAF71-67C0-4537-9B83-FE9B5600238E}" sibTransId="{513155D3-1B95-4E48-9B5B-F3EF5578F9D6}"/>
    <dgm:cxn modelId="{DB154472-7396-4011-A466-84D695CF6870}" type="presOf" srcId="{BFDCAF71-67C0-4537-9B83-FE9B5600238E}" destId="{D93FE176-505E-45C4-AA62-260444D33546}" srcOrd="0" destOrd="0" presId="urn:microsoft.com/office/officeart/2005/8/layout/hierarchy3"/>
    <dgm:cxn modelId="{5B5A207A-DEAA-4D36-A6FF-A015D30297A5}" type="presOf" srcId="{1A3FA2BF-5348-45EF-BFE9-E7B23BCFA098}" destId="{715E6A78-56B2-4571-BE2C-AD8B516E423E}" srcOrd="0" destOrd="0" presId="urn:microsoft.com/office/officeart/2005/8/layout/hierarchy3"/>
    <dgm:cxn modelId="{EBF9FEB8-D944-4774-9763-FBD6C2D118B6}" type="presOf" srcId="{4A1437DE-2EB2-4BD8-8804-54C7AD05EE2B}" destId="{47BCF781-DDA7-4F67-A964-5C073CA47A8D}" srcOrd="0" destOrd="0" presId="urn:microsoft.com/office/officeart/2005/8/layout/hierarchy3"/>
    <dgm:cxn modelId="{1AB75B7F-F565-4256-A2DB-CB42E93A95FD}" srcId="{4A1437DE-2EB2-4BD8-8804-54C7AD05EE2B}" destId="{3B0D7AFB-8386-4440-AAF2-39207F1EC861}" srcOrd="0" destOrd="0" parTransId="{926662B9-E830-4869-9761-0BA6327EF7F5}" sibTransId="{2129AF06-4FF9-4A3D-A387-FAE705C65BE9}"/>
    <dgm:cxn modelId="{2380A0D6-C5CC-4F7A-A7F8-97E3E87808B9}" type="presOf" srcId="{3B0D7AFB-8386-4440-AAF2-39207F1EC861}" destId="{3F0118B9-71C0-4DB2-8070-C6E0D19F4703}" srcOrd="1" destOrd="0" presId="urn:microsoft.com/office/officeart/2005/8/layout/hierarchy3"/>
    <dgm:cxn modelId="{2EFB8208-716F-46A8-8F5D-CED0E10696EB}" type="presOf" srcId="{CD16EF0A-0107-42F1-817B-6DEE0D931E5A}" destId="{FC8EC156-3AF4-48EB-89D8-7BF66FD8FEA8}" srcOrd="1" destOrd="0" presId="urn:microsoft.com/office/officeart/2005/8/layout/hierarchy3"/>
    <dgm:cxn modelId="{0AEB2BCE-EE32-4BC6-831E-D29E1F6F97D1}" type="presParOf" srcId="{47BCF781-DDA7-4F67-A964-5C073CA47A8D}" destId="{15E70141-3983-44B2-920E-1200C4E78CB8}" srcOrd="0" destOrd="0" presId="urn:microsoft.com/office/officeart/2005/8/layout/hierarchy3"/>
    <dgm:cxn modelId="{F1997EBD-AB07-4BC0-AE95-888C6E331DC6}" type="presParOf" srcId="{15E70141-3983-44B2-920E-1200C4E78CB8}" destId="{DE4FC085-96D3-4F78-99AD-D1AED4B8D9C9}" srcOrd="0" destOrd="0" presId="urn:microsoft.com/office/officeart/2005/8/layout/hierarchy3"/>
    <dgm:cxn modelId="{31C4348C-9365-4853-A325-BD9E1B355F39}" type="presParOf" srcId="{DE4FC085-96D3-4F78-99AD-D1AED4B8D9C9}" destId="{6AED57C2-4BF3-46BE-B4D3-546D84FBF73B}" srcOrd="0" destOrd="0" presId="urn:microsoft.com/office/officeart/2005/8/layout/hierarchy3"/>
    <dgm:cxn modelId="{9AB808CE-2E72-4040-8127-141A686F8917}" type="presParOf" srcId="{DE4FC085-96D3-4F78-99AD-D1AED4B8D9C9}" destId="{3F0118B9-71C0-4DB2-8070-C6E0D19F4703}" srcOrd="1" destOrd="0" presId="urn:microsoft.com/office/officeart/2005/8/layout/hierarchy3"/>
    <dgm:cxn modelId="{AA364459-AAF1-48EF-B2C9-932AEE679A99}" type="presParOf" srcId="{15E70141-3983-44B2-920E-1200C4E78CB8}" destId="{EEE57410-A418-46BF-9B0B-1D79F5C800A8}" srcOrd="1" destOrd="0" presId="urn:microsoft.com/office/officeart/2005/8/layout/hierarchy3"/>
    <dgm:cxn modelId="{D0E1C232-DEEC-494A-99A4-A3E512498205}" type="presParOf" srcId="{EEE57410-A418-46BF-9B0B-1D79F5C800A8}" destId="{D93FE176-505E-45C4-AA62-260444D33546}" srcOrd="0" destOrd="0" presId="urn:microsoft.com/office/officeart/2005/8/layout/hierarchy3"/>
    <dgm:cxn modelId="{E41FD34C-B151-4CFA-89F8-69144826E26E}" type="presParOf" srcId="{EEE57410-A418-46BF-9B0B-1D79F5C800A8}" destId="{67F1CC49-1BE9-46C8-B58E-D99AF2196E97}" srcOrd="1" destOrd="0" presId="urn:microsoft.com/office/officeart/2005/8/layout/hierarchy3"/>
    <dgm:cxn modelId="{17F03F85-157D-4C3D-AE2D-1C9FD9332601}" type="presParOf" srcId="{EEE57410-A418-46BF-9B0B-1D79F5C800A8}" destId="{715E6A78-56B2-4571-BE2C-AD8B516E423E}" srcOrd="2" destOrd="0" presId="urn:microsoft.com/office/officeart/2005/8/layout/hierarchy3"/>
    <dgm:cxn modelId="{971C85EC-6FBD-44ED-9833-9D9F295277E6}" type="presParOf" srcId="{EEE57410-A418-46BF-9B0B-1D79F5C800A8}" destId="{4B50CCF1-CAD1-4DF6-8280-7CCEB17A824C}" srcOrd="3" destOrd="0" presId="urn:microsoft.com/office/officeart/2005/8/layout/hierarchy3"/>
    <dgm:cxn modelId="{A982A8B6-C77E-4814-96B5-D449CF23CFA9}" type="presParOf" srcId="{47BCF781-DDA7-4F67-A964-5C073CA47A8D}" destId="{C23938DD-9527-4D20-907C-22E3D7D53B49}" srcOrd="1" destOrd="0" presId="urn:microsoft.com/office/officeart/2005/8/layout/hierarchy3"/>
    <dgm:cxn modelId="{EB8CFDEF-202D-49E6-996B-E2FB4C8446DE}" type="presParOf" srcId="{C23938DD-9527-4D20-907C-22E3D7D53B49}" destId="{72A831BC-7074-4C70-AB98-52F8C8B38C85}" srcOrd="0" destOrd="0" presId="urn:microsoft.com/office/officeart/2005/8/layout/hierarchy3"/>
    <dgm:cxn modelId="{B9A69AD6-EF2E-424A-B348-EA64740ECF27}" type="presParOf" srcId="{72A831BC-7074-4C70-AB98-52F8C8B38C85}" destId="{19E3B640-4134-4836-8C7B-39D93EA29370}" srcOrd="0" destOrd="0" presId="urn:microsoft.com/office/officeart/2005/8/layout/hierarchy3"/>
    <dgm:cxn modelId="{7C2FF5BD-FCB6-432C-B70D-9ED32E5E2929}" type="presParOf" srcId="{72A831BC-7074-4C70-AB98-52F8C8B38C85}" destId="{FC8EC156-3AF4-48EB-89D8-7BF66FD8FEA8}" srcOrd="1" destOrd="0" presId="urn:microsoft.com/office/officeart/2005/8/layout/hierarchy3"/>
    <dgm:cxn modelId="{DFF514F0-9E65-42E5-AF80-BCC1C4011E14}" type="presParOf" srcId="{C23938DD-9527-4D20-907C-22E3D7D53B49}" destId="{C6DCE299-5502-43AC-A170-3159C1B79CB1}" srcOrd="1" destOrd="0" presId="urn:microsoft.com/office/officeart/2005/8/layout/hierarchy3"/>
    <dgm:cxn modelId="{6F5E73F0-9D65-44C0-9286-E06DF53C8057}" type="presParOf" srcId="{C6DCE299-5502-43AC-A170-3159C1B79CB1}" destId="{FCC79BB5-F449-4BA3-A5F7-B33AF20EEA33}" srcOrd="0" destOrd="0" presId="urn:microsoft.com/office/officeart/2005/8/layout/hierarchy3"/>
    <dgm:cxn modelId="{BE5E2777-A795-41D1-8A3A-412B3733AA25}" type="presParOf" srcId="{C6DCE299-5502-43AC-A170-3159C1B79CB1}" destId="{659F0A03-EAC5-41AD-9CA3-9B9534D64A2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A1437DE-2EB2-4BD8-8804-54C7AD05EE2B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0D7AFB-8386-4440-AAF2-39207F1EC861}">
      <dgm:prSet phldrT="[Текст]" custT="1"/>
      <dgm:spPr/>
      <dgm:t>
        <a:bodyPr/>
        <a:lstStyle/>
        <a:p>
          <a:r>
            <a:rPr lang="ru-RU" sz="1000" dirty="0" smtClean="0"/>
            <a:t>Осуществляет добычу песков драгоценных металлов</a:t>
          </a:r>
        </a:p>
        <a:p>
          <a:r>
            <a:rPr lang="ru-RU" sz="1000" dirty="0" smtClean="0"/>
            <a:t>8 драг, </a:t>
          </a:r>
        </a:p>
        <a:p>
          <a:r>
            <a:rPr lang="ru-RU" sz="1000" dirty="0" smtClean="0"/>
            <a:t>6 участков </a:t>
          </a:r>
        </a:p>
        <a:p>
          <a:r>
            <a:rPr lang="ru-RU" sz="1000" dirty="0" smtClean="0"/>
            <a:t>гидромех добычи (ГМД)</a:t>
          </a:r>
          <a:endParaRPr lang="ru-RU" sz="1000" dirty="0"/>
        </a:p>
      </dgm:t>
    </dgm:pt>
    <dgm:pt modelId="{926662B9-E830-4869-9761-0BA6327EF7F5}" type="parTrans" cxnId="{1AB75B7F-F565-4256-A2DB-CB42E93A95FD}">
      <dgm:prSet/>
      <dgm:spPr/>
      <dgm:t>
        <a:bodyPr/>
        <a:lstStyle/>
        <a:p>
          <a:endParaRPr lang="ru-RU"/>
        </a:p>
      </dgm:t>
    </dgm:pt>
    <dgm:pt modelId="{2129AF06-4FF9-4A3D-A387-FAE705C65BE9}" type="sibTrans" cxnId="{1AB75B7F-F565-4256-A2DB-CB42E93A95FD}">
      <dgm:prSet/>
      <dgm:spPr/>
      <dgm:t>
        <a:bodyPr/>
        <a:lstStyle/>
        <a:p>
          <a:endParaRPr lang="ru-RU"/>
        </a:p>
      </dgm:t>
    </dgm:pt>
    <dgm:pt modelId="{19584470-EB6F-4E6D-AFBB-769688FEEA30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00" b="1" dirty="0" smtClean="0"/>
            <a:t>Объем отгруженного золота:</a:t>
          </a:r>
        </a:p>
        <a:p>
          <a:r>
            <a:rPr lang="ru-RU" sz="1000" dirty="0" smtClean="0"/>
            <a:t>2023 год факт 0,29 тн.</a:t>
          </a:r>
        </a:p>
        <a:p>
          <a:r>
            <a:rPr lang="ru-RU" sz="1000" dirty="0" smtClean="0"/>
            <a:t>2024 год оценка 67,6 тн.</a:t>
          </a:r>
        </a:p>
        <a:p>
          <a:r>
            <a:rPr lang="ru-RU" sz="1000" dirty="0" smtClean="0"/>
            <a:t>2025 год прогноз 72,2 тн</a:t>
          </a:r>
        </a:p>
        <a:p>
          <a:r>
            <a:rPr lang="ru-RU" sz="1000" dirty="0" smtClean="0"/>
            <a:t>2026 год прогноз 75 ,5 тн.</a:t>
          </a:r>
        </a:p>
        <a:p>
          <a:r>
            <a:rPr lang="ru-RU" sz="1000" dirty="0" smtClean="0"/>
            <a:t>2027 год прогноз 78,2 тн.</a:t>
          </a:r>
          <a:endParaRPr lang="ru-RU" sz="1000" dirty="0"/>
        </a:p>
      </dgm:t>
    </dgm:pt>
    <dgm:pt modelId="{BFDCAF71-67C0-4537-9B83-FE9B5600238E}" type="parTrans" cxnId="{5BC8A56C-FC50-439B-97A6-E61C9DA3ABC6}">
      <dgm:prSet/>
      <dgm:spPr/>
      <dgm:t>
        <a:bodyPr/>
        <a:lstStyle/>
        <a:p>
          <a:endParaRPr lang="ru-RU"/>
        </a:p>
      </dgm:t>
    </dgm:pt>
    <dgm:pt modelId="{513155D3-1B95-4E48-9B5B-F3EF5578F9D6}" type="sibTrans" cxnId="{5BC8A56C-FC50-439B-97A6-E61C9DA3ABC6}">
      <dgm:prSet/>
      <dgm:spPr/>
      <dgm:t>
        <a:bodyPr/>
        <a:lstStyle/>
        <a:p>
          <a:endParaRPr lang="ru-RU"/>
        </a:p>
      </dgm:t>
    </dgm:pt>
    <dgm:pt modelId="{9C583291-7EEC-4031-ADCF-09ACDB34AAF7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00" b="1" dirty="0" smtClean="0"/>
            <a:t>Обеспечивает в районе 700 рабочих мест</a:t>
          </a:r>
          <a:endParaRPr lang="ru-RU" sz="1000" dirty="0"/>
        </a:p>
      </dgm:t>
    </dgm:pt>
    <dgm:pt modelId="{1A3FA2BF-5348-45EF-BFE9-E7B23BCFA098}" type="parTrans" cxnId="{70921B17-00D8-4937-93EA-B0E34A6AF959}">
      <dgm:prSet/>
      <dgm:spPr/>
      <dgm:t>
        <a:bodyPr/>
        <a:lstStyle/>
        <a:p>
          <a:endParaRPr lang="ru-RU"/>
        </a:p>
      </dgm:t>
    </dgm:pt>
    <dgm:pt modelId="{7F60747F-7861-43E7-B8CD-B4279124B7A1}" type="sibTrans" cxnId="{70921B17-00D8-4937-93EA-B0E34A6AF959}">
      <dgm:prSet/>
      <dgm:spPr/>
      <dgm:t>
        <a:bodyPr/>
        <a:lstStyle/>
        <a:p>
          <a:endParaRPr lang="ru-RU"/>
        </a:p>
      </dgm:t>
    </dgm:pt>
    <dgm:pt modelId="{CD16EF0A-0107-42F1-817B-6DEE0D931E5A}">
      <dgm:prSet phldrT="[Текст]" custT="1"/>
      <dgm:spPr/>
      <dgm:t>
        <a:bodyPr/>
        <a:lstStyle/>
        <a:p>
          <a:r>
            <a:rPr lang="ru-RU" sz="1000" dirty="0" smtClean="0"/>
            <a:t>Реализует инвестиционный проект: «Строительство горнодобывающего и перерабатывающего предприятия на базе золоторудного  месторождения «Ведугинское»</a:t>
          </a:r>
          <a:endParaRPr lang="ru-RU" sz="1000" dirty="0"/>
        </a:p>
      </dgm:t>
    </dgm:pt>
    <dgm:pt modelId="{665119D4-1C74-4A53-BCDC-90EAFA730E98}" type="parTrans" cxnId="{DB62AF22-D54D-481B-965A-4E087A610DC2}">
      <dgm:prSet/>
      <dgm:spPr/>
      <dgm:t>
        <a:bodyPr/>
        <a:lstStyle/>
        <a:p>
          <a:endParaRPr lang="ru-RU"/>
        </a:p>
      </dgm:t>
    </dgm:pt>
    <dgm:pt modelId="{4480D697-68E4-4880-82D5-3DCC820FF515}" type="sibTrans" cxnId="{DB62AF22-D54D-481B-965A-4E087A610DC2}">
      <dgm:prSet/>
      <dgm:spPr/>
      <dgm:t>
        <a:bodyPr/>
        <a:lstStyle/>
        <a:p>
          <a:endParaRPr lang="ru-RU"/>
        </a:p>
      </dgm:t>
    </dgm:pt>
    <dgm:pt modelId="{844C8CA9-F42C-429E-856E-DAE6552FD846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00" b="1" dirty="0" smtClean="0"/>
            <a:t>Объем инвестиций: 15,9 млрд.руб.</a:t>
          </a:r>
          <a:endParaRPr lang="ru-RU" sz="1000" dirty="0"/>
        </a:p>
      </dgm:t>
    </dgm:pt>
    <dgm:pt modelId="{83029456-B93B-4164-A1CD-370EC5E77297}" type="parTrans" cxnId="{026680A1-010C-42CD-9B4B-9C97908FF872}">
      <dgm:prSet/>
      <dgm:spPr/>
      <dgm:t>
        <a:bodyPr/>
        <a:lstStyle/>
        <a:p>
          <a:endParaRPr lang="ru-RU"/>
        </a:p>
      </dgm:t>
    </dgm:pt>
    <dgm:pt modelId="{FB510638-A2D5-4498-B808-30CF85F25103}" type="sibTrans" cxnId="{026680A1-010C-42CD-9B4B-9C97908FF872}">
      <dgm:prSet/>
      <dgm:spPr/>
      <dgm:t>
        <a:bodyPr/>
        <a:lstStyle/>
        <a:p>
          <a:endParaRPr lang="ru-RU"/>
        </a:p>
      </dgm:t>
    </dgm:pt>
    <dgm:pt modelId="{2F792C88-E739-43C6-95A0-2C8D4213D97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00" b="1" dirty="0" smtClean="0">
              <a:solidFill>
                <a:srgbClr val="0070C0"/>
              </a:solidFill>
            </a:rPr>
            <a:t>Создание нового производства обеспечит около 700 новых рабочих мест.</a:t>
          </a:r>
          <a:endParaRPr lang="ru-RU" sz="1000" b="1" dirty="0">
            <a:solidFill>
              <a:srgbClr val="0070C0"/>
            </a:solidFill>
          </a:endParaRPr>
        </a:p>
      </dgm:t>
    </dgm:pt>
    <dgm:pt modelId="{D0931F44-9D0A-4790-8C0F-F650D4A7DC89}" type="sibTrans" cxnId="{3DE55333-507D-40F0-BD6B-81523D34A457}">
      <dgm:prSet/>
      <dgm:spPr/>
      <dgm:t>
        <a:bodyPr/>
        <a:lstStyle/>
        <a:p>
          <a:endParaRPr lang="ru-RU"/>
        </a:p>
      </dgm:t>
    </dgm:pt>
    <dgm:pt modelId="{84D683F8-352C-4355-8B5D-C5AAF765940B}" type="parTrans" cxnId="{3DE55333-507D-40F0-BD6B-81523D34A457}">
      <dgm:prSet/>
      <dgm:spPr/>
      <dgm:t>
        <a:bodyPr/>
        <a:lstStyle/>
        <a:p>
          <a:endParaRPr lang="ru-RU"/>
        </a:p>
      </dgm:t>
    </dgm:pt>
    <dgm:pt modelId="{47BCF781-DDA7-4F67-A964-5C073CA47A8D}" type="pres">
      <dgm:prSet presAssocID="{4A1437DE-2EB2-4BD8-8804-54C7AD05EE2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5E70141-3983-44B2-920E-1200C4E78CB8}" type="pres">
      <dgm:prSet presAssocID="{3B0D7AFB-8386-4440-AAF2-39207F1EC861}" presName="root" presStyleCnt="0"/>
      <dgm:spPr/>
    </dgm:pt>
    <dgm:pt modelId="{DE4FC085-96D3-4F78-99AD-D1AED4B8D9C9}" type="pres">
      <dgm:prSet presAssocID="{3B0D7AFB-8386-4440-AAF2-39207F1EC861}" presName="rootComposite" presStyleCnt="0"/>
      <dgm:spPr/>
    </dgm:pt>
    <dgm:pt modelId="{6AED57C2-4BF3-46BE-B4D3-546D84FBF73B}" type="pres">
      <dgm:prSet presAssocID="{3B0D7AFB-8386-4440-AAF2-39207F1EC861}" presName="rootText" presStyleLbl="node1" presStyleIdx="0" presStyleCnt="2" custScaleX="220514" custScaleY="279620" custLinFactNeighborX="31615" custLinFactNeighborY="-54416"/>
      <dgm:spPr/>
      <dgm:t>
        <a:bodyPr/>
        <a:lstStyle/>
        <a:p>
          <a:endParaRPr lang="ru-RU"/>
        </a:p>
      </dgm:t>
    </dgm:pt>
    <dgm:pt modelId="{3F0118B9-71C0-4DB2-8070-C6E0D19F4703}" type="pres">
      <dgm:prSet presAssocID="{3B0D7AFB-8386-4440-AAF2-39207F1EC861}" presName="rootConnector" presStyleLbl="node1" presStyleIdx="0" presStyleCnt="2"/>
      <dgm:spPr/>
      <dgm:t>
        <a:bodyPr/>
        <a:lstStyle/>
        <a:p>
          <a:endParaRPr lang="ru-RU"/>
        </a:p>
      </dgm:t>
    </dgm:pt>
    <dgm:pt modelId="{EEE57410-A418-46BF-9B0B-1D79F5C800A8}" type="pres">
      <dgm:prSet presAssocID="{3B0D7AFB-8386-4440-AAF2-39207F1EC861}" presName="childShape" presStyleCnt="0"/>
      <dgm:spPr/>
    </dgm:pt>
    <dgm:pt modelId="{D93FE176-505E-45C4-AA62-260444D33546}" type="pres">
      <dgm:prSet presAssocID="{BFDCAF71-67C0-4537-9B83-FE9B5600238E}" presName="Name13" presStyleLbl="parChTrans1D2" presStyleIdx="0" presStyleCnt="4"/>
      <dgm:spPr/>
      <dgm:t>
        <a:bodyPr/>
        <a:lstStyle/>
        <a:p>
          <a:endParaRPr lang="ru-RU"/>
        </a:p>
      </dgm:t>
    </dgm:pt>
    <dgm:pt modelId="{67F1CC49-1BE9-46C8-B58E-D99AF2196E97}" type="pres">
      <dgm:prSet presAssocID="{19584470-EB6F-4E6D-AFBB-769688FEEA30}" presName="childText" presStyleLbl="bgAcc1" presStyleIdx="0" presStyleCnt="4" custScaleX="236830" custScaleY="409707" custLinFactY="17065" custLinFactNeighborX="2989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5E6A78-56B2-4571-BE2C-AD8B516E423E}" type="pres">
      <dgm:prSet presAssocID="{1A3FA2BF-5348-45EF-BFE9-E7B23BCFA098}" presName="Name13" presStyleLbl="parChTrans1D2" presStyleIdx="1" presStyleCnt="4"/>
      <dgm:spPr/>
      <dgm:t>
        <a:bodyPr/>
        <a:lstStyle/>
        <a:p>
          <a:endParaRPr lang="ru-RU"/>
        </a:p>
      </dgm:t>
    </dgm:pt>
    <dgm:pt modelId="{4B50CCF1-CAD1-4DF6-8280-7CCEB17A824C}" type="pres">
      <dgm:prSet presAssocID="{9C583291-7EEC-4031-ADCF-09ACDB34AAF7}" presName="childText" presStyleLbl="bgAcc1" presStyleIdx="1" presStyleCnt="4" custScaleX="235250" custScaleY="106566" custLinFactY="-200000" custLinFactNeighborX="18320" custLinFactNeighborY="-2764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3938DD-9527-4D20-907C-22E3D7D53B49}" type="pres">
      <dgm:prSet presAssocID="{CD16EF0A-0107-42F1-817B-6DEE0D931E5A}" presName="root" presStyleCnt="0"/>
      <dgm:spPr/>
    </dgm:pt>
    <dgm:pt modelId="{72A831BC-7074-4C70-AB98-52F8C8B38C85}" type="pres">
      <dgm:prSet presAssocID="{CD16EF0A-0107-42F1-817B-6DEE0D931E5A}" presName="rootComposite" presStyleCnt="0"/>
      <dgm:spPr/>
    </dgm:pt>
    <dgm:pt modelId="{19E3B640-4134-4836-8C7B-39D93EA29370}" type="pres">
      <dgm:prSet presAssocID="{CD16EF0A-0107-42F1-817B-6DEE0D931E5A}" presName="rootText" presStyleLbl="node1" presStyleIdx="1" presStyleCnt="2" custScaleX="195288" custScaleY="376950" custLinFactNeighborX="118" custLinFactNeighborY="-66747"/>
      <dgm:spPr/>
      <dgm:t>
        <a:bodyPr/>
        <a:lstStyle/>
        <a:p>
          <a:endParaRPr lang="ru-RU"/>
        </a:p>
      </dgm:t>
    </dgm:pt>
    <dgm:pt modelId="{FC8EC156-3AF4-48EB-89D8-7BF66FD8FEA8}" type="pres">
      <dgm:prSet presAssocID="{CD16EF0A-0107-42F1-817B-6DEE0D931E5A}" presName="rootConnector" presStyleLbl="node1" presStyleIdx="1" presStyleCnt="2"/>
      <dgm:spPr/>
      <dgm:t>
        <a:bodyPr/>
        <a:lstStyle/>
        <a:p>
          <a:endParaRPr lang="ru-RU"/>
        </a:p>
      </dgm:t>
    </dgm:pt>
    <dgm:pt modelId="{C6DCE299-5502-43AC-A170-3159C1B79CB1}" type="pres">
      <dgm:prSet presAssocID="{CD16EF0A-0107-42F1-817B-6DEE0D931E5A}" presName="childShape" presStyleCnt="0"/>
      <dgm:spPr/>
    </dgm:pt>
    <dgm:pt modelId="{FCC79BB5-F449-4BA3-A5F7-B33AF20EEA33}" type="pres">
      <dgm:prSet presAssocID="{84D683F8-352C-4355-8B5D-C5AAF765940B}" presName="Name13" presStyleLbl="parChTrans1D2" presStyleIdx="2" presStyleCnt="4"/>
      <dgm:spPr/>
      <dgm:t>
        <a:bodyPr/>
        <a:lstStyle/>
        <a:p>
          <a:endParaRPr lang="ru-RU"/>
        </a:p>
      </dgm:t>
    </dgm:pt>
    <dgm:pt modelId="{659F0A03-EAC5-41AD-9CA3-9B9534D64A2C}" type="pres">
      <dgm:prSet presAssocID="{2F792C88-E739-43C6-95A0-2C8D4213D979}" presName="childText" presStyleLbl="bgAcc1" presStyleIdx="2" presStyleCnt="4" custScaleX="181437" custScaleY="146358" custLinFactNeighborX="-893" custLinFactNeighborY="-52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3CBC16-B2C2-40E8-92AB-C7660E2587BF}" type="pres">
      <dgm:prSet presAssocID="{83029456-B93B-4164-A1CD-370EC5E77297}" presName="Name13" presStyleLbl="parChTrans1D2" presStyleIdx="3" presStyleCnt="4"/>
      <dgm:spPr/>
      <dgm:t>
        <a:bodyPr/>
        <a:lstStyle/>
        <a:p>
          <a:endParaRPr lang="ru-RU"/>
        </a:p>
      </dgm:t>
    </dgm:pt>
    <dgm:pt modelId="{559A26BC-C784-422D-BDC9-8712BBD05123}" type="pres">
      <dgm:prSet presAssocID="{844C8CA9-F42C-429E-856E-DAE6552FD846}" presName="childText" presStyleLbl="bgAcc1" presStyleIdx="3" presStyleCnt="4" custScaleX="183181" custScaleY="277478" custLinFactNeighborX="4322" custLinFactNeighborY="5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921B17-00D8-4937-93EA-B0E34A6AF959}" srcId="{3B0D7AFB-8386-4440-AAF2-39207F1EC861}" destId="{9C583291-7EEC-4031-ADCF-09ACDB34AAF7}" srcOrd="1" destOrd="0" parTransId="{1A3FA2BF-5348-45EF-BFE9-E7B23BCFA098}" sibTransId="{7F60747F-7861-43E7-B8CD-B4279124B7A1}"/>
    <dgm:cxn modelId="{DB62AF22-D54D-481B-965A-4E087A610DC2}" srcId="{4A1437DE-2EB2-4BD8-8804-54C7AD05EE2B}" destId="{CD16EF0A-0107-42F1-817B-6DEE0D931E5A}" srcOrd="1" destOrd="0" parTransId="{665119D4-1C74-4A53-BCDC-90EAFA730E98}" sibTransId="{4480D697-68E4-4880-82D5-3DCC820FF515}"/>
    <dgm:cxn modelId="{07083FC4-E356-40F8-9EBB-D86A477D4738}" type="presOf" srcId="{BFDCAF71-67C0-4537-9B83-FE9B5600238E}" destId="{D93FE176-505E-45C4-AA62-260444D33546}" srcOrd="0" destOrd="0" presId="urn:microsoft.com/office/officeart/2005/8/layout/hierarchy3"/>
    <dgm:cxn modelId="{9FD374C0-B9D3-486D-A280-7CE3F979AB9A}" type="presOf" srcId="{19584470-EB6F-4E6D-AFBB-769688FEEA30}" destId="{67F1CC49-1BE9-46C8-B58E-D99AF2196E97}" srcOrd="0" destOrd="0" presId="urn:microsoft.com/office/officeart/2005/8/layout/hierarchy3"/>
    <dgm:cxn modelId="{5B724CAD-18E7-4D3D-8A7D-793ABEF3742E}" type="presOf" srcId="{3B0D7AFB-8386-4440-AAF2-39207F1EC861}" destId="{6AED57C2-4BF3-46BE-B4D3-546D84FBF73B}" srcOrd="0" destOrd="0" presId="urn:microsoft.com/office/officeart/2005/8/layout/hierarchy3"/>
    <dgm:cxn modelId="{4F2EC421-F914-4C76-B3D8-4A1450919CAC}" type="presOf" srcId="{2F792C88-E739-43C6-95A0-2C8D4213D979}" destId="{659F0A03-EAC5-41AD-9CA3-9B9534D64A2C}" srcOrd="0" destOrd="0" presId="urn:microsoft.com/office/officeart/2005/8/layout/hierarchy3"/>
    <dgm:cxn modelId="{AE10601A-D8E2-4B6D-84F1-B0C221FFEBDA}" type="presOf" srcId="{1A3FA2BF-5348-45EF-BFE9-E7B23BCFA098}" destId="{715E6A78-56B2-4571-BE2C-AD8B516E423E}" srcOrd="0" destOrd="0" presId="urn:microsoft.com/office/officeart/2005/8/layout/hierarchy3"/>
    <dgm:cxn modelId="{FFD59880-D7A6-44EF-8460-FCF14DF1AAEB}" type="presOf" srcId="{4A1437DE-2EB2-4BD8-8804-54C7AD05EE2B}" destId="{47BCF781-DDA7-4F67-A964-5C073CA47A8D}" srcOrd="0" destOrd="0" presId="urn:microsoft.com/office/officeart/2005/8/layout/hierarchy3"/>
    <dgm:cxn modelId="{3DE55333-507D-40F0-BD6B-81523D34A457}" srcId="{CD16EF0A-0107-42F1-817B-6DEE0D931E5A}" destId="{2F792C88-E739-43C6-95A0-2C8D4213D979}" srcOrd="0" destOrd="0" parTransId="{84D683F8-352C-4355-8B5D-C5AAF765940B}" sibTransId="{D0931F44-9D0A-4790-8C0F-F650D4A7DC89}"/>
    <dgm:cxn modelId="{5C2D99EA-FD09-4BE1-8761-647300A0E4E6}" type="presOf" srcId="{3B0D7AFB-8386-4440-AAF2-39207F1EC861}" destId="{3F0118B9-71C0-4DB2-8070-C6E0D19F4703}" srcOrd="1" destOrd="0" presId="urn:microsoft.com/office/officeart/2005/8/layout/hierarchy3"/>
    <dgm:cxn modelId="{71A86F55-6E3C-46AE-97E8-0AF7D84AA6A9}" type="presOf" srcId="{CD16EF0A-0107-42F1-817B-6DEE0D931E5A}" destId="{FC8EC156-3AF4-48EB-89D8-7BF66FD8FEA8}" srcOrd="1" destOrd="0" presId="urn:microsoft.com/office/officeart/2005/8/layout/hierarchy3"/>
    <dgm:cxn modelId="{5BC8A56C-FC50-439B-97A6-E61C9DA3ABC6}" srcId="{3B0D7AFB-8386-4440-AAF2-39207F1EC861}" destId="{19584470-EB6F-4E6D-AFBB-769688FEEA30}" srcOrd="0" destOrd="0" parTransId="{BFDCAF71-67C0-4537-9B83-FE9B5600238E}" sibTransId="{513155D3-1B95-4E48-9B5B-F3EF5578F9D6}"/>
    <dgm:cxn modelId="{93999FDA-BB2D-4AC9-983E-8C7623D217FF}" type="presOf" srcId="{83029456-B93B-4164-A1CD-370EC5E77297}" destId="{183CBC16-B2C2-40E8-92AB-C7660E2587BF}" srcOrd="0" destOrd="0" presId="urn:microsoft.com/office/officeart/2005/8/layout/hierarchy3"/>
    <dgm:cxn modelId="{0B891EE8-DC1B-4AA6-8B87-0A1CAFED0D75}" type="presOf" srcId="{844C8CA9-F42C-429E-856E-DAE6552FD846}" destId="{559A26BC-C784-422D-BDC9-8712BBD05123}" srcOrd="0" destOrd="0" presId="urn:microsoft.com/office/officeart/2005/8/layout/hierarchy3"/>
    <dgm:cxn modelId="{F00F36C6-310E-48FC-8741-6797FE7A4245}" type="presOf" srcId="{CD16EF0A-0107-42F1-817B-6DEE0D931E5A}" destId="{19E3B640-4134-4836-8C7B-39D93EA29370}" srcOrd="0" destOrd="0" presId="urn:microsoft.com/office/officeart/2005/8/layout/hierarchy3"/>
    <dgm:cxn modelId="{B5D556A2-2EF2-42B3-BED3-F39AA56335D5}" type="presOf" srcId="{9C583291-7EEC-4031-ADCF-09ACDB34AAF7}" destId="{4B50CCF1-CAD1-4DF6-8280-7CCEB17A824C}" srcOrd="0" destOrd="0" presId="urn:microsoft.com/office/officeart/2005/8/layout/hierarchy3"/>
    <dgm:cxn modelId="{026680A1-010C-42CD-9B4B-9C97908FF872}" srcId="{CD16EF0A-0107-42F1-817B-6DEE0D931E5A}" destId="{844C8CA9-F42C-429E-856E-DAE6552FD846}" srcOrd="1" destOrd="0" parTransId="{83029456-B93B-4164-A1CD-370EC5E77297}" sibTransId="{FB510638-A2D5-4498-B808-30CF85F25103}"/>
    <dgm:cxn modelId="{1AB75B7F-F565-4256-A2DB-CB42E93A95FD}" srcId="{4A1437DE-2EB2-4BD8-8804-54C7AD05EE2B}" destId="{3B0D7AFB-8386-4440-AAF2-39207F1EC861}" srcOrd="0" destOrd="0" parTransId="{926662B9-E830-4869-9761-0BA6327EF7F5}" sibTransId="{2129AF06-4FF9-4A3D-A387-FAE705C65BE9}"/>
    <dgm:cxn modelId="{63846A81-F607-4008-AE4F-F273A20B41D2}" type="presOf" srcId="{84D683F8-352C-4355-8B5D-C5AAF765940B}" destId="{FCC79BB5-F449-4BA3-A5F7-B33AF20EEA33}" srcOrd="0" destOrd="0" presId="urn:microsoft.com/office/officeart/2005/8/layout/hierarchy3"/>
    <dgm:cxn modelId="{3DF5A462-CA0A-4EDB-8F96-9F375ACD4E12}" type="presParOf" srcId="{47BCF781-DDA7-4F67-A964-5C073CA47A8D}" destId="{15E70141-3983-44B2-920E-1200C4E78CB8}" srcOrd="0" destOrd="0" presId="urn:microsoft.com/office/officeart/2005/8/layout/hierarchy3"/>
    <dgm:cxn modelId="{8019EBCA-C267-47F2-9EB4-039D3BA67CA2}" type="presParOf" srcId="{15E70141-3983-44B2-920E-1200C4E78CB8}" destId="{DE4FC085-96D3-4F78-99AD-D1AED4B8D9C9}" srcOrd="0" destOrd="0" presId="urn:microsoft.com/office/officeart/2005/8/layout/hierarchy3"/>
    <dgm:cxn modelId="{E6B92128-FE52-4C18-B4C3-C8CDA443A8F3}" type="presParOf" srcId="{DE4FC085-96D3-4F78-99AD-D1AED4B8D9C9}" destId="{6AED57C2-4BF3-46BE-B4D3-546D84FBF73B}" srcOrd="0" destOrd="0" presId="urn:microsoft.com/office/officeart/2005/8/layout/hierarchy3"/>
    <dgm:cxn modelId="{8D298CA8-D1C6-4ADB-8789-F055C3987A3F}" type="presParOf" srcId="{DE4FC085-96D3-4F78-99AD-D1AED4B8D9C9}" destId="{3F0118B9-71C0-4DB2-8070-C6E0D19F4703}" srcOrd="1" destOrd="0" presId="urn:microsoft.com/office/officeart/2005/8/layout/hierarchy3"/>
    <dgm:cxn modelId="{780131D9-80CE-4C7B-98AB-5870CE743407}" type="presParOf" srcId="{15E70141-3983-44B2-920E-1200C4E78CB8}" destId="{EEE57410-A418-46BF-9B0B-1D79F5C800A8}" srcOrd="1" destOrd="0" presId="urn:microsoft.com/office/officeart/2005/8/layout/hierarchy3"/>
    <dgm:cxn modelId="{4AD76676-6B9F-4D5C-9D2E-55EAD59AB5E3}" type="presParOf" srcId="{EEE57410-A418-46BF-9B0B-1D79F5C800A8}" destId="{D93FE176-505E-45C4-AA62-260444D33546}" srcOrd="0" destOrd="0" presId="urn:microsoft.com/office/officeart/2005/8/layout/hierarchy3"/>
    <dgm:cxn modelId="{0628B376-67C0-45B6-9F56-A35C24BF1625}" type="presParOf" srcId="{EEE57410-A418-46BF-9B0B-1D79F5C800A8}" destId="{67F1CC49-1BE9-46C8-B58E-D99AF2196E97}" srcOrd="1" destOrd="0" presId="urn:microsoft.com/office/officeart/2005/8/layout/hierarchy3"/>
    <dgm:cxn modelId="{1573E70B-48AE-4F12-87AF-49D379D78C0F}" type="presParOf" srcId="{EEE57410-A418-46BF-9B0B-1D79F5C800A8}" destId="{715E6A78-56B2-4571-BE2C-AD8B516E423E}" srcOrd="2" destOrd="0" presId="urn:microsoft.com/office/officeart/2005/8/layout/hierarchy3"/>
    <dgm:cxn modelId="{58E013C8-C020-4276-AADC-1698F27D07B0}" type="presParOf" srcId="{EEE57410-A418-46BF-9B0B-1D79F5C800A8}" destId="{4B50CCF1-CAD1-4DF6-8280-7CCEB17A824C}" srcOrd="3" destOrd="0" presId="urn:microsoft.com/office/officeart/2005/8/layout/hierarchy3"/>
    <dgm:cxn modelId="{F7E191AC-49DB-41F4-8148-E98A3BB3FD1F}" type="presParOf" srcId="{47BCF781-DDA7-4F67-A964-5C073CA47A8D}" destId="{C23938DD-9527-4D20-907C-22E3D7D53B49}" srcOrd="1" destOrd="0" presId="urn:microsoft.com/office/officeart/2005/8/layout/hierarchy3"/>
    <dgm:cxn modelId="{76BF31A4-57B3-472F-A712-57575651DE73}" type="presParOf" srcId="{C23938DD-9527-4D20-907C-22E3D7D53B49}" destId="{72A831BC-7074-4C70-AB98-52F8C8B38C85}" srcOrd="0" destOrd="0" presId="urn:microsoft.com/office/officeart/2005/8/layout/hierarchy3"/>
    <dgm:cxn modelId="{BBB4DEAD-22C3-4961-9148-B4491C4BDB77}" type="presParOf" srcId="{72A831BC-7074-4C70-AB98-52F8C8B38C85}" destId="{19E3B640-4134-4836-8C7B-39D93EA29370}" srcOrd="0" destOrd="0" presId="urn:microsoft.com/office/officeart/2005/8/layout/hierarchy3"/>
    <dgm:cxn modelId="{0D5F9D04-6A13-4613-9A7F-93723D1100C2}" type="presParOf" srcId="{72A831BC-7074-4C70-AB98-52F8C8B38C85}" destId="{FC8EC156-3AF4-48EB-89D8-7BF66FD8FEA8}" srcOrd="1" destOrd="0" presId="urn:microsoft.com/office/officeart/2005/8/layout/hierarchy3"/>
    <dgm:cxn modelId="{87A7A718-09DC-4EB9-BAE8-C5E6D3760E46}" type="presParOf" srcId="{C23938DD-9527-4D20-907C-22E3D7D53B49}" destId="{C6DCE299-5502-43AC-A170-3159C1B79CB1}" srcOrd="1" destOrd="0" presId="urn:microsoft.com/office/officeart/2005/8/layout/hierarchy3"/>
    <dgm:cxn modelId="{4B389397-F4D3-4461-A15F-789E1A325FE2}" type="presParOf" srcId="{C6DCE299-5502-43AC-A170-3159C1B79CB1}" destId="{FCC79BB5-F449-4BA3-A5F7-B33AF20EEA33}" srcOrd="0" destOrd="0" presId="urn:microsoft.com/office/officeart/2005/8/layout/hierarchy3"/>
    <dgm:cxn modelId="{E368FE35-11E2-470C-99FE-EA9F25AC3857}" type="presParOf" srcId="{C6DCE299-5502-43AC-A170-3159C1B79CB1}" destId="{659F0A03-EAC5-41AD-9CA3-9B9534D64A2C}" srcOrd="1" destOrd="0" presId="urn:microsoft.com/office/officeart/2005/8/layout/hierarchy3"/>
    <dgm:cxn modelId="{EA65849F-12FB-4977-86DA-E15544970ADD}" type="presParOf" srcId="{C6DCE299-5502-43AC-A170-3159C1B79CB1}" destId="{183CBC16-B2C2-40E8-92AB-C7660E2587BF}" srcOrd="2" destOrd="0" presId="urn:microsoft.com/office/officeart/2005/8/layout/hierarchy3"/>
    <dgm:cxn modelId="{E2BB6DCF-E7A3-48A4-9792-CE1F7EBCAC94}" type="presParOf" srcId="{C6DCE299-5502-43AC-A170-3159C1B79CB1}" destId="{559A26BC-C784-422D-BDC9-8712BBD05123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2F2E74D-F770-4F22-BF5C-F25FDF3FD790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5213AA-57CB-4384-A5F9-124743FE84A7}">
      <dgm:prSet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800" b="1" dirty="0" smtClean="0"/>
            <a:t>84,2 %</a:t>
          </a:r>
          <a:endParaRPr lang="ru-RU" sz="1800" b="1" dirty="0"/>
        </a:p>
      </dgm:t>
    </dgm:pt>
    <dgm:pt modelId="{16A3C32D-E3E7-4236-8ED5-1B2D9245F9E6}" type="parTrans" cxnId="{C9444312-3A73-40A2-827A-438BA6D0E586}">
      <dgm:prSet/>
      <dgm:spPr/>
      <dgm:t>
        <a:bodyPr/>
        <a:lstStyle/>
        <a:p>
          <a:endParaRPr lang="ru-RU"/>
        </a:p>
      </dgm:t>
    </dgm:pt>
    <dgm:pt modelId="{7FCF57D3-F9C4-40E6-8E88-BA56E0CE60B4}" type="sibTrans" cxnId="{C9444312-3A73-40A2-827A-438BA6D0E586}">
      <dgm:prSet/>
      <dgm:spPr/>
      <dgm:t>
        <a:bodyPr/>
        <a:lstStyle/>
        <a:p>
          <a:endParaRPr lang="ru-RU"/>
        </a:p>
      </dgm:t>
    </dgm:pt>
    <dgm:pt modelId="{63DD3D80-4584-4328-82C8-D16F3D7D5E69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800" b="1" dirty="0" smtClean="0">
              <a:solidFill>
                <a:schemeClr val="bg1"/>
              </a:solidFill>
            </a:rPr>
            <a:t>3,7 %</a:t>
          </a:r>
          <a:endParaRPr lang="ru-RU" sz="1800" dirty="0">
            <a:solidFill>
              <a:schemeClr val="bg1"/>
            </a:solidFill>
          </a:endParaRPr>
        </a:p>
      </dgm:t>
    </dgm:pt>
    <dgm:pt modelId="{138EBEDF-9479-4FD2-A566-0DB5E3876FD5}" type="parTrans" cxnId="{B1EA0880-E5CA-4078-8977-44A38A10ED92}">
      <dgm:prSet/>
      <dgm:spPr/>
      <dgm:t>
        <a:bodyPr/>
        <a:lstStyle/>
        <a:p>
          <a:endParaRPr lang="ru-RU"/>
        </a:p>
      </dgm:t>
    </dgm:pt>
    <dgm:pt modelId="{402CD778-B998-4CE5-BDF8-BC37AF0F855F}" type="sibTrans" cxnId="{B1EA0880-E5CA-4078-8977-44A38A10ED92}">
      <dgm:prSet/>
      <dgm:spPr/>
      <dgm:t>
        <a:bodyPr/>
        <a:lstStyle/>
        <a:p>
          <a:endParaRPr lang="ru-RU"/>
        </a:p>
      </dgm:t>
    </dgm:pt>
    <dgm:pt modelId="{CEA8593E-419E-41C3-9148-091A6F991AF3}">
      <dgm:prSet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800" b="1" dirty="0" smtClean="0"/>
            <a:t>12,0</a:t>
          </a:r>
          <a:r>
            <a:rPr lang="ru-RU" sz="2200" b="1" dirty="0" smtClean="0"/>
            <a:t> %</a:t>
          </a:r>
          <a:endParaRPr lang="ru-RU" sz="2200" dirty="0"/>
        </a:p>
      </dgm:t>
    </dgm:pt>
    <dgm:pt modelId="{8588BBAE-C9A6-4EF4-843A-8956385649AB}" type="parTrans" cxnId="{81DAC697-85F6-4A54-BAD9-CC7CB8FABF51}">
      <dgm:prSet/>
      <dgm:spPr/>
      <dgm:t>
        <a:bodyPr/>
        <a:lstStyle/>
        <a:p>
          <a:endParaRPr lang="ru-RU"/>
        </a:p>
      </dgm:t>
    </dgm:pt>
    <dgm:pt modelId="{5BA05D33-1ADB-4F47-B00B-58F82A348105}" type="sibTrans" cxnId="{81DAC697-85F6-4A54-BAD9-CC7CB8FABF51}">
      <dgm:prSet/>
      <dgm:spPr/>
      <dgm:t>
        <a:bodyPr/>
        <a:lstStyle/>
        <a:p>
          <a:endParaRPr lang="ru-RU"/>
        </a:p>
      </dgm:t>
    </dgm:pt>
    <dgm:pt modelId="{5325994E-D1FF-4488-A2E2-57549FDC4C6D}">
      <dgm:prSet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ru-RU" sz="1800" b="1" dirty="0" smtClean="0">
              <a:solidFill>
                <a:schemeClr val="bg1"/>
              </a:solidFill>
            </a:rPr>
            <a:t>Налоговые доходы                       3 583 366,2 тыс.руб.</a:t>
          </a:r>
          <a:endParaRPr lang="ru-RU" sz="1800" b="1" dirty="0">
            <a:solidFill>
              <a:schemeClr val="bg1"/>
            </a:solidFill>
          </a:endParaRPr>
        </a:p>
      </dgm:t>
    </dgm:pt>
    <dgm:pt modelId="{0DDDD1B4-FB06-4E38-ABB6-2C00C02E4457}" type="parTrans" cxnId="{05BB2DE8-4A22-4107-83D0-08C732B5DE29}">
      <dgm:prSet/>
      <dgm:spPr/>
      <dgm:t>
        <a:bodyPr/>
        <a:lstStyle/>
        <a:p>
          <a:endParaRPr lang="ru-RU"/>
        </a:p>
      </dgm:t>
    </dgm:pt>
    <dgm:pt modelId="{F08FBF69-B899-4468-BE7A-0921760C738C}" type="sibTrans" cxnId="{05BB2DE8-4A22-4107-83D0-08C732B5DE29}">
      <dgm:prSet/>
      <dgm:spPr/>
      <dgm:t>
        <a:bodyPr/>
        <a:lstStyle/>
        <a:p>
          <a:endParaRPr lang="ru-RU"/>
        </a:p>
      </dgm:t>
    </dgm:pt>
    <dgm:pt modelId="{516A5201-1F0A-4954-A771-000933B438B6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</a:rPr>
            <a:t>Неналоговые доходы                                                               158 700,7 тыс.руб.</a:t>
          </a:r>
          <a:endParaRPr lang="ru-RU" sz="1800" b="1" dirty="0">
            <a:solidFill>
              <a:schemeClr val="bg1"/>
            </a:solidFill>
          </a:endParaRPr>
        </a:p>
      </dgm:t>
    </dgm:pt>
    <dgm:pt modelId="{820B5694-F07F-43CC-90FD-8BC96748193C}" type="parTrans" cxnId="{C027C586-EE78-49F9-A16C-2CD7162F4FDE}">
      <dgm:prSet/>
      <dgm:spPr/>
      <dgm:t>
        <a:bodyPr/>
        <a:lstStyle/>
        <a:p>
          <a:endParaRPr lang="ru-RU"/>
        </a:p>
      </dgm:t>
    </dgm:pt>
    <dgm:pt modelId="{C5A602B8-0AFB-4A02-A3FB-0C30BDB3804A}" type="sibTrans" cxnId="{C027C586-EE78-49F9-A16C-2CD7162F4FDE}">
      <dgm:prSet/>
      <dgm:spPr/>
      <dgm:t>
        <a:bodyPr/>
        <a:lstStyle/>
        <a:p>
          <a:endParaRPr lang="ru-RU"/>
        </a:p>
      </dgm:t>
    </dgm:pt>
    <dgm:pt modelId="{3B8489E9-73EA-4794-8846-A69B6D2C1A22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100" dirty="0">
            <a:solidFill>
              <a:schemeClr val="bg1"/>
            </a:solidFill>
          </a:endParaRPr>
        </a:p>
      </dgm:t>
    </dgm:pt>
    <dgm:pt modelId="{71F1A909-46D6-4FA9-AEDD-508997DB99EF}" type="parTrans" cxnId="{8D2D82A5-13CA-499B-85E8-B6DDFDA27FB5}">
      <dgm:prSet/>
      <dgm:spPr/>
      <dgm:t>
        <a:bodyPr/>
        <a:lstStyle/>
        <a:p>
          <a:endParaRPr lang="ru-RU"/>
        </a:p>
      </dgm:t>
    </dgm:pt>
    <dgm:pt modelId="{1ECE204D-F758-4770-820B-97F239B8C42A}" type="sibTrans" cxnId="{8D2D82A5-13CA-499B-85E8-B6DDFDA27FB5}">
      <dgm:prSet/>
      <dgm:spPr/>
      <dgm:t>
        <a:bodyPr/>
        <a:lstStyle/>
        <a:p>
          <a:endParaRPr lang="ru-RU"/>
        </a:p>
      </dgm:t>
    </dgm:pt>
    <dgm:pt modelId="{6182797F-43D4-44B0-BB91-E27FAD8A6F6A}">
      <dgm:prSet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</a:rPr>
            <a:t>Безвозмездные поступления      511 991,0 тыс.руб.</a:t>
          </a:r>
          <a:endParaRPr lang="ru-RU" sz="1800" b="1" dirty="0">
            <a:solidFill>
              <a:schemeClr val="bg1"/>
            </a:solidFill>
          </a:endParaRPr>
        </a:p>
      </dgm:t>
    </dgm:pt>
    <dgm:pt modelId="{6736DB0F-7401-48A7-B4F1-B0A0360A65B4}" type="parTrans" cxnId="{8EFFE001-F09E-4500-B9E2-96DDDE3368DF}">
      <dgm:prSet/>
      <dgm:spPr/>
      <dgm:t>
        <a:bodyPr/>
        <a:lstStyle/>
        <a:p>
          <a:endParaRPr lang="ru-RU"/>
        </a:p>
      </dgm:t>
    </dgm:pt>
    <dgm:pt modelId="{8BFAB691-7CDC-4B0C-8F08-DD02F5AAEC8B}" type="sibTrans" cxnId="{8EFFE001-F09E-4500-B9E2-96DDDE3368DF}">
      <dgm:prSet/>
      <dgm:spPr/>
      <dgm:t>
        <a:bodyPr/>
        <a:lstStyle/>
        <a:p>
          <a:endParaRPr lang="ru-RU"/>
        </a:p>
      </dgm:t>
    </dgm:pt>
    <dgm:pt modelId="{5CCB26F2-C10E-48C1-9B8F-0A9AD35A0223}" type="pres">
      <dgm:prSet presAssocID="{F2F2E74D-F770-4F22-BF5C-F25FDF3FD79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7077AE-6C24-4D75-9E2C-6838421EFB34}" type="pres">
      <dgm:prSet presAssocID="{4F5213AA-57CB-4384-A5F9-124743FE84A7}" presName="composite" presStyleCnt="0"/>
      <dgm:spPr/>
    </dgm:pt>
    <dgm:pt modelId="{CFDD5C53-A775-47F1-8AB7-ED0631209459}" type="pres">
      <dgm:prSet presAssocID="{4F5213AA-57CB-4384-A5F9-124743FE84A7}" presName="parentText" presStyleLbl="alignNode1" presStyleIdx="0" presStyleCnt="3" custLinFactNeighborY="24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D5B001-048F-49DB-9E01-DDE5A0DF10BE}" type="pres">
      <dgm:prSet presAssocID="{4F5213AA-57CB-4384-A5F9-124743FE84A7}" presName="descendantText" presStyleLbl="alignAcc1" presStyleIdx="0" presStyleCnt="3" custAng="0" custLinFactNeighborX="459" custLinFactNeighborY="-10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F444BD-D35C-41C5-A383-B34AFF364986}" type="pres">
      <dgm:prSet presAssocID="{7FCF57D3-F9C4-40E6-8E88-BA56E0CE60B4}" presName="sp" presStyleCnt="0"/>
      <dgm:spPr/>
    </dgm:pt>
    <dgm:pt modelId="{266D9445-7F3E-4742-8E76-CDDDF99717B7}" type="pres">
      <dgm:prSet presAssocID="{63DD3D80-4584-4328-82C8-D16F3D7D5E69}" presName="composite" presStyleCnt="0"/>
      <dgm:spPr/>
    </dgm:pt>
    <dgm:pt modelId="{74C12BF1-110F-4320-8C85-A6B3FC2B40B1}" type="pres">
      <dgm:prSet presAssocID="{63DD3D80-4584-4328-82C8-D16F3D7D5E6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DD2628-1D29-49F1-92C2-A608C0190ADA}" type="pres">
      <dgm:prSet presAssocID="{63DD3D80-4584-4328-82C8-D16F3D7D5E6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F8D986-339A-4233-880C-66F545233A6E}" type="pres">
      <dgm:prSet presAssocID="{402CD778-B998-4CE5-BDF8-BC37AF0F855F}" presName="sp" presStyleCnt="0"/>
      <dgm:spPr/>
    </dgm:pt>
    <dgm:pt modelId="{7F25E54F-98CB-48DE-BEBB-62231657D32F}" type="pres">
      <dgm:prSet presAssocID="{CEA8593E-419E-41C3-9148-091A6F991AF3}" presName="composite" presStyleCnt="0"/>
      <dgm:spPr/>
    </dgm:pt>
    <dgm:pt modelId="{6447CF99-F6E0-4889-B9AD-99711C834C4F}" type="pres">
      <dgm:prSet presAssocID="{CEA8593E-419E-41C3-9148-091A6F991AF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27EFA-D66C-4B5F-97AA-213D578B20E1}" type="pres">
      <dgm:prSet presAssocID="{CEA8593E-419E-41C3-9148-091A6F991AF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DAC697-85F6-4A54-BAD9-CC7CB8FABF51}" srcId="{F2F2E74D-F770-4F22-BF5C-F25FDF3FD790}" destId="{CEA8593E-419E-41C3-9148-091A6F991AF3}" srcOrd="2" destOrd="0" parTransId="{8588BBAE-C9A6-4EF4-843A-8956385649AB}" sibTransId="{5BA05D33-1ADB-4F47-B00B-58F82A348105}"/>
    <dgm:cxn modelId="{B1EA0880-E5CA-4078-8977-44A38A10ED92}" srcId="{F2F2E74D-F770-4F22-BF5C-F25FDF3FD790}" destId="{63DD3D80-4584-4328-82C8-D16F3D7D5E69}" srcOrd="1" destOrd="0" parTransId="{138EBEDF-9479-4FD2-A566-0DB5E3876FD5}" sibTransId="{402CD778-B998-4CE5-BDF8-BC37AF0F855F}"/>
    <dgm:cxn modelId="{52FAB6CB-9117-4942-BAA7-D3C2D6B72300}" type="presOf" srcId="{63DD3D80-4584-4328-82C8-D16F3D7D5E69}" destId="{74C12BF1-110F-4320-8C85-A6B3FC2B40B1}" srcOrd="0" destOrd="0" presId="urn:microsoft.com/office/officeart/2005/8/layout/chevron2"/>
    <dgm:cxn modelId="{C9444312-3A73-40A2-827A-438BA6D0E586}" srcId="{F2F2E74D-F770-4F22-BF5C-F25FDF3FD790}" destId="{4F5213AA-57CB-4384-A5F9-124743FE84A7}" srcOrd="0" destOrd="0" parTransId="{16A3C32D-E3E7-4236-8ED5-1B2D9245F9E6}" sibTransId="{7FCF57D3-F9C4-40E6-8E88-BA56E0CE60B4}"/>
    <dgm:cxn modelId="{5E6C23DD-CF2A-485A-83D3-CDFB010DE26A}" type="presOf" srcId="{6182797F-43D4-44B0-BB91-E27FAD8A6F6A}" destId="{21327EFA-D66C-4B5F-97AA-213D578B20E1}" srcOrd="0" destOrd="0" presId="urn:microsoft.com/office/officeart/2005/8/layout/chevron2"/>
    <dgm:cxn modelId="{3B29576B-8356-4AA1-A359-0266D25E9064}" type="presOf" srcId="{516A5201-1F0A-4954-A771-000933B438B6}" destId="{DADD2628-1D29-49F1-92C2-A608C0190ADA}" srcOrd="0" destOrd="0" presId="urn:microsoft.com/office/officeart/2005/8/layout/chevron2"/>
    <dgm:cxn modelId="{B48832CD-7EC3-4050-8BE7-B88EAB56B953}" type="presOf" srcId="{4F5213AA-57CB-4384-A5F9-124743FE84A7}" destId="{CFDD5C53-A775-47F1-8AB7-ED0631209459}" srcOrd="0" destOrd="0" presId="urn:microsoft.com/office/officeart/2005/8/layout/chevron2"/>
    <dgm:cxn modelId="{8D2D82A5-13CA-499B-85E8-B6DDFDA27FB5}" srcId="{63DD3D80-4584-4328-82C8-D16F3D7D5E69}" destId="{3B8489E9-73EA-4794-8846-A69B6D2C1A22}" srcOrd="1" destOrd="0" parTransId="{71F1A909-46D6-4FA9-AEDD-508997DB99EF}" sibTransId="{1ECE204D-F758-4770-820B-97F239B8C42A}"/>
    <dgm:cxn modelId="{8EFFE001-F09E-4500-B9E2-96DDDE3368DF}" srcId="{CEA8593E-419E-41C3-9148-091A6F991AF3}" destId="{6182797F-43D4-44B0-BB91-E27FAD8A6F6A}" srcOrd="0" destOrd="0" parTransId="{6736DB0F-7401-48A7-B4F1-B0A0360A65B4}" sibTransId="{8BFAB691-7CDC-4B0C-8F08-DD02F5AAEC8B}"/>
    <dgm:cxn modelId="{96969320-739E-43C7-BC28-91FF062ECA66}" type="presOf" srcId="{5325994E-D1FF-4488-A2E2-57549FDC4C6D}" destId="{D7D5B001-048F-49DB-9E01-DDE5A0DF10BE}" srcOrd="0" destOrd="0" presId="urn:microsoft.com/office/officeart/2005/8/layout/chevron2"/>
    <dgm:cxn modelId="{B8327F92-E0E5-43A0-8111-73717F02C851}" type="presOf" srcId="{CEA8593E-419E-41C3-9148-091A6F991AF3}" destId="{6447CF99-F6E0-4889-B9AD-99711C834C4F}" srcOrd="0" destOrd="0" presId="urn:microsoft.com/office/officeart/2005/8/layout/chevron2"/>
    <dgm:cxn modelId="{05BB2DE8-4A22-4107-83D0-08C732B5DE29}" srcId="{4F5213AA-57CB-4384-A5F9-124743FE84A7}" destId="{5325994E-D1FF-4488-A2E2-57549FDC4C6D}" srcOrd="0" destOrd="0" parTransId="{0DDDD1B4-FB06-4E38-ABB6-2C00C02E4457}" sibTransId="{F08FBF69-B899-4468-BE7A-0921760C738C}"/>
    <dgm:cxn modelId="{C027C586-EE78-49F9-A16C-2CD7162F4FDE}" srcId="{63DD3D80-4584-4328-82C8-D16F3D7D5E69}" destId="{516A5201-1F0A-4954-A771-000933B438B6}" srcOrd="0" destOrd="0" parTransId="{820B5694-F07F-43CC-90FD-8BC96748193C}" sibTransId="{C5A602B8-0AFB-4A02-A3FB-0C30BDB3804A}"/>
    <dgm:cxn modelId="{BA2BAA15-1CAF-44D7-813E-630ADA36C23D}" type="presOf" srcId="{F2F2E74D-F770-4F22-BF5C-F25FDF3FD790}" destId="{5CCB26F2-C10E-48C1-9B8F-0A9AD35A0223}" srcOrd="0" destOrd="0" presId="urn:microsoft.com/office/officeart/2005/8/layout/chevron2"/>
    <dgm:cxn modelId="{32836C5C-CA67-4695-9FC1-469AB3D74DD1}" type="presOf" srcId="{3B8489E9-73EA-4794-8846-A69B6D2C1A22}" destId="{DADD2628-1D29-49F1-92C2-A608C0190ADA}" srcOrd="0" destOrd="1" presId="urn:microsoft.com/office/officeart/2005/8/layout/chevron2"/>
    <dgm:cxn modelId="{4140AD98-83AD-476E-8FA5-586F2AFE2079}" type="presParOf" srcId="{5CCB26F2-C10E-48C1-9B8F-0A9AD35A0223}" destId="{757077AE-6C24-4D75-9E2C-6838421EFB34}" srcOrd="0" destOrd="0" presId="urn:microsoft.com/office/officeart/2005/8/layout/chevron2"/>
    <dgm:cxn modelId="{D0F35345-A0C5-4F05-A6ED-CBAE775BD9B7}" type="presParOf" srcId="{757077AE-6C24-4D75-9E2C-6838421EFB34}" destId="{CFDD5C53-A775-47F1-8AB7-ED0631209459}" srcOrd="0" destOrd="0" presId="urn:microsoft.com/office/officeart/2005/8/layout/chevron2"/>
    <dgm:cxn modelId="{02EC2B10-FEC5-41A8-9633-3DE281B67E54}" type="presParOf" srcId="{757077AE-6C24-4D75-9E2C-6838421EFB34}" destId="{D7D5B001-048F-49DB-9E01-DDE5A0DF10BE}" srcOrd="1" destOrd="0" presId="urn:microsoft.com/office/officeart/2005/8/layout/chevron2"/>
    <dgm:cxn modelId="{6D46FA19-C90E-434C-87AC-04D560008487}" type="presParOf" srcId="{5CCB26F2-C10E-48C1-9B8F-0A9AD35A0223}" destId="{00F444BD-D35C-41C5-A383-B34AFF364986}" srcOrd="1" destOrd="0" presId="urn:microsoft.com/office/officeart/2005/8/layout/chevron2"/>
    <dgm:cxn modelId="{34E9BDE1-4E02-4530-AD48-13E681B0FFC5}" type="presParOf" srcId="{5CCB26F2-C10E-48C1-9B8F-0A9AD35A0223}" destId="{266D9445-7F3E-4742-8E76-CDDDF99717B7}" srcOrd="2" destOrd="0" presId="urn:microsoft.com/office/officeart/2005/8/layout/chevron2"/>
    <dgm:cxn modelId="{BD4DE446-D510-441C-AD9E-ACBFE6D763F1}" type="presParOf" srcId="{266D9445-7F3E-4742-8E76-CDDDF99717B7}" destId="{74C12BF1-110F-4320-8C85-A6B3FC2B40B1}" srcOrd="0" destOrd="0" presId="urn:microsoft.com/office/officeart/2005/8/layout/chevron2"/>
    <dgm:cxn modelId="{09709595-5BED-47CA-8F85-98B49516DFDE}" type="presParOf" srcId="{266D9445-7F3E-4742-8E76-CDDDF99717B7}" destId="{DADD2628-1D29-49F1-92C2-A608C0190ADA}" srcOrd="1" destOrd="0" presId="urn:microsoft.com/office/officeart/2005/8/layout/chevron2"/>
    <dgm:cxn modelId="{B281E691-3334-4BD6-B881-1B7D9CD8037F}" type="presParOf" srcId="{5CCB26F2-C10E-48C1-9B8F-0A9AD35A0223}" destId="{1DF8D986-339A-4233-880C-66F545233A6E}" srcOrd="3" destOrd="0" presId="urn:microsoft.com/office/officeart/2005/8/layout/chevron2"/>
    <dgm:cxn modelId="{8C9CED3C-FE4F-4F59-801B-2679237CF035}" type="presParOf" srcId="{5CCB26F2-C10E-48C1-9B8F-0A9AD35A0223}" destId="{7F25E54F-98CB-48DE-BEBB-62231657D32F}" srcOrd="4" destOrd="0" presId="urn:microsoft.com/office/officeart/2005/8/layout/chevron2"/>
    <dgm:cxn modelId="{81F958A4-DBC9-4954-88F6-174F4E3A0888}" type="presParOf" srcId="{7F25E54F-98CB-48DE-BEBB-62231657D32F}" destId="{6447CF99-F6E0-4889-B9AD-99711C834C4F}" srcOrd="0" destOrd="0" presId="urn:microsoft.com/office/officeart/2005/8/layout/chevron2"/>
    <dgm:cxn modelId="{B8FDF5AB-0AC4-4369-8992-930D02339233}" type="presParOf" srcId="{7F25E54F-98CB-48DE-BEBB-62231657D32F}" destId="{21327EFA-D66C-4B5F-97AA-213D578B20E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30BF797-B45A-40B9-97F9-D20E674BC46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2E1129-34DB-4BE2-B69F-9E51056A908A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Субсидии </a:t>
          </a:r>
        </a:p>
        <a:p>
          <a:r>
            <a:rPr lang="ru-RU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14 021,0</a:t>
          </a:r>
          <a:endParaRPr lang="ru-RU" sz="18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BC38DEC8-92D1-4288-9B5B-0EE761173307}" type="parTrans" cxnId="{A0CFFE1A-3813-45C1-909C-FA0D415F9C52}">
      <dgm:prSet/>
      <dgm:spPr/>
      <dgm:t>
        <a:bodyPr/>
        <a:lstStyle/>
        <a:p>
          <a:endParaRPr lang="ru-RU"/>
        </a:p>
      </dgm:t>
    </dgm:pt>
    <dgm:pt modelId="{7EDA2426-89FB-459E-B632-5C7E0BFF0D08}" type="sibTrans" cxnId="{A0CFFE1A-3813-45C1-909C-FA0D415F9C52}">
      <dgm:prSet/>
      <dgm:spPr/>
      <dgm:t>
        <a:bodyPr/>
        <a:lstStyle/>
        <a:p>
          <a:endParaRPr lang="ru-RU"/>
        </a:p>
      </dgm:t>
    </dgm:pt>
    <dgm:pt modelId="{97A7F6D2-E693-4A3D-BEC6-98DFA3BE5408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Субвенции </a:t>
          </a:r>
        </a:p>
        <a:p>
          <a:r>
            <a:rPr lang="ru-RU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497 956,4</a:t>
          </a:r>
          <a:endParaRPr lang="ru-RU" sz="18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8067DB18-7079-4E1F-9D4C-35FF97C15588}" type="parTrans" cxnId="{1A905503-3365-4FD4-9A1F-769758A23825}">
      <dgm:prSet/>
      <dgm:spPr/>
      <dgm:t>
        <a:bodyPr/>
        <a:lstStyle/>
        <a:p>
          <a:endParaRPr lang="ru-RU"/>
        </a:p>
      </dgm:t>
    </dgm:pt>
    <dgm:pt modelId="{410EBEA0-74B3-4F3B-82C6-809E64326D08}" type="sibTrans" cxnId="{1A905503-3365-4FD4-9A1F-769758A23825}">
      <dgm:prSet/>
      <dgm:spPr/>
      <dgm:t>
        <a:bodyPr/>
        <a:lstStyle/>
        <a:p>
          <a:endParaRPr lang="ru-RU"/>
        </a:p>
      </dgm:t>
    </dgm:pt>
    <dgm:pt modelId="{A8A6213B-D02D-4761-B889-FBAF6750A030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Прочие безвозмездные поступления</a:t>
          </a:r>
        </a:p>
        <a:p>
          <a:r>
            <a:rPr lang="ru-RU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 13,6</a:t>
          </a:r>
          <a:endParaRPr lang="ru-RU" sz="18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1EDBF0B3-BB15-4926-9F70-B9F55C8A086D}" type="parTrans" cxnId="{1E58E451-B873-47F4-AA47-5D6F53225B65}">
      <dgm:prSet/>
      <dgm:spPr/>
      <dgm:t>
        <a:bodyPr/>
        <a:lstStyle/>
        <a:p>
          <a:endParaRPr lang="ru-RU"/>
        </a:p>
      </dgm:t>
    </dgm:pt>
    <dgm:pt modelId="{A71D205C-0260-4936-A169-32E800256F99}" type="sibTrans" cxnId="{1E58E451-B873-47F4-AA47-5D6F53225B65}">
      <dgm:prSet/>
      <dgm:spPr/>
      <dgm:t>
        <a:bodyPr/>
        <a:lstStyle/>
        <a:p>
          <a:endParaRPr lang="ru-RU"/>
        </a:p>
      </dgm:t>
    </dgm:pt>
    <dgm:pt modelId="{547CD063-F216-44B6-B19B-0D89D9D0D345}" type="pres">
      <dgm:prSet presAssocID="{730BF797-B45A-40B9-97F9-D20E674BC462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8319D0-D1DB-4793-9CA9-BD530654E2A2}" type="pres">
      <dgm:prSet presAssocID="{730BF797-B45A-40B9-97F9-D20E674BC462}" presName="arrow" presStyleLbl="bgShp" presStyleIdx="0" presStyleCnt="1" custLinFactNeighborX="2072" custLinFactNeighborY="36142"/>
      <dgm:spPr/>
      <dgm:t>
        <a:bodyPr/>
        <a:lstStyle/>
        <a:p>
          <a:endParaRPr lang="ru-RU"/>
        </a:p>
      </dgm:t>
    </dgm:pt>
    <dgm:pt modelId="{D21FEB8D-373D-4D25-9F73-D08A3FAEE6A2}" type="pres">
      <dgm:prSet presAssocID="{730BF797-B45A-40B9-97F9-D20E674BC462}" presName="linearProcess" presStyleCnt="0"/>
      <dgm:spPr/>
    </dgm:pt>
    <dgm:pt modelId="{063CD509-8149-4C66-878E-BABC8405CA38}" type="pres">
      <dgm:prSet presAssocID="{2C2E1129-34DB-4BE2-B69F-9E51056A908A}" presName="textNode" presStyleLbl="node1" presStyleIdx="0" presStyleCnt="3" custScaleY="1748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118BD4-5EC8-4F84-B1E9-FE148EA95CC1}" type="pres">
      <dgm:prSet presAssocID="{7EDA2426-89FB-459E-B632-5C7E0BFF0D08}" presName="sibTrans" presStyleCnt="0"/>
      <dgm:spPr/>
    </dgm:pt>
    <dgm:pt modelId="{D6769D5A-D816-4AE5-AFDD-5376F78F4080}" type="pres">
      <dgm:prSet presAssocID="{97A7F6D2-E693-4A3D-BEC6-98DFA3BE5408}" presName="textNode" presStyleLbl="node1" presStyleIdx="1" presStyleCnt="3" custScaleY="176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25CBD8-C5FE-4EF2-B8BD-43223D60A247}" type="pres">
      <dgm:prSet presAssocID="{410EBEA0-74B3-4F3B-82C6-809E64326D08}" presName="sibTrans" presStyleCnt="0"/>
      <dgm:spPr/>
    </dgm:pt>
    <dgm:pt modelId="{C97D4FB1-5872-45E2-8A26-6EDA8A898E2F}" type="pres">
      <dgm:prSet presAssocID="{A8A6213B-D02D-4761-B889-FBAF6750A030}" presName="textNode" presStyleLbl="node1" presStyleIdx="2" presStyleCnt="3" custScaleY="170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58E451-B873-47F4-AA47-5D6F53225B65}" srcId="{730BF797-B45A-40B9-97F9-D20E674BC462}" destId="{A8A6213B-D02D-4761-B889-FBAF6750A030}" srcOrd="2" destOrd="0" parTransId="{1EDBF0B3-BB15-4926-9F70-B9F55C8A086D}" sibTransId="{A71D205C-0260-4936-A169-32E800256F99}"/>
    <dgm:cxn modelId="{1E2A95B3-3C15-4746-82BD-EDA77BDD1373}" type="presOf" srcId="{730BF797-B45A-40B9-97F9-D20E674BC462}" destId="{547CD063-F216-44B6-B19B-0D89D9D0D345}" srcOrd="0" destOrd="0" presId="urn:microsoft.com/office/officeart/2005/8/layout/hProcess9"/>
    <dgm:cxn modelId="{4A96FC11-61B9-49F8-B312-EA58B1E47205}" type="presOf" srcId="{A8A6213B-D02D-4761-B889-FBAF6750A030}" destId="{C97D4FB1-5872-45E2-8A26-6EDA8A898E2F}" srcOrd="0" destOrd="0" presId="urn:microsoft.com/office/officeart/2005/8/layout/hProcess9"/>
    <dgm:cxn modelId="{1A905503-3365-4FD4-9A1F-769758A23825}" srcId="{730BF797-B45A-40B9-97F9-D20E674BC462}" destId="{97A7F6D2-E693-4A3D-BEC6-98DFA3BE5408}" srcOrd="1" destOrd="0" parTransId="{8067DB18-7079-4E1F-9D4C-35FF97C15588}" sibTransId="{410EBEA0-74B3-4F3B-82C6-809E64326D08}"/>
    <dgm:cxn modelId="{B52E5ADC-54AB-4E7B-A8B6-96AD53EEE934}" type="presOf" srcId="{2C2E1129-34DB-4BE2-B69F-9E51056A908A}" destId="{063CD509-8149-4C66-878E-BABC8405CA38}" srcOrd="0" destOrd="0" presId="urn:microsoft.com/office/officeart/2005/8/layout/hProcess9"/>
    <dgm:cxn modelId="{ED817319-BF89-4E00-A0FF-3C185F13BC5C}" type="presOf" srcId="{97A7F6D2-E693-4A3D-BEC6-98DFA3BE5408}" destId="{D6769D5A-D816-4AE5-AFDD-5376F78F4080}" srcOrd="0" destOrd="0" presId="urn:microsoft.com/office/officeart/2005/8/layout/hProcess9"/>
    <dgm:cxn modelId="{A0CFFE1A-3813-45C1-909C-FA0D415F9C52}" srcId="{730BF797-B45A-40B9-97F9-D20E674BC462}" destId="{2C2E1129-34DB-4BE2-B69F-9E51056A908A}" srcOrd="0" destOrd="0" parTransId="{BC38DEC8-92D1-4288-9B5B-0EE761173307}" sibTransId="{7EDA2426-89FB-459E-B632-5C7E0BFF0D08}"/>
    <dgm:cxn modelId="{B8FD280E-199C-44C5-80F2-8CDB9CBA2B7D}" type="presParOf" srcId="{547CD063-F216-44B6-B19B-0D89D9D0D345}" destId="{9B8319D0-D1DB-4793-9CA9-BD530654E2A2}" srcOrd="0" destOrd="0" presId="urn:microsoft.com/office/officeart/2005/8/layout/hProcess9"/>
    <dgm:cxn modelId="{EC2449C0-9685-497E-9BA6-9A6C67F4849A}" type="presParOf" srcId="{547CD063-F216-44B6-B19B-0D89D9D0D345}" destId="{D21FEB8D-373D-4D25-9F73-D08A3FAEE6A2}" srcOrd="1" destOrd="0" presId="urn:microsoft.com/office/officeart/2005/8/layout/hProcess9"/>
    <dgm:cxn modelId="{E083E0EB-C353-4085-BB25-1F79FD9BF0E5}" type="presParOf" srcId="{D21FEB8D-373D-4D25-9F73-D08A3FAEE6A2}" destId="{063CD509-8149-4C66-878E-BABC8405CA38}" srcOrd="0" destOrd="0" presId="urn:microsoft.com/office/officeart/2005/8/layout/hProcess9"/>
    <dgm:cxn modelId="{4A0E979C-86FD-46A9-81DB-CED406BFEFCB}" type="presParOf" srcId="{D21FEB8D-373D-4D25-9F73-D08A3FAEE6A2}" destId="{D0118BD4-5EC8-4F84-B1E9-FE148EA95CC1}" srcOrd="1" destOrd="0" presId="urn:microsoft.com/office/officeart/2005/8/layout/hProcess9"/>
    <dgm:cxn modelId="{8E204049-8A5E-4249-8B22-693C765D8F37}" type="presParOf" srcId="{D21FEB8D-373D-4D25-9F73-D08A3FAEE6A2}" destId="{D6769D5A-D816-4AE5-AFDD-5376F78F4080}" srcOrd="2" destOrd="0" presId="urn:microsoft.com/office/officeart/2005/8/layout/hProcess9"/>
    <dgm:cxn modelId="{15AF7AA9-25AF-43E2-9F03-5FA1B6FDC390}" type="presParOf" srcId="{D21FEB8D-373D-4D25-9F73-D08A3FAEE6A2}" destId="{2525CBD8-C5FE-4EF2-B8BD-43223D60A247}" srcOrd="3" destOrd="0" presId="urn:microsoft.com/office/officeart/2005/8/layout/hProcess9"/>
    <dgm:cxn modelId="{793750DC-BC7B-4473-89B2-30822D13413B}" type="presParOf" srcId="{D21FEB8D-373D-4D25-9F73-D08A3FAEE6A2}" destId="{C97D4FB1-5872-45E2-8A26-6EDA8A898E2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E9321DC-1632-4FDE-86D6-D07E089AA51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DB0E7D-D0CF-49F9-B4D1-61427CC0CBFB}">
      <dgm:prSet phldrT="[Текст]"/>
      <dgm:spPr/>
      <dgm:t>
        <a:bodyPr/>
        <a:lstStyle/>
        <a:p>
          <a:r>
            <a:rPr lang="ru-RU" dirty="0" smtClean="0"/>
            <a:t>54 802,0</a:t>
          </a:r>
          <a:endParaRPr lang="ru-RU" dirty="0"/>
        </a:p>
      </dgm:t>
    </dgm:pt>
    <dgm:pt modelId="{1B59794C-7712-408B-A8D6-B257AF904110}" type="parTrans" cxnId="{B3149ACB-9782-406F-BC0A-838039A8D875}">
      <dgm:prSet/>
      <dgm:spPr/>
      <dgm:t>
        <a:bodyPr/>
        <a:lstStyle/>
        <a:p>
          <a:endParaRPr lang="ru-RU"/>
        </a:p>
      </dgm:t>
    </dgm:pt>
    <dgm:pt modelId="{71C20A80-215C-4F01-B753-827CA8B6FE60}" type="sibTrans" cxnId="{B3149ACB-9782-406F-BC0A-838039A8D875}">
      <dgm:prSet/>
      <dgm:spPr/>
      <dgm:t>
        <a:bodyPr/>
        <a:lstStyle/>
        <a:p>
          <a:endParaRPr lang="ru-RU"/>
        </a:p>
      </dgm:t>
    </dgm:pt>
    <dgm:pt modelId="{42FFE4FE-4CFB-422F-A28F-D6B3CE5F37B0}">
      <dgm:prSet phldrT="[Текст]"/>
      <dgm:spPr/>
      <dgm:t>
        <a:bodyPr/>
        <a:lstStyle/>
        <a:p>
          <a:r>
            <a:rPr lang="ru-RU" dirty="0" smtClean="0"/>
            <a:t>Обеспечение жизнедеятельности образовательных учреждений (приведение образовательных учреждений в соответствие с требованиями санитарных норм и правил, в соответствии с правилами пожарной безопасности, обеспечение антитеррористической защищенности, а также проведение текущих и капитальных ремонтов 14 образовательных учреждений)</a:t>
          </a:r>
          <a:endParaRPr lang="ru-RU" dirty="0"/>
        </a:p>
      </dgm:t>
    </dgm:pt>
    <dgm:pt modelId="{CA9FA8A2-A8A1-4497-BDCC-A47818AB98FE}" type="parTrans" cxnId="{3860FAFF-7356-4219-B382-21FA73B34DE8}">
      <dgm:prSet/>
      <dgm:spPr/>
      <dgm:t>
        <a:bodyPr/>
        <a:lstStyle/>
        <a:p>
          <a:endParaRPr lang="ru-RU"/>
        </a:p>
      </dgm:t>
    </dgm:pt>
    <dgm:pt modelId="{F2F112F2-6F2A-45F6-8360-C1609DD13DC5}" type="sibTrans" cxnId="{3860FAFF-7356-4219-B382-21FA73B34DE8}">
      <dgm:prSet/>
      <dgm:spPr/>
      <dgm:t>
        <a:bodyPr/>
        <a:lstStyle/>
        <a:p>
          <a:endParaRPr lang="ru-RU"/>
        </a:p>
      </dgm:t>
    </dgm:pt>
    <dgm:pt modelId="{7081AFC8-7587-4A36-8F4D-C4109BFCF7BD}">
      <dgm:prSet phldrT="[Текст]"/>
      <dgm:spPr/>
      <dgm:t>
        <a:bodyPr/>
        <a:lstStyle/>
        <a:p>
          <a:r>
            <a:rPr lang="ru-RU" dirty="0" smtClean="0"/>
            <a:t>2 172,7</a:t>
          </a:r>
          <a:endParaRPr lang="ru-RU" dirty="0"/>
        </a:p>
      </dgm:t>
    </dgm:pt>
    <dgm:pt modelId="{A49A78DC-0EFA-4758-AAD1-D4E65D26613E}" type="parTrans" cxnId="{8608F821-0579-4D83-B10B-DA0038C85C50}">
      <dgm:prSet/>
      <dgm:spPr/>
      <dgm:t>
        <a:bodyPr/>
        <a:lstStyle/>
        <a:p>
          <a:endParaRPr lang="ru-RU"/>
        </a:p>
      </dgm:t>
    </dgm:pt>
    <dgm:pt modelId="{ECD7293A-3300-4612-B292-4255D1F4B9C6}" type="sibTrans" cxnId="{8608F821-0579-4D83-B10B-DA0038C85C50}">
      <dgm:prSet/>
      <dgm:spPr/>
      <dgm:t>
        <a:bodyPr/>
        <a:lstStyle/>
        <a:p>
          <a:endParaRPr lang="ru-RU"/>
        </a:p>
      </dgm:t>
    </dgm:pt>
    <dgm:pt modelId="{48AC7BB3-9CB4-4126-992C-8A4B09CC482E}">
      <dgm:prSet phldrT="[Текст]"/>
      <dgm:spPr/>
      <dgm:t>
        <a:bodyPr/>
        <a:lstStyle/>
        <a:p>
          <a:r>
            <a:rPr lang="ru-RU" dirty="0" smtClean="0"/>
            <a:t>Выявление и поддержка одаренных детей (сопровождение и поддержка деятельности с одаренными детьми)</a:t>
          </a:r>
          <a:endParaRPr lang="ru-RU" dirty="0"/>
        </a:p>
      </dgm:t>
    </dgm:pt>
    <dgm:pt modelId="{A71EACD8-ADA5-4273-B196-EEC3B179D688}" type="parTrans" cxnId="{5A5F3502-80A9-4076-9259-0E1E0A6BA78D}">
      <dgm:prSet/>
      <dgm:spPr/>
      <dgm:t>
        <a:bodyPr/>
        <a:lstStyle/>
        <a:p>
          <a:endParaRPr lang="ru-RU"/>
        </a:p>
      </dgm:t>
    </dgm:pt>
    <dgm:pt modelId="{6F714901-8491-4664-81F1-C7B93983DB88}" type="sibTrans" cxnId="{5A5F3502-80A9-4076-9259-0E1E0A6BA78D}">
      <dgm:prSet/>
      <dgm:spPr/>
      <dgm:t>
        <a:bodyPr/>
        <a:lstStyle/>
        <a:p>
          <a:endParaRPr lang="ru-RU"/>
        </a:p>
      </dgm:t>
    </dgm:pt>
    <dgm:pt modelId="{B177BE9C-3F27-4517-93A1-95F3791E542A}">
      <dgm:prSet phldrT="[Текст]"/>
      <dgm:spPr/>
      <dgm:t>
        <a:bodyPr/>
        <a:lstStyle/>
        <a:p>
          <a:r>
            <a:rPr lang="ru-RU" dirty="0" smtClean="0"/>
            <a:t>53 214,8</a:t>
          </a:r>
          <a:endParaRPr lang="ru-RU" dirty="0"/>
        </a:p>
      </dgm:t>
    </dgm:pt>
    <dgm:pt modelId="{65F380D4-7669-46CD-98D0-D3F9E15C4497}" type="parTrans" cxnId="{6F303DF9-838A-436E-AD79-D5AB47251758}">
      <dgm:prSet/>
      <dgm:spPr/>
      <dgm:t>
        <a:bodyPr/>
        <a:lstStyle/>
        <a:p>
          <a:endParaRPr lang="ru-RU"/>
        </a:p>
      </dgm:t>
    </dgm:pt>
    <dgm:pt modelId="{BFA58A99-34CF-4F85-9FF9-524336084A01}" type="sibTrans" cxnId="{6F303DF9-838A-436E-AD79-D5AB47251758}">
      <dgm:prSet/>
      <dgm:spPr/>
      <dgm:t>
        <a:bodyPr/>
        <a:lstStyle/>
        <a:p>
          <a:endParaRPr lang="ru-RU"/>
        </a:p>
      </dgm:t>
    </dgm:pt>
    <dgm:pt modelId="{023B5DE1-60DF-460E-BA65-A8440157CD98}">
      <dgm:prSet phldrT="[Текст]"/>
      <dgm:spPr/>
      <dgm:t>
        <a:bodyPr/>
        <a:lstStyle/>
        <a:p>
          <a:r>
            <a:rPr lang="ru-RU" dirty="0" smtClean="0"/>
            <a:t>Сохранение и укрепление здоровья детей (создание условий, обеспечивающих полноценный отдых, оздоровление, занятость детей, сохранение и укрепление здоровья учащихся)</a:t>
          </a:r>
          <a:endParaRPr lang="ru-RU" dirty="0"/>
        </a:p>
      </dgm:t>
    </dgm:pt>
    <dgm:pt modelId="{E718ED5F-6488-45F6-AB56-FCE99126D493}" type="parTrans" cxnId="{ADD8C5CC-6A8E-46BA-90B7-4678149882BD}">
      <dgm:prSet/>
      <dgm:spPr/>
      <dgm:t>
        <a:bodyPr/>
        <a:lstStyle/>
        <a:p>
          <a:endParaRPr lang="ru-RU"/>
        </a:p>
      </dgm:t>
    </dgm:pt>
    <dgm:pt modelId="{97972223-69BB-4880-8AF6-C4F0530EA0A5}" type="sibTrans" cxnId="{ADD8C5CC-6A8E-46BA-90B7-4678149882BD}">
      <dgm:prSet/>
      <dgm:spPr/>
      <dgm:t>
        <a:bodyPr/>
        <a:lstStyle/>
        <a:p>
          <a:endParaRPr lang="ru-RU"/>
        </a:p>
      </dgm:t>
    </dgm:pt>
    <dgm:pt modelId="{646C0D45-DE86-4E66-A2D9-C04C111B915B}">
      <dgm:prSet/>
      <dgm:spPr/>
      <dgm:t>
        <a:bodyPr/>
        <a:lstStyle/>
        <a:p>
          <a:r>
            <a:rPr lang="ru-RU" dirty="0" smtClean="0"/>
            <a:t>826 947,3</a:t>
          </a:r>
          <a:endParaRPr lang="ru-RU" dirty="0"/>
        </a:p>
      </dgm:t>
    </dgm:pt>
    <dgm:pt modelId="{BAE13D9D-8E72-4E4B-91B1-EB02113E9458}" type="parTrans" cxnId="{CC68F8BC-1342-4447-95B1-F600798EC950}">
      <dgm:prSet/>
      <dgm:spPr/>
      <dgm:t>
        <a:bodyPr/>
        <a:lstStyle/>
        <a:p>
          <a:endParaRPr lang="ru-RU"/>
        </a:p>
      </dgm:t>
    </dgm:pt>
    <dgm:pt modelId="{0B861BDC-2D8C-4085-A787-071C119B9A41}" type="sibTrans" cxnId="{CC68F8BC-1342-4447-95B1-F600798EC950}">
      <dgm:prSet/>
      <dgm:spPr/>
      <dgm:t>
        <a:bodyPr/>
        <a:lstStyle/>
        <a:p>
          <a:endParaRPr lang="ru-RU"/>
        </a:p>
      </dgm:t>
    </dgm:pt>
    <dgm:pt modelId="{7AEDFABB-96B8-4E16-AB13-6947FAC2E537}">
      <dgm:prSet/>
      <dgm:spPr/>
      <dgm:t>
        <a:bodyPr/>
        <a:lstStyle/>
        <a:p>
          <a:r>
            <a:rPr lang="ru-RU" dirty="0" smtClean="0"/>
            <a:t>98 129,4</a:t>
          </a:r>
          <a:endParaRPr lang="ru-RU" dirty="0"/>
        </a:p>
      </dgm:t>
    </dgm:pt>
    <dgm:pt modelId="{61BCE2B5-0673-4991-88F9-D6C26BCD596F}" type="parTrans" cxnId="{88A56360-02D6-4C06-A62E-409557D4C1E9}">
      <dgm:prSet/>
      <dgm:spPr/>
      <dgm:t>
        <a:bodyPr/>
        <a:lstStyle/>
        <a:p>
          <a:endParaRPr lang="ru-RU"/>
        </a:p>
      </dgm:t>
    </dgm:pt>
    <dgm:pt modelId="{7B3DF8D4-3765-4327-8521-34EAECB4E9FC}" type="sibTrans" cxnId="{88A56360-02D6-4C06-A62E-409557D4C1E9}">
      <dgm:prSet/>
      <dgm:spPr/>
      <dgm:t>
        <a:bodyPr/>
        <a:lstStyle/>
        <a:p>
          <a:endParaRPr lang="ru-RU"/>
        </a:p>
      </dgm:t>
    </dgm:pt>
    <dgm:pt modelId="{A5AF8736-6B55-4CC0-B41B-08774FB37430}">
      <dgm:prSet/>
      <dgm:spPr/>
      <dgm:t>
        <a:bodyPr/>
        <a:lstStyle/>
        <a:p>
          <a:r>
            <a:rPr lang="ru-RU" dirty="0" smtClean="0"/>
            <a:t>Развитие дошкольного, общего и дополнительного образования (финансирование учреждений  дошкольного, общего и дополнительного образования – более 2000 детей)</a:t>
          </a:r>
          <a:endParaRPr lang="ru-RU" dirty="0"/>
        </a:p>
      </dgm:t>
    </dgm:pt>
    <dgm:pt modelId="{B09C2C67-19F3-4C60-9E46-2A7C8924DA54}" type="parTrans" cxnId="{A70E566D-FFED-4B88-B887-DC46C2E0E25D}">
      <dgm:prSet/>
      <dgm:spPr/>
      <dgm:t>
        <a:bodyPr/>
        <a:lstStyle/>
        <a:p>
          <a:endParaRPr lang="ru-RU"/>
        </a:p>
      </dgm:t>
    </dgm:pt>
    <dgm:pt modelId="{1BFEFE4D-158F-4366-B6A1-EEFB1B864329}" type="sibTrans" cxnId="{A70E566D-FFED-4B88-B887-DC46C2E0E25D}">
      <dgm:prSet/>
      <dgm:spPr/>
      <dgm:t>
        <a:bodyPr/>
        <a:lstStyle/>
        <a:p>
          <a:endParaRPr lang="ru-RU"/>
        </a:p>
      </dgm:t>
    </dgm:pt>
    <dgm:pt modelId="{8D548FD4-5356-4B9F-A188-6F7CA3422DD7}">
      <dgm:prSet/>
      <dgm:spPr/>
      <dgm:t>
        <a:bodyPr/>
        <a:lstStyle/>
        <a:p>
          <a:r>
            <a:rPr lang="ru-RU" dirty="0" smtClean="0"/>
            <a:t>Обеспечение реализации муниципальной программы</a:t>
          </a:r>
          <a:endParaRPr lang="ru-RU" dirty="0"/>
        </a:p>
      </dgm:t>
    </dgm:pt>
    <dgm:pt modelId="{EDC81D5E-3265-4743-8CD9-21BFE29582E4}" type="parTrans" cxnId="{6F181B0C-C432-4413-909B-9D4AE3C4BEBE}">
      <dgm:prSet/>
      <dgm:spPr/>
      <dgm:t>
        <a:bodyPr/>
        <a:lstStyle/>
        <a:p>
          <a:endParaRPr lang="ru-RU"/>
        </a:p>
      </dgm:t>
    </dgm:pt>
    <dgm:pt modelId="{A35F0A8B-5746-41FC-B32E-1B651066D671}" type="sibTrans" cxnId="{6F181B0C-C432-4413-909B-9D4AE3C4BEBE}">
      <dgm:prSet/>
      <dgm:spPr/>
      <dgm:t>
        <a:bodyPr/>
        <a:lstStyle/>
        <a:p>
          <a:endParaRPr lang="ru-RU"/>
        </a:p>
      </dgm:t>
    </dgm:pt>
    <dgm:pt modelId="{75CC86EF-B779-4EBA-BA18-7BA5A59C997D}" type="pres">
      <dgm:prSet presAssocID="{6E9321DC-1632-4FDE-86D6-D07E089AA51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B1EF03-9488-4F22-B663-EB852BE97A20}" type="pres">
      <dgm:prSet presAssocID="{44DB0E7D-D0CF-49F9-B4D1-61427CC0CBFB}" presName="composite" presStyleCnt="0"/>
      <dgm:spPr/>
    </dgm:pt>
    <dgm:pt modelId="{D8BCD5AF-090B-4C32-8545-E95DB08B7E1D}" type="pres">
      <dgm:prSet presAssocID="{44DB0E7D-D0CF-49F9-B4D1-61427CC0CBFB}" presName="parentText" presStyleLbl="alignNode1" presStyleIdx="0" presStyleCnt="5" custLinFactNeighborY="-49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D92C0-3D13-414C-8149-6A67E256153E}" type="pres">
      <dgm:prSet presAssocID="{44DB0E7D-D0CF-49F9-B4D1-61427CC0CBF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23C8D-A466-4F52-8D0E-64C4D1CA35BD}" type="pres">
      <dgm:prSet presAssocID="{71C20A80-215C-4F01-B753-827CA8B6FE60}" presName="sp" presStyleCnt="0"/>
      <dgm:spPr/>
    </dgm:pt>
    <dgm:pt modelId="{D035EA35-8C11-4E3F-8AED-1C785E6B6875}" type="pres">
      <dgm:prSet presAssocID="{7081AFC8-7587-4A36-8F4D-C4109BFCF7BD}" presName="composite" presStyleCnt="0"/>
      <dgm:spPr/>
    </dgm:pt>
    <dgm:pt modelId="{54B1A43F-6331-4173-AB05-9AA70FDC62CE}" type="pres">
      <dgm:prSet presAssocID="{7081AFC8-7587-4A36-8F4D-C4109BFCF7BD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F8AE0-C5E5-47A0-BAC0-081BE76E05EA}" type="pres">
      <dgm:prSet presAssocID="{7081AFC8-7587-4A36-8F4D-C4109BFCF7BD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2EA570-CB67-4EB4-AA54-28B725BA79D7}" type="pres">
      <dgm:prSet presAssocID="{ECD7293A-3300-4612-B292-4255D1F4B9C6}" presName="sp" presStyleCnt="0"/>
      <dgm:spPr/>
    </dgm:pt>
    <dgm:pt modelId="{69EE32E1-CD0E-4CE6-8E85-2DD597994DFA}" type="pres">
      <dgm:prSet presAssocID="{B177BE9C-3F27-4517-93A1-95F3791E542A}" presName="composite" presStyleCnt="0"/>
      <dgm:spPr/>
    </dgm:pt>
    <dgm:pt modelId="{E769870E-E9E1-463A-B313-E9C423B2A003}" type="pres">
      <dgm:prSet presAssocID="{B177BE9C-3F27-4517-93A1-95F3791E542A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6F1BF0-11D6-4834-9DB2-38B648151AA5}" type="pres">
      <dgm:prSet presAssocID="{B177BE9C-3F27-4517-93A1-95F3791E542A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9D270-7ADB-4597-A04D-ED1DA67D8665}" type="pres">
      <dgm:prSet presAssocID="{BFA58A99-34CF-4F85-9FF9-524336084A01}" presName="sp" presStyleCnt="0"/>
      <dgm:spPr/>
    </dgm:pt>
    <dgm:pt modelId="{7C7239A9-78A0-4348-A121-B435F6523E0A}" type="pres">
      <dgm:prSet presAssocID="{646C0D45-DE86-4E66-A2D9-C04C111B915B}" presName="composite" presStyleCnt="0"/>
      <dgm:spPr/>
    </dgm:pt>
    <dgm:pt modelId="{65638030-935A-48A7-AA13-F61A07A56FFE}" type="pres">
      <dgm:prSet presAssocID="{646C0D45-DE86-4E66-A2D9-C04C111B915B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CEE0CF-34FE-435F-8F47-AD5D8B02334D}" type="pres">
      <dgm:prSet presAssocID="{646C0D45-DE86-4E66-A2D9-C04C111B915B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4D4ECB-F351-416D-9CF2-E9660A0F5DE9}" type="pres">
      <dgm:prSet presAssocID="{0B861BDC-2D8C-4085-A787-071C119B9A41}" presName="sp" presStyleCnt="0"/>
      <dgm:spPr/>
    </dgm:pt>
    <dgm:pt modelId="{8FBDBA63-7F4A-40AA-B9B6-DC68AD11F671}" type="pres">
      <dgm:prSet presAssocID="{7AEDFABB-96B8-4E16-AB13-6947FAC2E537}" presName="composite" presStyleCnt="0"/>
      <dgm:spPr/>
    </dgm:pt>
    <dgm:pt modelId="{098E2C02-2CA3-4087-BA7C-92E0B04CAE20}" type="pres">
      <dgm:prSet presAssocID="{7AEDFABB-96B8-4E16-AB13-6947FAC2E537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248147-612A-425A-B4FC-2C84C9DFDF71}" type="pres">
      <dgm:prSet presAssocID="{7AEDFABB-96B8-4E16-AB13-6947FAC2E537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08F821-0579-4D83-B10B-DA0038C85C50}" srcId="{6E9321DC-1632-4FDE-86D6-D07E089AA513}" destId="{7081AFC8-7587-4A36-8F4D-C4109BFCF7BD}" srcOrd="1" destOrd="0" parTransId="{A49A78DC-0EFA-4758-AAD1-D4E65D26613E}" sibTransId="{ECD7293A-3300-4612-B292-4255D1F4B9C6}"/>
    <dgm:cxn modelId="{9C744973-1D0B-4061-83A8-44D143D14EF2}" type="presOf" srcId="{44DB0E7D-D0CF-49F9-B4D1-61427CC0CBFB}" destId="{D8BCD5AF-090B-4C32-8545-E95DB08B7E1D}" srcOrd="0" destOrd="0" presId="urn:microsoft.com/office/officeart/2005/8/layout/chevron2"/>
    <dgm:cxn modelId="{001579A1-4A49-462F-AFF0-8A26E0DD7C17}" type="presOf" srcId="{6E9321DC-1632-4FDE-86D6-D07E089AA513}" destId="{75CC86EF-B779-4EBA-BA18-7BA5A59C997D}" srcOrd="0" destOrd="0" presId="urn:microsoft.com/office/officeart/2005/8/layout/chevron2"/>
    <dgm:cxn modelId="{B3149ACB-9782-406F-BC0A-838039A8D875}" srcId="{6E9321DC-1632-4FDE-86D6-D07E089AA513}" destId="{44DB0E7D-D0CF-49F9-B4D1-61427CC0CBFB}" srcOrd="0" destOrd="0" parTransId="{1B59794C-7712-408B-A8D6-B257AF904110}" sibTransId="{71C20A80-215C-4F01-B753-827CA8B6FE60}"/>
    <dgm:cxn modelId="{4475613E-C05A-4D65-9A36-00920697201A}" type="presOf" srcId="{B177BE9C-3F27-4517-93A1-95F3791E542A}" destId="{E769870E-E9E1-463A-B313-E9C423B2A003}" srcOrd="0" destOrd="0" presId="urn:microsoft.com/office/officeart/2005/8/layout/chevron2"/>
    <dgm:cxn modelId="{055A9475-1A0D-4CE8-9AAE-CE6C12E3E2DB}" type="presOf" srcId="{023B5DE1-60DF-460E-BA65-A8440157CD98}" destId="{866F1BF0-11D6-4834-9DB2-38B648151AA5}" srcOrd="0" destOrd="0" presId="urn:microsoft.com/office/officeart/2005/8/layout/chevron2"/>
    <dgm:cxn modelId="{40B2A897-87BC-47BD-88C6-D172F5414A88}" type="presOf" srcId="{7081AFC8-7587-4A36-8F4D-C4109BFCF7BD}" destId="{54B1A43F-6331-4173-AB05-9AA70FDC62CE}" srcOrd="0" destOrd="0" presId="urn:microsoft.com/office/officeart/2005/8/layout/chevron2"/>
    <dgm:cxn modelId="{56682AF7-A2D2-44CD-8220-6EEB93D0111D}" type="presOf" srcId="{7AEDFABB-96B8-4E16-AB13-6947FAC2E537}" destId="{098E2C02-2CA3-4087-BA7C-92E0B04CAE20}" srcOrd="0" destOrd="0" presId="urn:microsoft.com/office/officeart/2005/8/layout/chevron2"/>
    <dgm:cxn modelId="{ADD8C5CC-6A8E-46BA-90B7-4678149882BD}" srcId="{B177BE9C-3F27-4517-93A1-95F3791E542A}" destId="{023B5DE1-60DF-460E-BA65-A8440157CD98}" srcOrd="0" destOrd="0" parTransId="{E718ED5F-6488-45F6-AB56-FCE99126D493}" sibTransId="{97972223-69BB-4880-8AF6-C4F0530EA0A5}"/>
    <dgm:cxn modelId="{02C4B32C-DE78-452A-BAC7-9E23C856A31D}" type="presOf" srcId="{42FFE4FE-4CFB-422F-A28F-D6B3CE5F37B0}" destId="{30AD92C0-3D13-414C-8149-6A67E256153E}" srcOrd="0" destOrd="0" presId="urn:microsoft.com/office/officeart/2005/8/layout/chevron2"/>
    <dgm:cxn modelId="{7702AEC6-122B-4A4C-95D1-8A004EB733CF}" type="presOf" srcId="{8D548FD4-5356-4B9F-A188-6F7CA3422DD7}" destId="{F5248147-612A-425A-B4FC-2C84C9DFDF71}" srcOrd="0" destOrd="0" presId="urn:microsoft.com/office/officeart/2005/8/layout/chevron2"/>
    <dgm:cxn modelId="{CC68F8BC-1342-4447-95B1-F600798EC950}" srcId="{6E9321DC-1632-4FDE-86D6-D07E089AA513}" destId="{646C0D45-DE86-4E66-A2D9-C04C111B915B}" srcOrd="3" destOrd="0" parTransId="{BAE13D9D-8E72-4E4B-91B1-EB02113E9458}" sibTransId="{0B861BDC-2D8C-4085-A787-071C119B9A41}"/>
    <dgm:cxn modelId="{6F181B0C-C432-4413-909B-9D4AE3C4BEBE}" srcId="{7AEDFABB-96B8-4E16-AB13-6947FAC2E537}" destId="{8D548FD4-5356-4B9F-A188-6F7CA3422DD7}" srcOrd="0" destOrd="0" parTransId="{EDC81D5E-3265-4743-8CD9-21BFE29582E4}" sibTransId="{A35F0A8B-5746-41FC-B32E-1B651066D671}"/>
    <dgm:cxn modelId="{88A56360-02D6-4C06-A62E-409557D4C1E9}" srcId="{6E9321DC-1632-4FDE-86D6-D07E089AA513}" destId="{7AEDFABB-96B8-4E16-AB13-6947FAC2E537}" srcOrd="4" destOrd="0" parTransId="{61BCE2B5-0673-4991-88F9-D6C26BCD596F}" sibTransId="{7B3DF8D4-3765-4327-8521-34EAECB4E9FC}"/>
    <dgm:cxn modelId="{5A5F3502-80A9-4076-9259-0E1E0A6BA78D}" srcId="{7081AFC8-7587-4A36-8F4D-C4109BFCF7BD}" destId="{48AC7BB3-9CB4-4126-992C-8A4B09CC482E}" srcOrd="0" destOrd="0" parTransId="{A71EACD8-ADA5-4273-B196-EEC3B179D688}" sibTransId="{6F714901-8491-4664-81F1-C7B93983DB88}"/>
    <dgm:cxn modelId="{1859C353-2111-4E06-9A03-DEA43C09B046}" type="presOf" srcId="{646C0D45-DE86-4E66-A2D9-C04C111B915B}" destId="{65638030-935A-48A7-AA13-F61A07A56FFE}" srcOrd="0" destOrd="0" presId="urn:microsoft.com/office/officeart/2005/8/layout/chevron2"/>
    <dgm:cxn modelId="{6F303DF9-838A-436E-AD79-D5AB47251758}" srcId="{6E9321DC-1632-4FDE-86D6-D07E089AA513}" destId="{B177BE9C-3F27-4517-93A1-95F3791E542A}" srcOrd="2" destOrd="0" parTransId="{65F380D4-7669-46CD-98D0-D3F9E15C4497}" sibTransId="{BFA58A99-34CF-4F85-9FF9-524336084A01}"/>
    <dgm:cxn modelId="{A70E566D-FFED-4B88-B887-DC46C2E0E25D}" srcId="{646C0D45-DE86-4E66-A2D9-C04C111B915B}" destId="{A5AF8736-6B55-4CC0-B41B-08774FB37430}" srcOrd="0" destOrd="0" parTransId="{B09C2C67-19F3-4C60-9E46-2A7C8924DA54}" sibTransId="{1BFEFE4D-158F-4366-B6A1-EEFB1B864329}"/>
    <dgm:cxn modelId="{3860FAFF-7356-4219-B382-21FA73B34DE8}" srcId="{44DB0E7D-D0CF-49F9-B4D1-61427CC0CBFB}" destId="{42FFE4FE-4CFB-422F-A28F-D6B3CE5F37B0}" srcOrd="0" destOrd="0" parTransId="{CA9FA8A2-A8A1-4497-BDCC-A47818AB98FE}" sibTransId="{F2F112F2-6F2A-45F6-8360-C1609DD13DC5}"/>
    <dgm:cxn modelId="{6716B4E6-D603-4A83-9828-7FCF1D609122}" type="presOf" srcId="{48AC7BB3-9CB4-4126-992C-8A4B09CC482E}" destId="{EC7F8AE0-C5E5-47A0-BAC0-081BE76E05EA}" srcOrd="0" destOrd="0" presId="urn:microsoft.com/office/officeart/2005/8/layout/chevron2"/>
    <dgm:cxn modelId="{9F52AF82-6E38-4DB8-B52C-AC7ED11C5845}" type="presOf" srcId="{A5AF8736-6B55-4CC0-B41B-08774FB37430}" destId="{64CEE0CF-34FE-435F-8F47-AD5D8B02334D}" srcOrd="0" destOrd="0" presId="urn:microsoft.com/office/officeart/2005/8/layout/chevron2"/>
    <dgm:cxn modelId="{686B0D64-97E5-41B4-92EC-E2660CA0864F}" type="presParOf" srcId="{75CC86EF-B779-4EBA-BA18-7BA5A59C997D}" destId="{BEB1EF03-9488-4F22-B663-EB852BE97A20}" srcOrd="0" destOrd="0" presId="urn:microsoft.com/office/officeart/2005/8/layout/chevron2"/>
    <dgm:cxn modelId="{B770195D-E011-4EE3-8477-C9795A06676F}" type="presParOf" srcId="{BEB1EF03-9488-4F22-B663-EB852BE97A20}" destId="{D8BCD5AF-090B-4C32-8545-E95DB08B7E1D}" srcOrd="0" destOrd="0" presId="urn:microsoft.com/office/officeart/2005/8/layout/chevron2"/>
    <dgm:cxn modelId="{B273E94B-693F-42B5-9425-38D093DAF13C}" type="presParOf" srcId="{BEB1EF03-9488-4F22-B663-EB852BE97A20}" destId="{30AD92C0-3D13-414C-8149-6A67E256153E}" srcOrd="1" destOrd="0" presId="urn:microsoft.com/office/officeart/2005/8/layout/chevron2"/>
    <dgm:cxn modelId="{688EC54C-3F1A-4A73-886D-C878FD1A9D1D}" type="presParOf" srcId="{75CC86EF-B779-4EBA-BA18-7BA5A59C997D}" destId="{D1023C8D-A466-4F52-8D0E-64C4D1CA35BD}" srcOrd="1" destOrd="0" presId="urn:microsoft.com/office/officeart/2005/8/layout/chevron2"/>
    <dgm:cxn modelId="{AD38EF24-0FE3-4A2A-8BDB-9AD969A5543C}" type="presParOf" srcId="{75CC86EF-B779-4EBA-BA18-7BA5A59C997D}" destId="{D035EA35-8C11-4E3F-8AED-1C785E6B6875}" srcOrd="2" destOrd="0" presId="urn:microsoft.com/office/officeart/2005/8/layout/chevron2"/>
    <dgm:cxn modelId="{061D071E-6534-446F-9049-98883D6883AA}" type="presParOf" srcId="{D035EA35-8C11-4E3F-8AED-1C785E6B6875}" destId="{54B1A43F-6331-4173-AB05-9AA70FDC62CE}" srcOrd="0" destOrd="0" presId="urn:microsoft.com/office/officeart/2005/8/layout/chevron2"/>
    <dgm:cxn modelId="{9157AD47-6976-4640-B3D5-13866443B80B}" type="presParOf" srcId="{D035EA35-8C11-4E3F-8AED-1C785E6B6875}" destId="{EC7F8AE0-C5E5-47A0-BAC0-081BE76E05EA}" srcOrd="1" destOrd="0" presId="urn:microsoft.com/office/officeart/2005/8/layout/chevron2"/>
    <dgm:cxn modelId="{F3EDD46C-EE81-4063-A926-BE3E648AEEAE}" type="presParOf" srcId="{75CC86EF-B779-4EBA-BA18-7BA5A59C997D}" destId="{0C2EA570-CB67-4EB4-AA54-28B725BA79D7}" srcOrd="3" destOrd="0" presId="urn:microsoft.com/office/officeart/2005/8/layout/chevron2"/>
    <dgm:cxn modelId="{0AA898A5-B348-4BA3-840B-D901179E97D8}" type="presParOf" srcId="{75CC86EF-B779-4EBA-BA18-7BA5A59C997D}" destId="{69EE32E1-CD0E-4CE6-8E85-2DD597994DFA}" srcOrd="4" destOrd="0" presId="urn:microsoft.com/office/officeart/2005/8/layout/chevron2"/>
    <dgm:cxn modelId="{9D42AFD2-CB16-434A-BFCB-17CF34502EBF}" type="presParOf" srcId="{69EE32E1-CD0E-4CE6-8E85-2DD597994DFA}" destId="{E769870E-E9E1-463A-B313-E9C423B2A003}" srcOrd="0" destOrd="0" presId="urn:microsoft.com/office/officeart/2005/8/layout/chevron2"/>
    <dgm:cxn modelId="{868C0D27-217A-4234-BFA5-42AA0D719493}" type="presParOf" srcId="{69EE32E1-CD0E-4CE6-8E85-2DD597994DFA}" destId="{866F1BF0-11D6-4834-9DB2-38B648151AA5}" srcOrd="1" destOrd="0" presId="urn:microsoft.com/office/officeart/2005/8/layout/chevron2"/>
    <dgm:cxn modelId="{9375E614-44CF-48AD-A594-948B0AA04554}" type="presParOf" srcId="{75CC86EF-B779-4EBA-BA18-7BA5A59C997D}" destId="{FF39D270-7ADB-4597-A04D-ED1DA67D8665}" srcOrd="5" destOrd="0" presId="urn:microsoft.com/office/officeart/2005/8/layout/chevron2"/>
    <dgm:cxn modelId="{3750B99D-D379-4D2D-B8CE-68AE2CDAEB12}" type="presParOf" srcId="{75CC86EF-B779-4EBA-BA18-7BA5A59C997D}" destId="{7C7239A9-78A0-4348-A121-B435F6523E0A}" srcOrd="6" destOrd="0" presId="urn:microsoft.com/office/officeart/2005/8/layout/chevron2"/>
    <dgm:cxn modelId="{A5D0A1B0-1AD1-47B9-8C94-D4EB68EF628E}" type="presParOf" srcId="{7C7239A9-78A0-4348-A121-B435F6523E0A}" destId="{65638030-935A-48A7-AA13-F61A07A56FFE}" srcOrd="0" destOrd="0" presId="urn:microsoft.com/office/officeart/2005/8/layout/chevron2"/>
    <dgm:cxn modelId="{1CFA3342-0009-4A90-BF32-102FD4F7A589}" type="presParOf" srcId="{7C7239A9-78A0-4348-A121-B435F6523E0A}" destId="{64CEE0CF-34FE-435F-8F47-AD5D8B02334D}" srcOrd="1" destOrd="0" presId="urn:microsoft.com/office/officeart/2005/8/layout/chevron2"/>
    <dgm:cxn modelId="{2D06EA6E-17AF-4E47-A3C0-010E3690AB84}" type="presParOf" srcId="{75CC86EF-B779-4EBA-BA18-7BA5A59C997D}" destId="{484D4ECB-F351-416D-9CF2-E9660A0F5DE9}" srcOrd="7" destOrd="0" presId="urn:microsoft.com/office/officeart/2005/8/layout/chevron2"/>
    <dgm:cxn modelId="{BFDDEA63-E395-42A3-A75F-E8DC23D7C5C8}" type="presParOf" srcId="{75CC86EF-B779-4EBA-BA18-7BA5A59C997D}" destId="{8FBDBA63-7F4A-40AA-B9B6-DC68AD11F671}" srcOrd="8" destOrd="0" presId="urn:microsoft.com/office/officeart/2005/8/layout/chevron2"/>
    <dgm:cxn modelId="{08AC45F5-48DF-41F3-97B0-7BB28B8F5D92}" type="presParOf" srcId="{8FBDBA63-7F4A-40AA-B9B6-DC68AD11F671}" destId="{098E2C02-2CA3-4087-BA7C-92E0B04CAE20}" srcOrd="0" destOrd="0" presId="urn:microsoft.com/office/officeart/2005/8/layout/chevron2"/>
    <dgm:cxn modelId="{7334535A-DA87-4DCF-B329-C95DEBAD9B29}" type="presParOf" srcId="{8FBDBA63-7F4A-40AA-B9B6-DC68AD11F671}" destId="{F5248147-612A-425A-B4FC-2C84C9DFDF7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515FBC-0932-4A3E-B6E5-47DB63EB6344}">
      <dsp:nvSpPr>
        <dsp:cNvPr id="0" name=""/>
        <dsp:cNvSpPr/>
      </dsp:nvSpPr>
      <dsp:spPr>
        <a:xfrm>
          <a:off x="1823532" y="352126"/>
          <a:ext cx="4778450" cy="4778450"/>
        </a:xfrm>
        <a:prstGeom prst="pie">
          <a:avLst>
            <a:gd name="adj1" fmla="val 16200000"/>
            <a:gd name="adj2" fmla="val 205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 проекта бюджета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(август-ноябрь)</a:t>
          </a:r>
          <a:endParaRPr lang="ru-RU" sz="1500" kern="1200" dirty="0"/>
        </a:p>
      </dsp:txBody>
      <dsp:txXfrm>
        <a:off x="4316290" y="1155361"/>
        <a:ext cx="1535930" cy="1023953"/>
      </dsp:txXfrm>
    </dsp:sp>
    <dsp:sp modelId="{E1AD734B-077F-4B0D-A2D5-9E6EB61B7177}">
      <dsp:nvSpPr>
        <dsp:cNvPr id="0" name=""/>
        <dsp:cNvSpPr/>
      </dsp:nvSpPr>
      <dsp:spPr>
        <a:xfrm>
          <a:off x="1864490" y="479551"/>
          <a:ext cx="4778450" cy="4778450"/>
        </a:xfrm>
        <a:prstGeom prst="pie">
          <a:avLst>
            <a:gd name="adj1" fmla="val 20520000"/>
            <a:gd name="adj2" fmla="val 32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Рассмотрение и утверждение бюджета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(ноябрь-декабрь)</a:t>
          </a:r>
          <a:endParaRPr lang="ru-RU" sz="1500" kern="1200" dirty="0"/>
        </a:p>
      </dsp:txBody>
      <dsp:txXfrm>
        <a:off x="4942040" y="2662848"/>
        <a:ext cx="1422158" cy="1137726"/>
      </dsp:txXfrm>
    </dsp:sp>
    <dsp:sp modelId="{FE4892FD-D4FA-4122-B264-4AC89AE661D9}">
      <dsp:nvSpPr>
        <dsp:cNvPr id="0" name=""/>
        <dsp:cNvSpPr/>
      </dsp:nvSpPr>
      <dsp:spPr>
        <a:xfrm>
          <a:off x="1756406" y="558054"/>
          <a:ext cx="4778450" cy="4778450"/>
        </a:xfrm>
        <a:prstGeom prst="pie">
          <a:avLst>
            <a:gd name="adj1" fmla="val 3240000"/>
            <a:gd name="adj2" fmla="val 756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Исполнение бюджета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(январь-декабрь)</a:t>
          </a:r>
          <a:endParaRPr lang="ru-RU" sz="1500" kern="1200" dirty="0"/>
        </a:p>
      </dsp:txBody>
      <dsp:txXfrm>
        <a:off x="3462996" y="3914347"/>
        <a:ext cx="1365271" cy="1251499"/>
      </dsp:txXfrm>
    </dsp:sp>
    <dsp:sp modelId="{426D9C6F-D755-45E1-A402-0F45990A7125}">
      <dsp:nvSpPr>
        <dsp:cNvPr id="0" name=""/>
        <dsp:cNvSpPr/>
      </dsp:nvSpPr>
      <dsp:spPr>
        <a:xfrm>
          <a:off x="1648322" y="479551"/>
          <a:ext cx="4778450" cy="4778450"/>
        </a:xfrm>
        <a:prstGeom prst="pie">
          <a:avLst>
            <a:gd name="adj1" fmla="val 7560000"/>
            <a:gd name="adj2" fmla="val 1188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Утверждение бюджетной отчетности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(январь-апрель)</a:t>
          </a:r>
          <a:endParaRPr lang="ru-RU" sz="15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27065" y="2662848"/>
        <a:ext cx="1422158" cy="1137726"/>
      </dsp:txXfrm>
    </dsp:sp>
    <dsp:sp modelId="{08364386-0FE7-4BAA-B9A8-55FB3B129828}">
      <dsp:nvSpPr>
        <dsp:cNvPr id="0" name=""/>
        <dsp:cNvSpPr/>
      </dsp:nvSpPr>
      <dsp:spPr>
        <a:xfrm>
          <a:off x="1689280" y="352126"/>
          <a:ext cx="4778450" cy="4778450"/>
        </a:xfrm>
        <a:prstGeom prst="pie">
          <a:avLst>
            <a:gd name="adj1" fmla="val 1188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Контроль за исполнением бюджета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(январь-декабрь)</a:t>
          </a:r>
          <a:endParaRPr lang="ru-RU" sz="1500" kern="1200" dirty="0"/>
        </a:p>
      </dsp:txBody>
      <dsp:txXfrm>
        <a:off x="2439042" y="1155361"/>
        <a:ext cx="1535930" cy="1023953"/>
      </dsp:txXfrm>
    </dsp:sp>
    <dsp:sp modelId="{705FA3EB-1276-4038-A31D-D081F6846B82}">
      <dsp:nvSpPr>
        <dsp:cNvPr id="0" name=""/>
        <dsp:cNvSpPr/>
      </dsp:nvSpPr>
      <dsp:spPr>
        <a:xfrm>
          <a:off x="1527498" y="56317"/>
          <a:ext cx="5370068" cy="5370068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BBE1F8-EB54-4095-8C60-2B034E229CD4}">
      <dsp:nvSpPr>
        <dsp:cNvPr id="0" name=""/>
        <dsp:cNvSpPr/>
      </dsp:nvSpPr>
      <dsp:spPr>
        <a:xfrm>
          <a:off x="1569011" y="183700"/>
          <a:ext cx="5370068" cy="5370068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3B8970-B072-4840-9CE5-3371CA244FF7}">
      <dsp:nvSpPr>
        <dsp:cNvPr id="0" name=""/>
        <dsp:cNvSpPr/>
      </dsp:nvSpPr>
      <dsp:spPr>
        <a:xfrm>
          <a:off x="1460597" y="262443"/>
          <a:ext cx="5370068" cy="5370068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B0715E-1A39-4933-B756-4815B375FC88}">
      <dsp:nvSpPr>
        <dsp:cNvPr id="0" name=""/>
        <dsp:cNvSpPr/>
      </dsp:nvSpPr>
      <dsp:spPr>
        <a:xfrm>
          <a:off x="1352183" y="183700"/>
          <a:ext cx="5370068" cy="5370068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9446E1-8188-4D0C-A6EC-50AE9CAB2AF4}">
      <dsp:nvSpPr>
        <dsp:cNvPr id="0" name=""/>
        <dsp:cNvSpPr/>
      </dsp:nvSpPr>
      <dsp:spPr>
        <a:xfrm>
          <a:off x="1393696" y="56317"/>
          <a:ext cx="5370068" cy="5370068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9CB40F-6FFA-4D42-A06E-472FC898EB24}">
      <dsp:nvSpPr>
        <dsp:cNvPr id="0" name=""/>
        <dsp:cNvSpPr/>
      </dsp:nvSpPr>
      <dsp:spPr>
        <a:xfrm>
          <a:off x="-5116992" y="-783865"/>
          <a:ext cx="6093694" cy="6093694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69A64D-BA71-4093-BB7B-7037C62342D6}">
      <dsp:nvSpPr>
        <dsp:cNvPr id="0" name=""/>
        <dsp:cNvSpPr/>
      </dsp:nvSpPr>
      <dsp:spPr>
        <a:xfrm>
          <a:off x="511409" y="347956"/>
          <a:ext cx="7655707" cy="6962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668" tIns="35560" rIns="35560" bIns="3556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Участие в реализации национальных целей развития Российской Федерации, определенных Президентом Российской Федерации</a:t>
          </a:r>
          <a:endParaRPr lang="ru-RU" sz="1400" kern="1200" dirty="0"/>
        </a:p>
      </dsp:txBody>
      <dsp:txXfrm>
        <a:off x="511409" y="347956"/>
        <a:ext cx="7655707" cy="696274"/>
      </dsp:txXfrm>
    </dsp:sp>
    <dsp:sp modelId="{27D66444-0645-4DE3-981C-659B9F46F3F9}">
      <dsp:nvSpPr>
        <dsp:cNvPr id="0" name=""/>
        <dsp:cNvSpPr/>
      </dsp:nvSpPr>
      <dsp:spPr>
        <a:xfrm>
          <a:off x="76237" y="260921"/>
          <a:ext cx="870342" cy="87034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9A9D3D-62C1-43D6-B1DF-38353431BC34}">
      <dsp:nvSpPr>
        <dsp:cNvPr id="0" name=""/>
        <dsp:cNvSpPr/>
      </dsp:nvSpPr>
      <dsp:spPr>
        <a:xfrm>
          <a:off x="945285" y="1406578"/>
          <a:ext cx="7256517" cy="6962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668" tIns="35560" rIns="35560" bIns="3556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Взаимодействие с краевыми органами власти по сохранению устойчивого развития Северо-Енисейского района</a:t>
          </a:r>
          <a:endParaRPr lang="ru-RU" sz="1400" kern="1200" dirty="0"/>
        </a:p>
      </dsp:txBody>
      <dsp:txXfrm>
        <a:off x="945285" y="1406578"/>
        <a:ext cx="7256517" cy="696274"/>
      </dsp:txXfrm>
    </dsp:sp>
    <dsp:sp modelId="{7DBF10E9-8264-4F58-B9EC-D7FF0904FF42}">
      <dsp:nvSpPr>
        <dsp:cNvPr id="0" name=""/>
        <dsp:cNvSpPr/>
      </dsp:nvSpPr>
      <dsp:spPr>
        <a:xfrm>
          <a:off x="475427" y="1305514"/>
          <a:ext cx="870342" cy="87034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6AF3C8-EF67-4DF3-AC27-3DB88FA10FE2}">
      <dsp:nvSpPr>
        <dsp:cNvPr id="0" name=""/>
        <dsp:cNvSpPr/>
      </dsp:nvSpPr>
      <dsp:spPr>
        <a:xfrm>
          <a:off x="910599" y="2437140"/>
          <a:ext cx="7256517" cy="6962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668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Повышение эффективности бюджетных расходов </a:t>
          </a:r>
          <a:endParaRPr lang="ru-RU" sz="1400" kern="1200" dirty="0"/>
        </a:p>
      </dsp:txBody>
      <dsp:txXfrm>
        <a:off x="910599" y="2437140"/>
        <a:ext cx="7256517" cy="696274"/>
      </dsp:txXfrm>
    </dsp:sp>
    <dsp:sp modelId="{AB47476E-CCB7-4A03-831D-FCF642389504}">
      <dsp:nvSpPr>
        <dsp:cNvPr id="0" name=""/>
        <dsp:cNvSpPr/>
      </dsp:nvSpPr>
      <dsp:spPr>
        <a:xfrm>
          <a:off x="475427" y="2350106"/>
          <a:ext cx="870342" cy="87034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DDE673-03BB-45C2-836E-282D060ECC2F}">
      <dsp:nvSpPr>
        <dsp:cNvPr id="0" name=""/>
        <dsp:cNvSpPr/>
      </dsp:nvSpPr>
      <dsp:spPr>
        <a:xfrm>
          <a:off x="511409" y="3481732"/>
          <a:ext cx="7655707" cy="6962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668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Вовлечение граждан в бюджетный процесс граждан, включая развитие инициативного бюджетирования, информационная открытость бюджетной информации</a:t>
          </a:r>
          <a:endParaRPr lang="ru-RU" sz="1400" kern="1200" dirty="0"/>
        </a:p>
      </dsp:txBody>
      <dsp:txXfrm>
        <a:off x="511409" y="3481732"/>
        <a:ext cx="7655707" cy="696274"/>
      </dsp:txXfrm>
    </dsp:sp>
    <dsp:sp modelId="{EF47870B-B46F-45B3-9BE9-731D19BBD0A2}">
      <dsp:nvSpPr>
        <dsp:cNvPr id="0" name=""/>
        <dsp:cNvSpPr/>
      </dsp:nvSpPr>
      <dsp:spPr>
        <a:xfrm>
          <a:off x="76237" y="3394698"/>
          <a:ext cx="870342" cy="87034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9CB40F-6FFA-4D42-A06E-472FC898EB24}">
      <dsp:nvSpPr>
        <dsp:cNvPr id="0" name=""/>
        <dsp:cNvSpPr/>
      </dsp:nvSpPr>
      <dsp:spPr>
        <a:xfrm>
          <a:off x="-5114931" y="-783865"/>
          <a:ext cx="6093694" cy="6093694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69A64D-BA71-4093-BB7B-7037C62342D6}">
      <dsp:nvSpPr>
        <dsp:cNvPr id="0" name=""/>
        <dsp:cNvSpPr/>
      </dsp:nvSpPr>
      <dsp:spPr>
        <a:xfrm>
          <a:off x="325033" y="349329"/>
          <a:ext cx="7851682" cy="4113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6485" tIns="30480" rIns="30480" bIns="3048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Укрепление, развитие доходной базы и мобилизация доходов в бюджет</a:t>
          </a:r>
          <a:endParaRPr lang="ru-RU" sz="1200" b="1" kern="1200" dirty="0"/>
        </a:p>
      </dsp:txBody>
      <dsp:txXfrm>
        <a:off x="325033" y="349329"/>
        <a:ext cx="7851682" cy="411319"/>
      </dsp:txXfrm>
    </dsp:sp>
    <dsp:sp modelId="{27D66444-0645-4DE3-981C-659B9F46F3F9}">
      <dsp:nvSpPr>
        <dsp:cNvPr id="0" name=""/>
        <dsp:cNvSpPr/>
      </dsp:nvSpPr>
      <dsp:spPr>
        <a:xfrm>
          <a:off x="37752" y="290363"/>
          <a:ext cx="514149" cy="51414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15CC21-8CE4-4791-B8E6-F48C9D9B8100}">
      <dsp:nvSpPr>
        <dsp:cNvPr id="0" name=""/>
        <dsp:cNvSpPr/>
      </dsp:nvSpPr>
      <dsp:spPr>
        <a:xfrm>
          <a:off x="712645" y="959114"/>
          <a:ext cx="7479195" cy="4113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6485" tIns="27940" rIns="27940" bIns="2794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Повышение качества администрирования  доходов. Повышение собираемости налогов и повышение эффективности управления дебиторской задолженностью по доходам</a:t>
          </a:r>
        </a:p>
      </dsp:txBody>
      <dsp:txXfrm>
        <a:off x="712645" y="959114"/>
        <a:ext cx="7479195" cy="411319"/>
      </dsp:txXfrm>
    </dsp:sp>
    <dsp:sp modelId="{9732131B-3E92-4695-928F-9B6A1CC0C031}">
      <dsp:nvSpPr>
        <dsp:cNvPr id="0" name=""/>
        <dsp:cNvSpPr/>
      </dsp:nvSpPr>
      <dsp:spPr>
        <a:xfrm>
          <a:off x="402681" y="854804"/>
          <a:ext cx="514149" cy="51414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05D052-F70C-475E-B165-9BE5D400655A}">
      <dsp:nvSpPr>
        <dsp:cNvPr id="0" name=""/>
        <dsp:cNvSpPr/>
      </dsp:nvSpPr>
      <dsp:spPr>
        <a:xfrm>
          <a:off x="916802" y="1576003"/>
          <a:ext cx="7275074" cy="4113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6485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Обоснованность и эффективность применения налоговых льгот</a:t>
          </a:r>
        </a:p>
      </dsp:txBody>
      <dsp:txXfrm>
        <a:off x="916802" y="1576003"/>
        <a:ext cx="7275074" cy="411319"/>
      </dsp:txXfrm>
    </dsp:sp>
    <dsp:sp modelId="{2290AF1A-F07C-40D1-AA7E-7F372CEE8708}">
      <dsp:nvSpPr>
        <dsp:cNvPr id="0" name=""/>
        <dsp:cNvSpPr/>
      </dsp:nvSpPr>
      <dsp:spPr>
        <a:xfrm>
          <a:off x="621913" y="1494361"/>
          <a:ext cx="514149" cy="51414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0CE7E-788D-4898-9BB7-85177DFBB1B9}">
      <dsp:nvSpPr>
        <dsp:cNvPr id="0" name=""/>
        <dsp:cNvSpPr/>
      </dsp:nvSpPr>
      <dsp:spPr>
        <a:xfrm>
          <a:off x="981989" y="2193345"/>
          <a:ext cx="7209900" cy="4113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6485" tIns="27940" rIns="27940" bIns="2794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Мобилизация платежей в сфере земельно-имущественных отношений. Повышение эффективности управления и обеспечение полного учета объектов земельно-имущественного комплекса района</a:t>
          </a:r>
        </a:p>
      </dsp:txBody>
      <dsp:txXfrm>
        <a:off x="981989" y="2193345"/>
        <a:ext cx="7209900" cy="411319"/>
      </dsp:txXfrm>
    </dsp:sp>
    <dsp:sp modelId="{73DC2116-72B7-489C-9FDB-58042D72FA51}">
      <dsp:nvSpPr>
        <dsp:cNvPr id="0" name=""/>
        <dsp:cNvSpPr/>
      </dsp:nvSpPr>
      <dsp:spPr>
        <a:xfrm>
          <a:off x="656860" y="2096592"/>
          <a:ext cx="514149" cy="51414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E944C5-94D9-4649-AD31-E4B6C76D9D9D}">
      <dsp:nvSpPr>
        <dsp:cNvPr id="0" name=""/>
        <dsp:cNvSpPr/>
      </dsp:nvSpPr>
      <dsp:spPr>
        <a:xfrm>
          <a:off x="916802" y="2788014"/>
          <a:ext cx="7275074" cy="4113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6485" tIns="27940" rIns="27940" bIns="2794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Совершенствование налогового законодательства и системы администрирования доходов  в соответствии с задачами, поставленными краевыми и федеральными органами власти</a:t>
          </a:r>
        </a:p>
      </dsp:txBody>
      <dsp:txXfrm>
        <a:off x="916802" y="2788014"/>
        <a:ext cx="7275074" cy="411319"/>
      </dsp:txXfrm>
    </dsp:sp>
    <dsp:sp modelId="{F0826EF4-D8AB-48FD-A824-08C063F46305}">
      <dsp:nvSpPr>
        <dsp:cNvPr id="0" name=""/>
        <dsp:cNvSpPr/>
      </dsp:nvSpPr>
      <dsp:spPr>
        <a:xfrm>
          <a:off x="599244" y="2691259"/>
          <a:ext cx="514149" cy="51414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297DB2-890A-423A-9697-632355930ACB}">
      <dsp:nvSpPr>
        <dsp:cNvPr id="0" name=""/>
        <dsp:cNvSpPr/>
      </dsp:nvSpPr>
      <dsp:spPr>
        <a:xfrm>
          <a:off x="705091" y="3367119"/>
          <a:ext cx="7479195" cy="4113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6485" tIns="27940" rIns="27940" bIns="2794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Обеспечение полного учета имущества и земельных участков, вовлечения максимального количества объектов недвижимости в налоговый оборот</a:t>
          </a:r>
        </a:p>
      </dsp:txBody>
      <dsp:txXfrm>
        <a:off x="705091" y="3367119"/>
        <a:ext cx="7479195" cy="411319"/>
      </dsp:txXfrm>
    </dsp:sp>
    <dsp:sp modelId="{5C6BC589-A278-41DE-B1C7-CA99CD57D96A}">
      <dsp:nvSpPr>
        <dsp:cNvPr id="0" name=""/>
        <dsp:cNvSpPr/>
      </dsp:nvSpPr>
      <dsp:spPr>
        <a:xfrm>
          <a:off x="432908" y="3240136"/>
          <a:ext cx="514149" cy="51414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C3825E-7B1A-412D-A8A1-0DDEC188F1D9}">
      <dsp:nvSpPr>
        <dsp:cNvPr id="0" name=""/>
        <dsp:cNvSpPr/>
      </dsp:nvSpPr>
      <dsp:spPr>
        <a:xfrm>
          <a:off x="317496" y="3946677"/>
          <a:ext cx="7851682" cy="4113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6485" tIns="27940" rIns="27940" bIns="2794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Актуализация сведений в ЕГРН об объектах недвижимости. Работа с Росреестром. Работа по внесению сведений в ФИАС.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Актуализация сведений в ГАР</a:t>
          </a:r>
        </a:p>
      </dsp:txBody>
      <dsp:txXfrm>
        <a:off x="317496" y="3946677"/>
        <a:ext cx="7851682" cy="411319"/>
      </dsp:txXfrm>
    </dsp:sp>
    <dsp:sp modelId="{90894766-3792-4272-AD5A-752BC0999A3C}">
      <dsp:nvSpPr>
        <dsp:cNvPr id="0" name=""/>
        <dsp:cNvSpPr/>
      </dsp:nvSpPr>
      <dsp:spPr>
        <a:xfrm>
          <a:off x="60421" y="3857478"/>
          <a:ext cx="514149" cy="51414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BCD5AF-090B-4C32-8545-E95DB08B7E1D}">
      <dsp:nvSpPr>
        <dsp:cNvPr id="0" name=""/>
        <dsp:cNvSpPr/>
      </dsp:nvSpPr>
      <dsp:spPr>
        <a:xfrm rot="5400000">
          <a:off x="-123410" y="123410"/>
          <a:ext cx="822734" cy="57591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13 %</a:t>
          </a:r>
          <a:endParaRPr lang="ru-RU" sz="2000" kern="1200" dirty="0"/>
        </a:p>
      </dsp:txBody>
      <dsp:txXfrm rot="-5400000">
        <a:off x="0" y="287957"/>
        <a:ext cx="575914" cy="246820"/>
      </dsp:txXfrm>
    </dsp:sp>
    <dsp:sp modelId="{30AD92C0-3D13-414C-8149-6A67E256153E}">
      <dsp:nvSpPr>
        <dsp:cNvPr id="0" name=""/>
        <dsp:cNvSpPr/>
      </dsp:nvSpPr>
      <dsp:spPr>
        <a:xfrm rot="5400000">
          <a:off x="4584870" y="-3977156"/>
          <a:ext cx="535058" cy="8552971"/>
        </a:xfrm>
        <a:prstGeom prst="round2Same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для доходов до 2,4 млн рублей в год</a:t>
          </a:r>
          <a:endParaRPr lang="ru-RU" sz="3100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 rot="-5400000">
        <a:off x="575914" y="57919"/>
        <a:ext cx="8526852" cy="482820"/>
      </dsp:txXfrm>
    </dsp:sp>
    <dsp:sp modelId="{54B1A43F-6331-4173-AB05-9AA70FDC62CE}">
      <dsp:nvSpPr>
        <dsp:cNvPr id="0" name=""/>
        <dsp:cNvSpPr/>
      </dsp:nvSpPr>
      <dsp:spPr>
        <a:xfrm rot="5400000">
          <a:off x="-123410" y="828019"/>
          <a:ext cx="822734" cy="57591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15 %</a:t>
          </a:r>
          <a:endParaRPr lang="ru-RU" sz="2000" kern="1200" dirty="0"/>
        </a:p>
      </dsp:txBody>
      <dsp:txXfrm rot="-5400000">
        <a:off x="0" y="992566"/>
        <a:ext cx="575914" cy="246820"/>
      </dsp:txXfrm>
    </dsp:sp>
    <dsp:sp modelId="{EC7F8AE0-C5E5-47A0-BAC0-081BE76E05EA}">
      <dsp:nvSpPr>
        <dsp:cNvPr id="0" name=""/>
        <dsp:cNvSpPr/>
      </dsp:nvSpPr>
      <dsp:spPr>
        <a:xfrm rot="5400000">
          <a:off x="4585011" y="-3297455"/>
          <a:ext cx="534777" cy="8552971"/>
        </a:xfrm>
        <a:prstGeom prst="round2Same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от 2,4 млн до 5 млн рублей в год</a:t>
          </a:r>
          <a:endParaRPr lang="ru-RU" sz="3100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 rot="-5400000">
        <a:off x="575914" y="737748"/>
        <a:ext cx="8526865" cy="482565"/>
      </dsp:txXfrm>
    </dsp:sp>
    <dsp:sp modelId="{E769870E-E9E1-463A-B313-E9C423B2A003}">
      <dsp:nvSpPr>
        <dsp:cNvPr id="0" name=""/>
        <dsp:cNvSpPr/>
      </dsp:nvSpPr>
      <dsp:spPr>
        <a:xfrm rot="5400000">
          <a:off x="-123410" y="1529507"/>
          <a:ext cx="822734" cy="57591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18 %</a:t>
          </a:r>
          <a:endParaRPr lang="ru-RU" sz="2000" kern="1200" dirty="0"/>
        </a:p>
      </dsp:txBody>
      <dsp:txXfrm rot="-5400000">
        <a:off x="0" y="1694054"/>
        <a:ext cx="575914" cy="246820"/>
      </dsp:txXfrm>
    </dsp:sp>
    <dsp:sp modelId="{866F1BF0-11D6-4834-9DB2-38B648151AA5}">
      <dsp:nvSpPr>
        <dsp:cNvPr id="0" name=""/>
        <dsp:cNvSpPr/>
      </dsp:nvSpPr>
      <dsp:spPr>
        <a:xfrm rot="5400000">
          <a:off x="4585011" y="-2602999"/>
          <a:ext cx="534777" cy="8552971"/>
        </a:xfrm>
        <a:prstGeom prst="round2Same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от 5 млн до 20 млн рублей в год</a:t>
          </a:r>
          <a:endParaRPr lang="ru-RU" sz="3100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 rot="-5400000">
        <a:off x="575914" y="1432204"/>
        <a:ext cx="8526865" cy="482565"/>
      </dsp:txXfrm>
    </dsp:sp>
    <dsp:sp modelId="{65638030-935A-48A7-AA13-F61A07A56FFE}">
      <dsp:nvSpPr>
        <dsp:cNvPr id="0" name=""/>
        <dsp:cNvSpPr/>
      </dsp:nvSpPr>
      <dsp:spPr>
        <a:xfrm rot="5400000">
          <a:off x="-123410" y="2230995"/>
          <a:ext cx="822734" cy="57591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20 %</a:t>
          </a:r>
          <a:endParaRPr lang="ru-RU" sz="2000" kern="1200" dirty="0"/>
        </a:p>
      </dsp:txBody>
      <dsp:txXfrm rot="-5400000">
        <a:off x="0" y="2395542"/>
        <a:ext cx="575914" cy="246820"/>
      </dsp:txXfrm>
    </dsp:sp>
    <dsp:sp modelId="{64CEE0CF-34FE-435F-8F47-AD5D8B02334D}">
      <dsp:nvSpPr>
        <dsp:cNvPr id="0" name=""/>
        <dsp:cNvSpPr/>
      </dsp:nvSpPr>
      <dsp:spPr>
        <a:xfrm rot="5400000">
          <a:off x="4585011" y="-1901512"/>
          <a:ext cx="534777" cy="8552971"/>
        </a:xfrm>
        <a:prstGeom prst="round2Same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от 20 млн до 50 млн рублей в год</a:t>
          </a:r>
          <a:endParaRPr lang="ru-RU" sz="3100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 rot="-5400000">
        <a:off x="575914" y="2133691"/>
        <a:ext cx="8526865" cy="482565"/>
      </dsp:txXfrm>
    </dsp:sp>
    <dsp:sp modelId="{098E2C02-2CA3-4087-BA7C-92E0B04CAE20}">
      <dsp:nvSpPr>
        <dsp:cNvPr id="0" name=""/>
        <dsp:cNvSpPr/>
      </dsp:nvSpPr>
      <dsp:spPr>
        <a:xfrm rot="5400000">
          <a:off x="-123410" y="2932483"/>
          <a:ext cx="822734" cy="57591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22 %</a:t>
          </a:r>
          <a:endParaRPr lang="ru-RU" sz="2000" kern="1200" dirty="0"/>
        </a:p>
      </dsp:txBody>
      <dsp:txXfrm rot="-5400000">
        <a:off x="0" y="3097030"/>
        <a:ext cx="575914" cy="246820"/>
      </dsp:txXfrm>
    </dsp:sp>
    <dsp:sp modelId="{F5248147-612A-425A-B4FC-2C84C9DFDF71}">
      <dsp:nvSpPr>
        <dsp:cNvPr id="0" name=""/>
        <dsp:cNvSpPr/>
      </dsp:nvSpPr>
      <dsp:spPr>
        <a:xfrm rot="5400000">
          <a:off x="4585011" y="-1200024"/>
          <a:ext cx="534777" cy="8552971"/>
        </a:xfrm>
        <a:prstGeom prst="round2Same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свыше 50 млн рублей в год</a:t>
          </a:r>
          <a:endParaRPr lang="ru-RU" sz="3100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 rot="-5400000">
        <a:off x="575914" y="2835179"/>
        <a:ext cx="8526865" cy="48256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ED57C2-4BF3-46BE-B4D3-546D84FBF73B}">
      <dsp:nvSpPr>
        <dsp:cNvPr id="0" name=""/>
        <dsp:cNvSpPr/>
      </dsp:nvSpPr>
      <dsp:spPr>
        <a:xfrm>
          <a:off x="69053" y="536550"/>
          <a:ext cx="2266445" cy="7587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Реализует 2 инвестиционных проекта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(в 2021-2028 годах)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к</a:t>
          </a:r>
          <a:r>
            <a:rPr lang="ru-RU" sz="1000" kern="1200" dirty="0" smtClean="0"/>
            <a:t>оличество создаваемых рабочих мест 1200  человек</a:t>
          </a:r>
          <a:endParaRPr lang="ru-RU" sz="1000" kern="1200" dirty="0"/>
        </a:p>
      </dsp:txBody>
      <dsp:txXfrm>
        <a:off x="91275" y="558772"/>
        <a:ext cx="2222001" cy="714258"/>
      </dsp:txXfrm>
    </dsp:sp>
    <dsp:sp modelId="{D93FE176-505E-45C4-AA62-260444D33546}">
      <dsp:nvSpPr>
        <dsp:cNvPr id="0" name=""/>
        <dsp:cNvSpPr/>
      </dsp:nvSpPr>
      <dsp:spPr>
        <a:xfrm>
          <a:off x="295698" y="1295252"/>
          <a:ext cx="181281" cy="6177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7734"/>
              </a:lnTo>
              <a:lnTo>
                <a:pt x="181281" y="61773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F1CC49-1BE9-46C8-B58E-D99AF2196E97}">
      <dsp:nvSpPr>
        <dsp:cNvPr id="0" name=""/>
        <dsp:cNvSpPr/>
      </dsp:nvSpPr>
      <dsp:spPr>
        <a:xfrm>
          <a:off x="476979" y="1346560"/>
          <a:ext cx="1844759" cy="11328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Объем отгруженного золота: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2023 год факт 58,7 тн.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2024 год оценка 67,6 тн.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2025 год прогноз 72,2 тн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2026 год прогноз 75 ,5 тн.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2027 год прогноз 78,2 тн.</a:t>
          </a:r>
          <a:endParaRPr lang="ru-RU" sz="1000" kern="1200" dirty="0"/>
        </a:p>
      </dsp:txBody>
      <dsp:txXfrm>
        <a:off x="510159" y="1379740"/>
        <a:ext cx="1778399" cy="1066493"/>
      </dsp:txXfrm>
    </dsp:sp>
    <dsp:sp modelId="{715E6A78-56B2-4571-BE2C-AD8B516E423E}">
      <dsp:nvSpPr>
        <dsp:cNvPr id="0" name=""/>
        <dsp:cNvSpPr/>
      </dsp:nvSpPr>
      <dsp:spPr>
        <a:xfrm>
          <a:off x="249978" y="1295252"/>
          <a:ext cx="91440" cy="20019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01972"/>
              </a:lnTo>
              <a:lnTo>
                <a:pt x="102869" y="200197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50CCF1-CAD1-4DF6-8280-7CCEB17A824C}">
      <dsp:nvSpPr>
        <dsp:cNvPr id="0" name=""/>
        <dsp:cNvSpPr/>
      </dsp:nvSpPr>
      <dsp:spPr>
        <a:xfrm>
          <a:off x="352847" y="2569142"/>
          <a:ext cx="2170205" cy="145616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С учетом реализации инвестиционных проектов показатели объема производства: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2023 год факт 315,1  млрд. руб.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2024 год оценка 331,1 млрд.руб.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2025 год прогноз 353,3 млрд.руб.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2026 год прогноз 367,5 млрд.руб.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2027 год прогноз 380,7 млрд.руб.</a:t>
          </a:r>
          <a:endParaRPr lang="ru-RU" sz="1000" kern="1200" dirty="0"/>
        </a:p>
      </dsp:txBody>
      <dsp:txXfrm>
        <a:off x="395497" y="2611792"/>
        <a:ext cx="2084905" cy="1370865"/>
      </dsp:txXfrm>
    </dsp:sp>
    <dsp:sp modelId="{19E3B640-4134-4836-8C7B-39D93EA29370}">
      <dsp:nvSpPr>
        <dsp:cNvPr id="0" name=""/>
        <dsp:cNvSpPr/>
      </dsp:nvSpPr>
      <dsp:spPr>
        <a:xfrm>
          <a:off x="2530769" y="892492"/>
          <a:ext cx="2338724" cy="15005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Реализует масштабный инвестиционный проект «Освоение золоторудных месторождений Нойбинской площади Северо-Енисейского района Красноярского края на месторождениях «Высокое и «Золотое»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к</a:t>
          </a:r>
          <a:r>
            <a:rPr lang="ru-RU" sz="1000" kern="1200" dirty="0" smtClean="0"/>
            <a:t>оличество создаваемых рабочих мест 1500  человек</a:t>
          </a:r>
          <a:endParaRPr lang="ru-RU" sz="1000" kern="1200" dirty="0"/>
        </a:p>
      </dsp:txBody>
      <dsp:txXfrm>
        <a:off x="2574719" y="936442"/>
        <a:ext cx="2250824" cy="1412652"/>
      </dsp:txXfrm>
    </dsp:sp>
    <dsp:sp modelId="{FCC79BB5-F449-4BA3-A5F7-B33AF20EEA33}">
      <dsp:nvSpPr>
        <dsp:cNvPr id="0" name=""/>
        <dsp:cNvSpPr/>
      </dsp:nvSpPr>
      <dsp:spPr>
        <a:xfrm>
          <a:off x="2718921" y="2393044"/>
          <a:ext cx="91440" cy="8156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15605"/>
              </a:lnTo>
              <a:lnTo>
                <a:pt x="119355" y="8156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9F0A03-EAC5-41AD-9CA3-9B9534D64A2C}">
      <dsp:nvSpPr>
        <dsp:cNvPr id="0" name=""/>
        <dsp:cNvSpPr/>
      </dsp:nvSpPr>
      <dsp:spPr>
        <a:xfrm>
          <a:off x="2838277" y="2489829"/>
          <a:ext cx="2023913" cy="143764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Объем отгруженного золота: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2023 год факт  4,85 тн.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2024 год оценка 8,0 тн.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2025 год прогноз 8,5 тн.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2026 </a:t>
          </a:r>
          <a:r>
            <a:rPr lang="ru-RU" sz="1000" kern="1200" dirty="0" smtClean="0"/>
            <a:t>год прогноз </a:t>
          </a:r>
          <a:r>
            <a:rPr lang="ru-RU" sz="1000" kern="1200" dirty="0" smtClean="0"/>
            <a:t>9,5 тн.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smtClean="0"/>
            <a:t>2027 год </a:t>
          </a:r>
          <a:r>
            <a:rPr lang="ru-RU" sz="1000" kern="1200" dirty="0" smtClean="0"/>
            <a:t>прогноз 10,5 тн.</a:t>
          </a:r>
          <a:endParaRPr lang="ru-RU" sz="1000" kern="1200" dirty="0"/>
        </a:p>
      </dsp:txBody>
      <dsp:txXfrm>
        <a:off x="2880384" y="2531936"/>
        <a:ext cx="1939699" cy="13534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ED57C2-4BF3-46BE-B4D3-546D84FBF73B}">
      <dsp:nvSpPr>
        <dsp:cNvPr id="0" name=""/>
        <dsp:cNvSpPr/>
      </dsp:nvSpPr>
      <dsp:spPr>
        <a:xfrm>
          <a:off x="275888" y="49487"/>
          <a:ext cx="1916820" cy="12152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Осуществляет добычу песков драгоценных металлов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8 драг,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6 участков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гидромех добычи (ГМД)</a:t>
          </a:r>
          <a:endParaRPr lang="ru-RU" sz="1000" kern="1200" dirty="0"/>
        </a:p>
      </dsp:txBody>
      <dsp:txXfrm>
        <a:off x="311483" y="85082"/>
        <a:ext cx="1845630" cy="1144109"/>
      </dsp:txXfrm>
    </dsp:sp>
    <dsp:sp modelId="{D93FE176-505E-45C4-AA62-260444D33546}">
      <dsp:nvSpPr>
        <dsp:cNvPr id="0" name=""/>
        <dsp:cNvSpPr/>
      </dsp:nvSpPr>
      <dsp:spPr>
        <a:xfrm>
          <a:off x="467570" y="1264787"/>
          <a:ext cx="124730" cy="17443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4302"/>
              </a:lnTo>
              <a:lnTo>
                <a:pt x="124730" y="1744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F1CC49-1BE9-46C8-B58E-D99AF2196E97}">
      <dsp:nvSpPr>
        <dsp:cNvPr id="0" name=""/>
        <dsp:cNvSpPr/>
      </dsp:nvSpPr>
      <dsp:spPr>
        <a:xfrm>
          <a:off x="592300" y="2118743"/>
          <a:ext cx="1646917" cy="178069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Объем отгруженного золота: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2023 год факт 0,29 тн.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2024 год оценка 67,6 тн.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2025 год прогноз 72,2 тн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2026 год прогноз 75 ,5 тн.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2027 год прогноз 78,2 тн.</a:t>
          </a:r>
          <a:endParaRPr lang="ru-RU" sz="1000" kern="1200" dirty="0"/>
        </a:p>
      </dsp:txBody>
      <dsp:txXfrm>
        <a:off x="640537" y="2166980"/>
        <a:ext cx="1550443" cy="1684217"/>
      </dsp:txXfrm>
    </dsp:sp>
    <dsp:sp modelId="{715E6A78-56B2-4571-BE2C-AD8B516E423E}">
      <dsp:nvSpPr>
        <dsp:cNvPr id="0" name=""/>
        <dsp:cNvSpPr/>
      </dsp:nvSpPr>
      <dsp:spPr>
        <a:xfrm>
          <a:off x="421850" y="1264787"/>
          <a:ext cx="91440" cy="3953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5361"/>
              </a:lnTo>
              <a:lnTo>
                <a:pt x="89985" y="3953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50CCF1-CAD1-4DF6-8280-7CCEB17A824C}">
      <dsp:nvSpPr>
        <dsp:cNvPr id="0" name=""/>
        <dsp:cNvSpPr/>
      </dsp:nvSpPr>
      <dsp:spPr>
        <a:xfrm>
          <a:off x="511835" y="1428567"/>
          <a:ext cx="1635930" cy="46316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Обеспечивает в районе 700 рабочих мест</a:t>
          </a:r>
          <a:endParaRPr lang="ru-RU" sz="1000" kern="1200" dirty="0"/>
        </a:p>
      </dsp:txBody>
      <dsp:txXfrm>
        <a:off x="525401" y="1442133"/>
        <a:ext cx="1608798" cy="436030"/>
      </dsp:txXfrm>
    </dsp:sp>
    <dsp:sp modelId="{19E3B640-4134-4836-8C7B-39D93EA29370}">
      <dsp:nvSpPr>
        <dsp:cNvPr id="0" name=""/>
        <dsp:cNvSpPr/>
      </dsp:nvSpPr>
      <dsp:spPr>
        <a:xfrm>
          <a:off x="2249694" y="0"/>
          <a:ext cx="1697542" cy="16383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Реализует инвестиционный проект: «Строительство горнодобывающего и перерабатывающего предприятия на базе золоторудного  месторождения «Ведугинское»</a:t>
          </a:r>
          <a:endParaRPr lang="ru-RU" sz="1000" kern="1200" dirty="0"/>
        </a:p>
      </dsp:txBody>
      <dsp:txXfrm>
        <a:off x="2297679" y="47985"/>
        <a:ext cx="1601572" cy="1542350"/>
      </dsp:txXfrm>
    </dsp:sp>
    <dsp:sp modelId="{FCC79BB5-F449-4BA3-A5F7-B33AF20EEA33}">
      <dsp:nvSpPr>
        <dsp:cNvPr id="0" name=""/>
        <dsp:cNvSpPr/>
      </dsp:nvSpPr>
      <dsp:spPr>
        <a:xfrm>
          <a:off x="2419448" y="1638320"/>
          <a:ext cx="162518" cy="4848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4847"/>
              </a:lnTo>
              <a:lnTo>
                <a:pt x="162518" y="4848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9F0A03-EAC5-41AD-9CA3-9B9534D64A2C}">
      <dsp:nvSpPr>
        <dsp:cNvPr id="0" name=""/>
        <dsp:cNvSpPr/>
      </dsp:nvSpPr>
      <dsp:spPr>
        <a:xfrm>
          <a:off x="2581967" y="1805113"/>
          <a:ext cx="1261714" cy="63610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rgbClr val="0070C0"/>
              </a:solidFill>
            </a:rPr>
            <a:t>Создание нового производства обеспечит около 700 новых рабочих мест.</a:t>
          </a:r>
          <a:endParaRPr lang="ru-RU" sz="1000" b="1" kern="1200" dirty="0">
            <a:solidFill>
              <a:srgbClr val="0070C0"/>
            </a:solidFill>
          </a:endParaRPr>
        </a:p>
      </dsp:txBody>
      <dsp:txXfrm>
        <a:off x="2600598" y="1823744"/>
        <a:ext cx="1224452" cy="598847"/>
      </dsp:txXfrm>
    </dsp:sp>
    <dsp:sp modelId="{183CBC16-B2C2-40E8-92AB-C7660E2587BF}">
      <dsp:nvSpPr>
        <dsp:cNvPr id="0" name=""/>
        <dsp:cNvSpPr/>
      </dsp:nvSpPr>
      <dsp:spPr>
        <a:xfrm>
          <a:off x="2419448" y="1638320"/>
          <a:ext cx="198783" cy="1744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4700"/>
              </a:lnTo>
              <a:lnTo>
                <a:pt x="198783" y="17447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9A26BC-C784-422D-BDC9-8712BBD05123}">
      <dsp:nvSpPr>
        <dsp:cNvPr id="0" name=""/>
        <dsp:cNvSpPr/>
      </dsp:nvSpPr>
      <dsp:spPr>
        <a:xfrm>
          <a:off x="2618232" y="2780026"/>
          <a:ext cx="1273842" cy="120599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Объем инвестиций: 15,9 млрд.руб.</a:t>
          </a:r>
          <a:endParaRPr lang="ru-RU" sz="1000" kern="1200" dirty="0"/>
        </a:p>
      </dsp:txBody>
      <dsp:txXfrm>
        <a:off x="2653554" y="2815348"/>
        <a:ext cx="1203198" cy="113534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DD5C53-A775-47F1-8AB7-ED0631209459}">
      <dsp:nvSpPr>
        <dsp:cNvPr id="0" name=""/>
        <dsp:cNvSpPr/>
      </dsp:nvSpPr>
      <dsp:spPr>
        <a:xfrm rot="5400000">
          <a:off x="-172255" y="202523"/>
          <a:ext cx="1148368" cy="803857"/>
        </a:xfrm>
        <a:prstGeom prst="chevron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84,2 %</a:t>
          </a:r>
          <a:endParaRPr lang="ru-RU" sz="1800" b="1" kern="1200" dirty="0"/>
        </a:p>
      </dsp:txBody>
      <dsp:txXfrm rot="-5400000">
        <a:off x="1" y="432197"/>
        <a:ext cx="803857" cy="344511"/>
      </dsp:txXfrm>
    </dsp:sp>
    <dsp:sp modelId="{D7D5B001-048F-49DB-9E01-DDE5A0DF10BE}">
      <dsp:nvSpPr>
        <dsp:cNvPr id="0" name=""/>
        <dsp:cNvSpPr/>
      </dsp:nvSpPr>
      <dsp:spPr>
        <a:xfrm rot="5400000">
          <a:off x="2076663" y="-1272805"/>
          <a:ext cx="746439" cy="3292050"/>
        </a:xfrm>
        <a:prstGeom prst="round2Same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bg1"/>
              </a:solidFill>
            </a:rPr>
            <a:t>Налоговые доходы                       3 583 366,2 тыс.руб.</a:t>
          </a:r>
          <a:endParaRPr lang="ru-RU" sz="1800" b="1" kern="1200" dirty="0">
            <a:solidFill>
              <a:schemeClr val="bg1"/>
            </a:solidFill>
          </a:endParaRPr>
        </a:p>
      </dsp:txBody>
      <dsp:txXfrm rot="-5400000">
        <a:off x="803858" y="36438"/>
        <a:ext cx="3255612" cy="673563"/>
      </dsp:txXfrm>
    </dsp:sp>
    <dsp:sp modelId="{74C12BF1-110F-4320-8C85-A6B3FC2B40B1}">
      <dsp:nvSpPr>
        <dsp:cNvPr id="0" name=""/>
        <dsp:cNvSpPr/>
      </dsp:nvSpPr>
      <dsp:spPr>
        <a:xfrm rot="5400000">
          <a:off x="-172255" y="1120811"/>
          <a:ext cx="1148368" cy="803857"/>
        </a:xfrm>
        <a:prstGeom prst="chevron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</a:rPr>
            <a:t>3,7 %</a:t>
          </a:r>
          <a:endParaRPr lang="ru-RU" sz="1800" kern="1200" dirty="0">
            <a:solidFill>
              <a:schemeClr val="bg1"/>
            </a:solidFill>
          </a:endParaRPr>
        </a:p>
      </dsp:txBody>
      <dsp:txXfrm rot="-5400000">
        <a:off x="1" y="1350485"/>
        <a:ext cx="803857" cy="344511"/>
      </dsp:txXfrm>
    </dsp:sp>
    <dsp:sp modelId="{DADD2628-1D29-49F1-92C2-A608C0190ADA}">
      <dsp:nvSpPr>
        <dsp:cNvPr id="0" name=""/>
        <dsp:cNvSpPr/>
      </dsp:nvSpPr>
      <dsp:spPr>
        <a:xfrm rot="5400000">
          <a:off x="2076663" y="-324249"/>
          <a:ext cx="746439" cy="3292050"/>
        </a:xfrm>
        <a:prstGeom prst="round2Same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bg1"/>
              </a:solidFill>
            </a:rPr>
            <a:t>Неналоговые доходы                                                               158 700,7 тыс.руб.</a:t>
          </a:r>
          <a:endParaRPr lang="ru-RU" sz="1800" b="1" kern="1200" dirty="0">
            <a:solidFill>
              <a:schemeClr val="bg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>
            <a:solidFill>
              <a:schemeClr val="bg1"/>
            </a:solidFill>
          </a:endParaRPr>
        </a:p>
      </dsp:txBody>
      <dsp:txXfrm rot="-5400000">
        <a:off x="803858" y="984994"/>
        <a:ext cx="3255612" cy="673563"/>
      </dsp:txXfrm>
    </dsp:sp>
    <dsp:sp modelId="{6447CF99-F6E0-4889-B9AD-99711C834C4F}">
      <dsp:nvSpPr>
        <dsp:cNvPr id="0" name=""/>
        <dsp:cNvSpPr/>
      </dsp:nvSpPr>
      <dsp:spPr>
        <a:xfrm rot="5400000">
          <a:off x="-172255" y="2067189"/>
          <a:ext cx="1148368" cy="803857"/>
        </a:xfrm>
        <a:prstGeom prst="chevron">
          <a:avLst/>
        </a:prstGeom>
        <a:solidFill>
          <a:schemeClr val="accent5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12,0</a:t>
          </a:r>
          <a:r>
            <a:rPr lang="ru-RU" sz="2200" b="1" kern="1200" dirty="0" smtClean="0"/>
            <a:t> %</a:t>
          </a:r>
          <a:endParaRPr lang="ru-RU" sz="2200" kern="1200" dirty="0"/>
        </a:p>
      </dsp:txBody>
      <dsp:txXfrm rot="-5400000">
        <a:off x="1" y="2296863"/>
        <a:ext cx="803857" cy="344511"/>
      </dsp:txXfrm>
    </dsp:sp>
    <dsp:sp modelId="{21327EFA-D66C-4B5F-97AA-213D578B20E1}">
      <dsp:nvSpPr>
        <dsp:cNvPr id="0" name=""/>
        <dsp:cNvSpPr/>
      </dsp:nvSpPr>
      <dsp:spPr>
        <a:xfrm rot="5400000">
          <a:off x="2076663" y="622128"/>
          <a:ext cx="746439" cy="3292050"/>
        </a:xfrm>
        <a:prstGeom prst="round2SameRect">
          <a:avLst/>
        </a:prstGeom>
        <a:solidFill>
          <a:schemeClr val="accent5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bg1"/>
              </a:solidFill>
            </a:rPr>
            <a:t>Безвозмездные поступления      511 991,0 тыс.руб.</a:t>
          </a:r>
          <a:endParaRPr lang="ru-RU" sz="1800" b="1" kern="1200" dirty="0">
            <a:solidFill>
              <a:schemeClr val="bg1"/>
            </a:solidFill>
          </a:endParaRPr>
        </a:p>
      </dsp:txBody>
      <dsp:txXfrm rot="-5400000">
        <a:off x="803858" y="1931371"/>
        <a:ext cx="3255612" cy="67356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8319D0-D1DB-4793-9CA9-BD530654E2A2}">
      <dsp:nvSpPr>
        <dsp:cNvPr id="0" name=""/>
        <dsp:cNvSpPr/>
      </dsp:nvSpPr>
      <dsp:spPr>
        <a:xfrm>
          <a:off x="604688" y="0"/>
          <a:ext cx="5549880" cy="186091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CD509-8149-4C66-878E-BABC8405CA38}">
      <dsp:nvSpPr>
        <dsp:cNvPr id="0" name=""/>
        <dsp:cNvSpPr/>
      </dsp:nvSpPr>
      <dsp:spPr>
        <a:xfrm>
          <a:off x="49" y="279610"/>
          <a:ext cx="2012521" cy="1301696"/>
        </a:xfrm>
        <a:prstGeom prst="round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Субсидии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14 021,0</a:t>
          </a:r>
          <a:endParaRPr lang="ru-RU" sz="18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63593" y="343154"/>
        <a:ext cx="1885433" cy="1174608"/>
      </dsp:txXfrm>
    </dsp:sp>
    <dsp:sp modelId="{D6769D5A-D816-4AE5-AFDD-5376F78F4080}">
      <dsp:nvSpPr>
        <dsp:cNvPr id="0" name=""/>
        <dsp:cNvSpPr/>
      </dsp:nvSpPr>
      <dsp:spPr>
        <a:xfrm>
          <a:off x="2258374" y="272051"/>
          <a:ext cx="2012521" cy="1316814"/>
        </a:xfrm>
        <a:prstGeom prst="round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Субвенции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497 956,4</a:t>
          </a:r>
          <a:endParaRPr lang="ru-RU" sz="18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2322656" y="336333"/>
        <a:ext cx="1883957" cy="1188250"/>
      </dsp:txXfrm>
    </dsp:sp>
    <dsp:sp modelId="{C97D4FB1-5872-45E2-8A26-6EDA8A898E2F}">
      <dsp:nvSpPr>
        <dsp:cNvPr id="0" name=""/>
        <dsp:cNvSpPr/>
      </dsp:nvSpPr>
      <dsp:spPr>
        <a:xfrm>
          <a:off x="4516700" y="294720"/>
          <a:ext cx="2012521" cy="1271475"/>
        </a:xfrm>
        <a:prstGeom prst="round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Прочие безвозмездные поступления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 13,6</a:t>
          </a:r>
          <a:endParaRPr lang="ru-RU" sz="18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4578768" y="356788"/>
        <a:ext cx="1888385" cy="114733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60016-A3CF-45F6-A668-F704AB299AC3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47443-E209-4AC1-AEFD-7C905B61D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294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Направление расходов делаем по бюджетополучателям:</a:t>
            </a:r>
            <a:r>
              <a:rPr lang="ru-RU" baseline="0" dirty="0" smtClean="0"/>
              <a:t> ДОУ, Школы, ДОП, РУО и </a:t>
            </a:r>
            <a:r>
              <a:rPr lang="ru-RU" baseline="0" smtClean="0"/>
              <a:t>кап ремонт (СЗЗ)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47443-E209-4AC1-AEFD-7C905B61D61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079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Направление расходов делаем по бюджетополучателям:</a:t>
            </a:r>
            <a:r>
              <a:rPr lang="ru-RU" baseline="0" dirty="0" smtClean="0"/>
              <a:t> ДОУ, Школы, ДОП, РУО и </a:t>
            </a:r>
            <a:r>
              <a:rPr lang="ru-RU" baseline="0" smtClean="0"/>
              <a:t>кап ремонт (СЗЗ)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47443-E209-4AC1-AEFD-7C905B61D61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079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Среднедушевой доход </a:t>
            </a:r>
            <a:r>
              <a:rPr lang="ru-RU" smtClean="0"/>
              <a:t>из пояснит с.73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47443-E209-4AC1-AEFD-7C905B61D61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903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Направление расходов делаем по бюджетополучателям:</a:t>
            </a:r>
            <a:r>
              <a:rPr lang="ru-RU" baseline="0" dirty="0" smtClean="0"/>
              <a:t> ДОУ, Школы, ДОП, РУО и </a:t>
            </a:r>
            <a:r>
              <a:rPr lang="ru-RU" baseline="0" smtClean="0"/>
              <a:t>кап ремонт (СЗЗ)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47443-E209-4AC1-AEFD-7C905B61D617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0795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Первая 80140, вторая 75660, третья 75830, четверная </a:t>
            </a:r>
            <a:r>
              <a:rPr lang="en-US" dirty="0" smtClean="0"/>
              <a:t>L3040</a:t>
            </a:r>
            <a:r>
              <a:rPr lang="ru-RU" smtClean="0"/>
              <a:t>,</a:t>
            </a:r>
            <a:r>
              <a:rPr lang="ru-RU" baseline="0" smtClean="0"/>
              <a:t> </a:t>
            </a:r>
            <a:r>
              <a:rPr lang="ru-RU" smtClean="0"/>
              <a:t> СВО 08530, Молоко </a:t>
            </a:r>
            <a:r>
              <a:rPr lang="ru-RU" dirty="0" smtClean="0"/>
              <a:t>80140,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47443-E209-4AC1-AEFD-7C905B61D617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391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072B4-468F-4A87-8AF7-B7F9C04B8AF5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892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7CCE-23C6-4669-8DA0-FAE28CF3B751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5496-D44E-4A98-9C46-8B11D85303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34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7CCE-23C6-4669-8DA0-FAE28CF3B751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5496-D44E-4A98-9C46-8B11D85303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01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7CCE-23C6-4669-8DA0-FAE28CF3B751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5496-D44E-4A98-9C46-8B11D85303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553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094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017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407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206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4718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1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874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791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7CCE-23C6-4669-8DA0-FAE28CF3B751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5496-D44E-4A98-9C46-8B11D85303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8284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5409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1242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554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7CCE-23C6-4669-8DA0-FAE28CF3B751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5496-D44E-4A98-9C46-8B11D85303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184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7CCE-23C6-4669-8DA0-FAE28CF3B751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5496-D44E-4A98-9C46-8B11D85303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02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7CCE-23C6-4669-8DA0-FAE28CF3B751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5496-D44E-4A98-9C46-8B11D85303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302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7CCE-23C6-4669-8DA0-FAE28CF3B751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5496-D44E-4A98-9C46-8B11D85303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122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7CCE-23C6-4669-8DA0-FAE28CF3B751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5496-D44E-4A98-9C46-8B11D85303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24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7CCE-23C6-4669-8DA0-FAE28CF3B751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5496-D44E-4A98-9C46-8B11D85303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78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7CCE-23C6-4669-8DA0-FAE28CF3B751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5496-D44E-4A98-9C46-8B11D85303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313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17CCE-23C6-4669-8DA0-FAE28CF3B751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F5496-D44E-4A98-9C46-8B11D85303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639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067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3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10" Type="http://schemas.openxmlformats.org/officeDocument/2006/relationships/chart" Target="../charts/chart15.xml"/><Relationship Id="rId4" Type="http://schemas.openxmlformats.org/officeDocument/2006/relationships/diagramLayout" Target="../diagrams/layout9.xml"/><Relationship Id="rId9" Type="http://schemas.openxmlformats.org/officeDocument/2006/relationships/chart" Target="../charts/chart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Layout" Target="../diagrams/layout23.xml"/><Relationship Id="rId7" Type="http://schemas.openxmlformats.org/officeDocument/2006/relationships/image" Target="../media/image28.jpe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chart" Target="../charts/char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openxmlformats.org/officeDocument/2006/relationships/image" Target="../media/image32.jpe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microsoft.com/office/2007/relationships/diagramDrawing" Target="../diagrams/drawing5.xml"/><Relationship Id="rId18" Type="http://schemas.microsoft.com/office/2007/relationships/diagramDrawing" Target="../diagrams/drawing6.xml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12" Type="http://schemas.openxmlformats.org/officeDocument/2006/relationships/diagramColors" Target="../diagrams/colors5.xml"/><Relationship Id="rId17" Type="http://schemas.openxmlformats.org/officeDocument/2006/relationships/diagramColors" Target="../diagrams/colors6.xml"/><Relationship Id="rId2" Type="http://schemas.openxmlformats.org/officeDocument/2006/relationships/image" Target="../media/image6.jpg"/><Relationship Id="rId16" Type="http://schemas.openxmlformats.org/officeDocument/2006/relationships/diagramQuickStyle" Target="../diagrams/quickStyl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diagramQuickStyle" Target="../diagrams/quickStyle5.xml"/><Relationship Id="rId5" Type="http://schemas.openxmlformats.org/officeDocument/2006/relationships/image" Target="../media/image9.jpeg"/><Relationship Id="rId15" Type="http://schemas.openxmlformats.org/officeDocument/2006/relationships/diagramLayout" Target="../diagrams/layout6.xml"/><Relationship Id="rId10" Type="http://schemas.openxmlformats.org/officeDocument/2006/relationships/diagramLayout" Target="../diagrams/layout5.xml"/><Relationship Id="rId4" Type="http://schemas.openxmlformats.org/officeDocument/2006/relationships/image" Target="../media/image8.jpeg"/><Relationship Id="rId9" Type="http://schemas.openxmlformats.org/officeDocument/2006/relationships/diagramData" Target="../diagrams/data5.xml"/><Relationship Id="rId14" Type="http://schemas.openxmlformats.org/officeDocument/2006/relationships/diagramData" Target="../diagrams/data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AZK\Public\Бюджет проект 2025-2027\ДОКУМЕНТЫ ОДНОВРЕМЕННО С ПРОЕКТОМ 2025-2027\12) Бюджет для граждан\Готовые слайды к проекту\картинки к бюджету\DFPhTqEY00Nj9sIv3DcJYXkAbfpF2nRNvzLbKnlX4VzSRzCZHE48C9DjF4iif9QWbPqqd3xCYmWmRcenSC55ol9zoH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964" y="-77638"/>
            <a:ext cx="9248964" cy="693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85072" y="5675581"/>
            <a:ext cx="5659558" cy="1181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Бюджет для граждан по проекту решения Северо-Енисейского районного Совета депутатов «О бюджете Северо-Енисейского района на </a:t>
            </a:r>
            <a:r>
              <a:rPr lang="ru-RU" dirty="0" smtClean="0"/>
              <a:t>2025 </a:t>
            </a:r>
            <a:r>
              <a:rPr lang="ru-RU" dirty="0"/>
              <a:t>год и плановый период </a:t>
            </a:r>
            <a:r>
              <a:rPr lang="ru-RU" dirty="0" smtClean="0"/>
              <a:t>2026-2027 </a:t>
            </a:r>
            <a:r>
              <a:rPr lang="ru-RU" dirty="0"/>
              <a:t>годов»</a:t>
            </a:r>
          </a:p>
        </p:txBody>
      </p:sp>
    </p:spTree>
    <p:extLst>
      <p:ext uri="{BB962C8B-B14F-4D97-AF65-F5344CB8AC3E}">
        <p14:creationId xmlns:p14="http://schemas.microsoft.com/office/powerpoint/2010/main" val="395830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60457"/>
            <a:ext cx="9144000" cy="37785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Структура доходов бюджета Северо-Енисейского района на 2025 год</a:t>
            </a:r>
            <a:endParaRPr lang="ru-RU" sz="2400" b="1" dirty="0">
              <a:solidFill>
                <a:srgbClr val="0070C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0630287"/>
              </p:ext>
            </p:extLst>
          </p:nvPr>
        </p:nvGraphicFramePr>
        <p:xfrm>
          <a:off x="4224376" y="527599"/>
          <a:ext cx="4844054" cy="3167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174147427"/>
              </p:ext>
            </p:extLst>
          </p:nvPr>
        </p:nvGraphicFramePr>
        <p:xfrm>
          <a:off x="151140" y="483648"/>
          <a:ext cx="4095908" cy="3045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Пятиугольник 18"/>
          <p:cNvSpPr/>
          <p:nvPr/>
        </p:nvSpPr>
        <p:spPr>
          <a:xfrm>
            <a:off x="0" y="3309977"/>
            <a:ext cx="982413" cy="619677"/>
          </a:xfrm>
          <a:prstGeom prst="homePlate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100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%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989968" y="3181508"/>
            <a:ext cx="3279751" cy="733031"/>
          </a:xfrm>
          <a:prstGeom prst="flowChartAlternateProcess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Итого доходы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4 254 058,0 тыс.руб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2448372"/>
              </p:ext>
            </p:extLst>
          </p:nvPr>
        </p:nvGraphicFramePr>
        <p:xfrm>
          <a:off x="68013" y="3948544"/>
          <a:ext cx="4413302" cy="2826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1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0923231"/>
              </p:ext>
            </p:extLst>
          </p:nvPr>
        </p:nvGraphicFramePr>
        <p:xfrm>
          <a:off x="4541772" y="3702942"/>
          <a:ext cx="4534216" cy="3155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65523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Прогноз безвозмездных поступлений на плановый период </a:t>
            </a:r>
            <a:br>
              <a:rPr lang="ru-RU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2025-2027 ГОДЫ, в тыс.руб.</a:t>
            </a:r>
            <a:br>
              <a:rPr lang="ru-RU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Средства, поступающие в бюджет района в качестве безвозмездных поступлений из вышестоящих бюджетов (субвенции, субсидии, иные МБТ) имеют целевой характер и в обязательном порядке расходуются на цели, установленные при предоставлении указанных средств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5374877"/>
              </p:ext>
            </p:extLst>
          </p:nvPr>
        </p:nvGraphicFramePr>
        <p:xfrm>
          <a:off x="370293" y="1471731"/>
          <a:ext cx="6529271" cy="1860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15" y="3271129"/>
            <a:ext cx="6553200" cy="185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57" y="4999038"/>
            <a:ext cx="6553200" cy="185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Скругленный прямоугольник 4"/>
          <p:cNvSpPr/>
          <p:nvPr/>
        </p:nvSpPr>
        <p:spPr>
          <a:xfrm>
            <a:off x="3628946" y="3093154"/>
            <a:ext cx="1886107" cy="67169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8110" tIns="118110" rIns="118110" bIns="118110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100" kern="1200"/>
          </a:p>
        </p:txBody>
      </p:sp>
      <p:sp>
        <p:nvSpPr>
          <p:cNvPr id="38" name="Скругленный прямоугольник 4"/>
          <p:cNvSpPr/>
          <p:nvPr/>
        </p:nvSpPr>
        <p:spPr>
          <a:xfrm>
            <a:off x="3933746" y="3397954"/>
            <a:ext cx="1886107" cy="67169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8110" tIns="118110" rIns="118110" bIns="118110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100" kern="1200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118718" y="1760788"/>
            <a:ext cx="1919484" cy="13678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2025 год </a:t>
            </a:r>
          </a:p>
          <a:p>
            <a:pPr algn="ctr"/>
            <a:r>
              <a:rPr lang="ru-RU" sz="2400" b="1" dirty="0" smtClean="0"/>
              <a:t>511 991,0</a:t>
            </a:r>
          </a:p>
          <a:p>
            <a:pPr algn="ctr"/>
            <a:endParaRPr lang="ru-RU" sz="2400" b="1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96743" y="3415774"/>
            <a:ext cx="2029061" cy="115622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b="1" dirty="0" smtClean="0"/>
          </a:p>
          <a:p>
            <a:pPr lvl="0"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Субсидии 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13 953,1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682744" y="3454818"/>
            <a:ext cx="2011428" cy="113229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b="1" dirty="0" smtClean="0"/>
          </a:p>
          <a:p>
            <a:pPr lvl="0"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Субвенции </a:t>
            </a:r>
          </a:p>
          <a:p>
            <a:pPr lvl="0"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501 827,0 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49851" y="3448522"/>
            <a:ext cx="1974903" cy="113859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b="1" dirty="0" smtClean="0"/>
          </a:p>
          <a:p>
            <a:pPr lvl="0"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Прочие безвозмездные поступления</a:t>
            </a:r>
          </a:p>
          <a:p>
            <a:pPr lvl="0"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0,0 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45864" y="5283620"/>
            <a:ext cx="1973644" cy="112473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b="1" dirty="0" smtClean="0"/>
          </a:p>
          <a:p>
            <a:pPr lvl="0"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Субсидии 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8 121,2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675187" y="5284876"/>
            <a:ext cx="2020244" cy="1100809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b="1" dirty="0" smtClean="0"/>
          </a:p>
          <a:p>
            <a:pPr lvl="0"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Субвенции </a:t>
            </a:r>
          </a:p>
          <a:p>
            <a:pPr lvl="0"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500 245,0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5010307" y="5255910"/>
            <a:ext cx="1945934" cy="114489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b="1" dirty="0" smtClean="0"/>
          </a:p>
          <a:p>
            <a:pPr lvl="0"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Прочие безвозмездные поступления</a:t>
            </a:r>
          </a:p>
          <a:p>
            <a:pPr lvl="0"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0,0 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7135091" y="3379249"/>
            <a:ext cx="1919484" cy="12166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sz="2400" b="1" dirty="0" smtClean="0"/>
              <a:t>2026 год </a:t>
            </a:r>
          </a:p>
          <a:p>
            <a:pPr algn="ctr"/>
            <a:r>
              <a:rPr lang="ru-RU" sz="2400" b="1" dirty="0" smtClean="0"/>
              <a:t>515 780,1</a:t>
            </a:r>
          </a:p>
          <a:p>
            <a:pPr algn="ctr"/>
            <a:endParaRPr lang="ru-RU" b="1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7143907" y="5179080"/>
            <a:ext cx="1919484" cy="12166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sz="2400" b="1" dirty="0" smtClean="0"/>
              <a:t>2027 год </a:t>
            </a:r>
          </a:p>
          <a:p>
            <a:pPr algn="ctr"/>
            <a:r>
              <a:rPr lang="ru-RU" sz="2400" b="1" dirty="0" smtClean="0"/>
              <a:t>508 366,2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0055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441" y="0"/>
            <a:ext cx="8238227" cy="803664"/>
          </a:xfrm>
        </p:spPr>
        <p:txBody>
          <a:bodyPr>
            <a:normAutofit/>
          </a:bodyPr>
          <a:lstStyle/>
          <a:p>
            <a:r>
              <a:rPr lang="ru-RU" sz="2000" dirty="0"/>
              <a:t>Динамика параметров </a:t>
            </a:r>
            <a:r>
              <a:rPr lang="ru-RU" sz="2000" dirty="0" smtClean="0"/>
              <a:t>бюджета Северо-Енисейского района, тыс. рублей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2675301"/>
              </p:ext>
            </p:extLst>
          </p:nvPr>
        </p:nvGraphicFramePr>
        <p:xfrm>
          <a:off x="163901" y="789317"/>
          <a:ext cx="8660923" cy="2940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3424"/>
                <a:gridCol w="904873"/>
                <a:gridCol w="904873"/>
                <a:gridCol w="904873"/>
                <a:gridCol w="1084411"/>
                <a:gridCol w="962323"/>
                <a:gridCol w="876146"/>
              </a:tblGrid>
              <a:tr h="33390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Направления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2027</a:t>
                      </a:r>
                      <a:endParaRPr lang="ru-RU" dirty="0"/>
                    </a:p>
                  </a:txBody>
                  <a:tcPr anchor="ctr"/>
                </a:tc>
              </a:tr>
              <a:tr h="2504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Доходы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2 590 383,9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4 236 832,9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4 331</a:t>
                      </a:r>
                      <a:r>
                        <a:rPr lang="ru-RU" sz="1000" baseline="0" dirty="0" smtClean="0"/>
                        <a:t> 019,4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4 254 058,0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4 326 650,5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4 394 305,2</a:t>
                      </a:r>
                      <a:endParaRPr lang="ru-RU" sz="10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Расходы 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4 047 247,8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3 588 145,0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4 675 179,5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4 887 223,5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4 266 809,4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4 054 557,7</a:t>
                      </a:r>
                      <a:endParaRPr lang="ru-RU" sz="10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Дефицит (-)/профицит (+)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-1</a:t>
                      </a:r>
                      <a:r>
                        <a:rPr lang="ru-RU" sz="1000" baseline="0" dirty="0" smtClean="0"/>
                        <a:t> 456 863,9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648 687,9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-344 160,1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-633 165,5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59 841,1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339 747,5</a:t>
                      </a:r>
                      <a:endParaRPr lang="ru-RU" sz="10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Источники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1 456 863,9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-648 687,9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344 160,1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633 165,5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-59 841,1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-339 747,5</a:t>
                      </a:r>
                      <a:endParaRPr lang="ru-RU" sz="10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кредиты, полученные от кредитных организаций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550 000,0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погашение кредитов от кредитных организаций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-550 000,0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6172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получение бюджетных кредитов от других бюджетов бюджетной системы РФ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300 000,0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560 000,0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300 000,0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погашение бюджетных кредитов от  других бюджетов бюджетной системы РФ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-300 000,0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200 000,0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360 000,0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300 000,0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1225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изменение остатков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906 863,9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-98 687,9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344 160,1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273 165,5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158,9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-39 747,5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853574163"/>
              </p:ext>
            </p:extLst>
          </p:nvPr>
        </p:nvGraphicFramePr>
        <p:xfrm>
          <a:off x="207034" y="3786996"/>
          <a:ext cx="8876581" cy="2993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5793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022" y="86631"/>
            <a:ext cx="7986045" cy="511575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Структура расходов по функциональной классификации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9847971"/>
              </p:ext>
            </p:extLst>
          </p:nvPr>
        </p:nvGraphicFramePr>
        <p:xfrm>
          <a:off x="5230026" y="4657457"/>
          <a:ext cx="3401225" cy="2076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058774"/>
              </p:ext>
            </p:extLst>
          </p:nvPr>
        </p:nvGraphicFramePr>
        <p:xfrm>
          <a:off x="4648913" y="728530"/>
          <a:ext cx="4349809" cy="395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277"/>
                <a:gridCol w="2296735"/>
                <a:gridCol w="948583"/>
                <a:gridCol w="786214"/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№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Направление расходов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2025 год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Сумма, </a:t>
                      </a:r>
                    </a:p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тыс. рублей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Доля, %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24152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ОБЩЕГОСУДАРСТВЕННЫЕ ВОПРОСЫ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493 786,6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10,1</a:t>
                      </a:r>
                    </a:p>
                  </a:txBody>
                  <a:tcPr marL="9525" marR="9525" marT="9525" marB="0" anchor="ctr"/>
                </a:tc>
              </a:tr>
              <a:tr h="22387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2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НАЦИОНАЛЬНАЯ ОБОРОНА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1 183,5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</a:tr>
              <a:tr h="21791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3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89 493,9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1,8</a:t>
                      </a:r>
                    </a:p>
                  </a:txBody>
                  <a:tcPr marL="9525" marR="9525" marT="9525" marB="0" anchor="ctr"/>
                </a:tc>
              </a:tr>
              <a:tr h="24152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4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НАЦИОНАЛЬНАЯ ЭКОНОМИКА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166 541,2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3,4</a:t>
                      </a:r>
                    </a:p>
                  </a:txBody>
                  <a:tcPr marL="9525" marR="9525" marT="9525" marB="0" anchor="ctr"/>
                </a:tc>
              </a:tr>
              <a:tr h="21791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5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1 557 456,6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31,9</a:t>
                      </a:r>
                    </a:p>
                  </a:txBody>
                  <a:tcPr marL="9525" marR="9525" marT="9525" marB="0" anchor="ctr"/>
                </a:tc>
              </a:tr>
              <a:tr h="21791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6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ОХРАНА ОКРУЖАЮЩЕЙ СРЕДЫ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40 854,1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0,8</a:t>
                      </a:r>
                    </a:p>
                  </a:txBody>
                  <a:tcPr marL="9525" marR="9525" marT="9525" marB="0" anchor="ctr"/>
                </a:tc>
              </a:tr>
              <a:tr h="21791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7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ОБРАЗОВАНИЕ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1 239 498,8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25,4</a:t>
                      </a:r>
                    </a:p>
                  </a:txBody>
                  <a:tcPr marL="9525" marR="9525" marT="9525" marB="0" anchor="ctr"/>
                </a:tc>
              </a:tr>
              <a:tr h="21791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8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КУЛЬТУРА, КИНЕМАТОГРАФИЯ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275 544,4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5,6</a:t>
                      </a:r>
                    </a:p>
                  </a:txBody>
                  <a:tcPr marL="9525" marR="9525" marT="9525" marB="0" anchor="ctr"/>
                </a:tc>
              </a:tr>
              <a:tr h="21791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9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СОЦИАЛЬНАЯ ПОЛИТИКА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123 222,8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2,5</a:t>
                      </a:r>
                    </a:p>
                  </a:txBody>
                  <a:tcPr marL="9525" marR="9525" marT="9525" marB="0" anchor="ctr"/>
                </a:tc>
              </a:tr>
              <a:tr h="24152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10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167 140,9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3,4</a:t>
                      </a:r>
                    </a:p>
                  </a:txBody>
                  <a:tcPr marL="9525" marR="9525" marT="9525" marB="0" anchor="ctr"/>
                </a:tc>
              </a:tr>
              <a:tr h="21661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11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43 954,4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0,9</a:t>
                      </a:r>
                    </a:p>
                  </a:txBody>
                  <a:tcPr marL="9525" marR="9525" marT="9525" marB="0" anchor="ctr"/>
                </a:tc>
              </a:tr>
              <a:tr h="47397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12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688 546,3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14,1</a:t>
                      </a:r>
                    </a:p>
                  </a:txBody>
                  <a:tcPr marL="9525" marR="9525" marT="9525" marB="0" anchor="ctr"/>
                </a:tc>
              </a:tr>
              <a:tr h="217919"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Всего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4 887 223,5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100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68465586"/>
              </p:ext>
            </p:extLst>
          </p:nvPr>
        </p:nvGraphicFramePr>
        <p:xfrm>
          <a:off x="77637" y="646981"/>
          <a:ext cx="4339087" cy="3312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303250277"/>
              </p:ext>
            </p:extLst>
          </p:nvPr>
        </p:nvGraphicFramePr>
        <p:xfrm>
          <a:off x="0" y="3553605"/>
          <a:ext cx="4313207" cy="296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877119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79208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Расходы бюджета на реализацию муниципальных программ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7660288"/>
              </p:ext>
            </p:extLst>
          </p:nvPr>
        </p:nvGraphicFramePr>
        <p:xfrm>
          <a:off x="107506" y="980729"/>
          <a:ext cx="5660907" cy="5168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11"/>
                <a:gridCol w="3451772"/>
                <a:gridCol w="1051438"/>
                <a:gridCol w="743486"/>
              </a:tblGrid>
              <a:tr h="27503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№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п/п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Наименование муниципальной  программы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2025 год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Сумма, тыс. рублей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Доля, %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</a:tr>
              <a:tr h="30194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Развитие образования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1 035 266,2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23,0</a:t>
                      </a:r>
                    </a:p>
                  </a:txBody>
                  <a:tcPr marL="9525" marR="9525" marT="9525" marB="0" anchor="ctr"/>
                </a:tc>
              </a:tr>
              <a:tr h="27043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2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Реформирование </a:t>
                      </a:r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и модернизация жилищно-коммунального хозяйства и повышение энергетической </a:t>
                      </a:r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эффективности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1 161 364,1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25,8</a:t>
                      </a:r>
                    </a:p>
                  </a:txBody>
                  <a:tcPr marL="9525" marR="9525" marT="9525" marB="0" anchor="ctr"/>
                </a:tc>
              </a:tr>
              <a:tr h="37625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3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Защита населения и территории Северо-Енисейского района от чрезвычайных ситуаций природного и техногенного характера и обеспечение профилактики правонарушений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89 493,9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2,0</a:t>
                      </a:r>
                    </a:p>
                  </a:txBody>
                  <a:tcPr marL="9525" marR="9525" marT="9525" marB="0" anchor="ctr"/>
                </a:tc>
              </a:tr>
              <a:tr h="2291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4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Развитие культуры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494 740,5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11,0</a:t>
                      </a:r>
                    </a:p>
                  </a:txBody>
                  <a:tcPr marL="9525" marR="9525" marT="9525" marB="0" anchor="ctr"/>
                </a:tc>
              </a:tr>
              <a:tr h="2291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5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Развитие </a:t>
                      </a:r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физической культуры и </a:t>
                      </a:r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спорта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163 740,9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3,6</a:t>
                      </a:r>
                    </a:p>
                  </a:txBody>
                  <a:tcPr marL="9525" marR="9525" marT="9525" marB="0" anchor="ctr"/>
                </a:tc>
              </a:tr>
              <a:tr h="2291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6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Развитие </a:t>
                      </a:r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молодежной </a:t>
                      </a:r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политики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22 145,6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0,5</a:t>
                      </a:r>
                    </a:p>
                  </a:txBody>
                  <a:tcPr marL="9525" marR="9525" marT="9525" marB="0" anchor="ctr"/>
                </a:tc>
              </a:tr>
              <a:tr h="2291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7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Развитие </a:t>
                      </a:r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транспортной системы Северо-Енисейского </a:t>
                      </a:r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района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119 556,3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2,7</a:t>
                      </a:r>
                    </a:p>
                  </a:txBody>
                  <a:tcPr marL="9525" marR="9525" marT="9525" marB="0" anchor="ctr"/>
                </a:tc>
              </a:tr>
              <a:tr h="2291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8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Развитие </a:t>
                      </a:r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местного </a:t>
                      </a:r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самоуправления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83 953,3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1,9</a:t>
                      </a:r>
                    </a:p>
                  </a:txBody>
                  <a:tcPr marL="9525" marR="9525" marT="9525" marB="0" anchor="ctr"/>
                </a:tc>
              </a:tr>
              <a:tr h="25402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9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Создание </a:t>
                      </a:r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условий для обеспечения доступным и комфортным жильем граждан Северо-Енисейского </a:t>
                      </a:r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района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287 775,0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6,4</a:t>
                      </a:r>
                    </a:p>
                  </a:txBody>
                  <a:tcPr marL="9525" marR="9525" marT="9525" marB="0" anchor="ctr"/>
                </a:tc>
              </a:tr>
              <a:tr h="2291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10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Управление </a:t>
                      </a:r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муниципальными </a:t>
                      </a:r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финансами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733 767,5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16,3</a:t>
                      </a:r>
                    </a:p>
                  </a:txBody>
                  <a:tcPr marL="9525" marR="9525" marT="9525" marB="0" anchor="ctr"/>
                </a:tc>
              </a:tr>
              <a:tr h="2291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11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Содействие </a:t>
                      </a:r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развитию гражданского </a:t>
                      </a:r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общества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43 954,4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1,0</a:t>
                      </a:r>
                    </a:p>
                  </a:txBody>
                  <a:tcPr marL="9525" marR="9525" marT="9525" marB="0" anchor="ctr"/>
                </a:tc>
              </a:tr>
              <a:tr h="2291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12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Управление </a:t>
                      </a:r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муниципальным </a:t>
                      </a:r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имуществом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67 </a:t>
                      </a:r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191,8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1,5</a:t>
                      </a:r>
                    </a:p>
                  </a:txBody>
                  <a:tcPr marL="9525" marR="9525" marT="9525" marB="0" anchor="ctr"/>
                </a:tc>
              </a:tr>
              <a:tr h="2291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13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Благоустройство территории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113 192,8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2,5</a:t>
                      </a:r>
                    </a:p>
                  </a:txBody>
                  <a:tcPr marL="9525" marR="9525" marT="9525" marB="0" anchor="ctr"/>
                </a:tc>
              </a:tr>
              <a:tr h="35613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14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Формирование комфортной городской (сельской) среды Северо-Енисейского района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99,8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</a:tr>
              <a:tr h="35613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15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Развитие </a:t>
                      </a:r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социальных отношений, рост благополучия и защищенности граждан в Северо-Енисейском </a:t>
                      </a:r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районе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72 141,2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</a:tr>
              <a:tr h="2291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16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Привлечение </a:t>
                      </a:r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специалистов в Северо-Енисейский </a:t>
                      </a:r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район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14 372,5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0,3</a:t>
                      </a:r>
                    </a:p>
                  </a:txBody>
                  <a:tcPr marL="9525" marR="9525" marT="9525" marB="0" anchor="ctr"/>
                </a:tc>
              </a:tr>
              <a:tr h="229192"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Arial Cyr"/>
                        </a:rPr>
                        <a:t>Всего</a:t>
                      </a:r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900" dirty="0" smtClean="0">
                          <a:latin typeface="+mn-lt"/>
                        </a:rPr>
                        <a:t>4 502 755,8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100,0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020693945"/>
              </p:ext>
            </p:extLst>
          </p:nvPr>
        </p:nvGraphicFramePr>
        <p:xfrm>
          <a:off x="5751321" y="769121"/>
          <a:ext cx="3244552" cy="3255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263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Основные показатели социально-экономического развития Северо-Енисейского района</a:t>
            </a:r>
            <a:endParaRPr lang="ru-RU" sz="24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8510892"/>
              </p:ext>
            </p:extLst>
          </p:nvPr>
        </p:nvGraphicFramePr>
        <p:xfrm>
          <a:off x="323528" y="1132051"/>
          <a:ext cx="3312368" cy="2189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04380085"/>
              </p:ext>
            </p:extLst>
          </p:nvPr>
        </p:nvGraphicFramePr>
        <p:xfrm>
          <a:off x="467544" y="3212976"/>
          <a:ext cx="3888432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868743842"/>
              </p:ext>
            </p:extLst>
          </p:nvPr>
        </p:nvGraphicFramePr>
        <p:xfrm>
          <a:off x="5364088" y="4437112"/>
          <a:ext cx="345638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07504" y="5373216"/>
            <a:ext cx="4608512" cy="12961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Муниципальные учреждения – 33: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органы местного управления – 3,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органы администрации района – 5,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казенные учреждения – 5,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бюджетные учреждения - 20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444208" y="800708"/>
            <a:ext cx="252028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Площадь – 4 724,2 га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ser\Downloads\Карта Северо-Енисейского район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473" y="1278476"/>
            <a:ext cx="3931015" cy="318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92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792088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Основные показатели прогноза социально-экономического развития Северо-Енисейского района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3331800"/>
              </p:ext>
            </p:extLst>
          </p:nvPr>
        </p:nvGraphicFramePr>
        <p:xfrm>
          <a:off x="107505" y="980729"/>
          <a:ext cx="9001002" cy="5599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670"/>
                <a:gridCol w="3688935"/>
                <a:gridCol w="959124"/>
                <a:gridCol w="959124"/>
                <a:gridCol w="959124"/>
                <a:gridCol w="1032902"/>
                <a:gridCol w="959123"/>
              </a:tblGrid>
              <a:tr h="54664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№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п/п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Наименование показателя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2023 отчет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2024 оценка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2025 прогноз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2026 прогноз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2027 прогноз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35081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Численность трудовых ресурсов, в среднем за период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, тыс. чел.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16 571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16 927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16 944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16 962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16 979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4619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Уровень зарегистрированной безработицы (к трудоспособному населению в трудоспособном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возрасте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), на конец периода, %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60130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Фонд заработной платы работников списочного, не списочного 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состава организаций и внешних совместителей по полному кругу организаций, млн.  руб.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23 777,0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27 251,2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29 666,2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31 747,1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33 780,5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60130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Объем отгруженных товаров собственного производства, выполненных работ и услуг собственными  силами организаций  по хозяйственным видам деятельности, млн. руб.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342,4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409,9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439,8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463,5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484,2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60130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Объем</a:t>
                      </a:r>
                      <a:r>
                        <a:rPr lang="ru-RU" sz="900" b="0" i="0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инвестиций в основной капитал за счет всех источников финансирования по полному кругу хозяйствующих субъектов , млн. руб.</a:t>
                      </a:r>
                      <a:endParaRPr lang="ru-RU" sz="900" b="0" i="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30,974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33,917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36,461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38,794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40,540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4619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Оборот розничной торговли, млн. руб.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2,113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2,398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2,647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2,877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3,091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4619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Оборот общественного питания, млн. руб.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3,101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3,550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3,895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4,185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4,5</a:t>
                      </a:r>
                    </a:p>
                  </a:txBody>
                  <a:tcPr anchor="ctr"/>
                </a:tc>
              </a:tr>
              <a:tr h="4619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Объем платных услуг, оказанных населению, тыс. руб.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463,0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522,0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569,3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611,6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638,1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4619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Индекс потребительских цен,  %</a:t>
                      </a:r>
                      <a:endParaRPr lang="ru-RU" sz="900" b="0" i="0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105,9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107,8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105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104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104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588227"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Общая площадь жилых домов, введенных в эксплуатацию за счет всех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источников финансирования, кв. м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8 515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3 680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7 964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7 953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2 800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31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44624"/>
            <a:ext cx="5976664" cy="1008112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1400" kern="0" dirty="0" smtClean="0">
                <a:solidFill>
                  <a:sysClr val="windowText" lastClr="000000"/>
                </a:solidFill>
                <a:cs typeface="Times New Roman" pitchFamily="18" charset="0"/>
              </a:rPr>
              <a:t>Перечень субсидий</a:t>
            </a:r>
            <a:r>
              <a:rPr lang="ru-RU" sz="1400" kern="0" dirty="0">
                <a:solidFill>
                  <a:sysClr val="windowText" lastClr="000000"/>
                </a:solidFill>
                <a:cs typeface="Times New Roman" pitchFamily="18" charset="0"/>
              </a:rPr>
              <a:t>, предоставляемых из бюджета </a:t>
            </a:r>
            <a:br>
              <a:rPr lang="ru-RU" sz="1400" kern="0" dirty="0">
                <a:solidFill>
                  <a:sysClr val="windowText" lastClr="000000"/>
                </a:solidFill>
                <a:cs typeface="Times New Roman" pitchFamily="18" charset="0"/>
              </a:rPr>
            </a:br>
            <a:r>
              <a:rPr lang="ru-RU" sz="1400" kern="0" dirty="0">
                <a:solidFill>
                  <a:sysClr val="windowText" lastClr="000000"/>
                </a:solidFill>
                <a:cs typeface="Times New Roman" pitchFamily="18" charset="0"/>
              </a:rPr>
              <a:t>Северо-Енисейского </a:t>
            </a:r>
            <a:r>
              <a:rPr lang="ru-RU" sz="1400" kern="0" dirty="0" smtClean="0">
                <a:solidFill>
                  <a:sysClr val="windowText" lastClr="000000"/>
                </a:solidFill>
                <a:cs typeface="Times New Roman" pitchFamily="18" charset="0"/>
              </a:rPr>
              <a:t>района в рамках муниципальных программ </a:t>
            </a:r>
            <a:br>
              <a:rPr lang="ru-RU" sz="1400" kern="0" dirty="0" smtClean="0">
                <a:solidFill>
                  <a:sysClr val="windowText" lastClr="000000"/>
                </a:solidFill>
                <a:cs typeface="Times New Roman" pitchFamily="18" charset="0"/>
              </a:rPr>
            </a:br>
            <a:r>
              <a:rPr lang="ru-RU" sz="1400" kern="0" dirty="0" smtClean="0">
                <a:solidFill>
                  <a:sysClr val="windowText" lastClr="000000"/>
                </a:solidFill>
                <a:cs typeface="Times New Roman" pitchFamily="18" charset="0"/>
              </a:rPr>
              <a:t>на 2025 год (</a:t>
            </a:r>
            <a:r>
              <a:rPr lang="ru-RU" sz="1400" kern="0" dirty="0">
                <a:solidFill>
                  <a:sysClr val="windowText" lastClr="000000"/>
                </a:solidFill>
                <a:cs typeface="Times New Roman" pitchFamily="18" charset="0"/>
              </a:rPr>
              <a:t>тыс. рублей)</a:t>
            </a:r>
            <a:endParaRPr lang="ru-RU" sz="1800" kern="0" dirty="0">
              <a:solidFill>
                <a:sysClr val="windowText" lastClr="000000"/>
              </a:solidFill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4870708"/>
              </p:ext>
            </p:extLst>
          </p:nvPr>
        </p:nvGraphicFramePr>
        <p:xfrm>
          <a:off x="179512" y="1461217"/>
          <a:ext cx="8856984" cy="5062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4896"/>
                <a:gridCol w="792088"/>
              </a:tblGrid>
              <a:tr h="418610"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Муниципальная программа «Реформирование и модернизация жилищно-коммунального хозяйства и повышение энергетической эффективности»</a:t>
                      </a:r>
                      <a:endParaRPr lang="ru-RU" sz="1000" b="1" i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950</a:t>
                      </a:r>
                      <a:r>
                        <a:rPr lang="ru-RU" sz="1000" b="1" i="1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738,8</a:t>
                      </a:r>
                      <a:endParaRPr lang="ru-RU" sz="1000" b="1" i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3207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фактически понесенных затрат по устройству и содержанию автозимника для доставки нефти от пункта отпуска нефти </a:t>
                      </a:r>
                      <a:r>
                        <a:rPr lang="ru-RU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Юрубчено-Тохомского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месторождения до </a:t>
                      </a:r>
                      <a:r>
                        <a:rPr lang="ru-RU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Енашиминского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НПЗ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33 975,9</a:t>
                      </a:r>
                    </a:p>
                    <a:p>
                      <a:pPr algn="r" fontAlgn="t"/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229377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финансовое обеспечение затрат по приобретению нефти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804 485,4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413229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фактически понесенных затрат по доставке нефти от пункта отпуска нефти </a:t>
                      </a:r>
                      <a:r>
                        <a:rPr lang="ru-RU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Юрубчено-Тохомского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месторождения до ее места хранения в Северо-Енисейском районе протяженностью 286 километров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20 834,6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363149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фактически понесенных затрат по доставке нефти от пункта отпуска нефти </a:t>
                      </a:r>
                      <a:r>
                        <a:rPr lang="ru-RU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Юрубчено-Тохомского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месторождения до котельных </a:t>
                      </a:r>
                      <a:r>
                        <a:rPr lang="ru-RU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гп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Северо-Енисейского протяженностью 265 километров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26 060,5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2003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фактически понесенных затрат по доставке нефти от ее места хранения в Северо-Енисейском районе до котельных </a:t>
                      </a:r>
                      <a:r>
                        <a:rPr lang="ru-RU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гп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Северо-Енисейского протяженностью 71 километр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9 661,7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361727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фактически понесенных затрат по хранению нефти, находящейся в муниципальной собственности Северо-Енисейского района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13 129,3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24697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Субсидия на возмещение недополученных доходов по оказанию бытовых услуг общих отделений бань</a:t>
                      </a:r>
                    </a:p>
                    <a:p>
                      <a:pPr algn="l" fontAlgn="t"/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13 638,3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33207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фактически понесенных затрат по доставке питьевой воды автомобильным транспортом от центральной водокачки к водоразборным колонкам и на содержание водоразборных колонок </a:t>
                      </a:r>
                      <a:r>
                        <a:rPr lang="ru-RU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гп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Северо-Енисейский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8 359,2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224543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недополученных доходов в связи с разницей между предельной ценой, установленной Министерством тарифной политики Красноярского края и ценой реализации топлива твердого (швырок всех групп пород) населению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20 593,9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340968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Муниципальная программа «Защита населения и территории Северо-Енисейского района от чрезвычайных ситуаций природного и техногенного характера и обеспечение профилактики правонарушений»</a:t>
                      </a:r>
                      <a:endParaRPr lang="ru-RU" sz="10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2 175,9</a:t>
                      </a:r>
                      <a:endParaRPr lang="ru-RU" sz="10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49307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фактически понесенных затрат по предоставлению специализированной техники (колесного трактора с телегой) для сбора и транспортировки мусора к месту его накопления, загруженного гражданами, организациями, индивидуальными предпринимателями в связи с обеспечением первичных мер пожарной безопасности в населенных пунктах Северо-Енисейского района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2 175,9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171066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Муниципальная программа «Развитие транспортной системы Северо-Енисейского района»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52 956,6</a:t>
                      </a:r>
                      <a:endParaRPr lang="ru-RU" sz="10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33207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недополученных доходов, возникающих у перевозчиков при прохождении муниципальных маршрутов регулярных перевозок пассажиров по регулируемым тарифам автомобильным транспортом общего пользования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50 458,4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33207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фактически понесенных затрат по содержанию конечного остановочного пункта межпоселкового общественного транспорта 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2 498,2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pic>
        <p:nvPicPr>
          <p:cNvPr id="6" name="Picture 2" descr="C:\Users\user\Pictures\суб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057"/>
            <a:ext cx="2863204" cy="144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747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4624"/>
            <a:ext cx="7272808" cy="936104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1400" kern="0" dirty="0" smtClean="0">
                <a:solidFill>
                  <a:sysClr val="windowText" lastClr="000000"/>
                </a:solidFill>
                <a:cs typeface="Times New Roman" pitchFamily="18" charset="0"/>
              </a:rPr>
              <a:t>Продолжение</a:t>
            </a:r>
            <a:br>
              <a:rPr lang="ru-RU" sz="1400" kern="0" dirty="0" smtClean="0">
                <a:solidFill>
                  <a:sysClr val="windowText" lastClr="000000"/>
                </a:solidFill>
                <a:cs typeface="Times New Roman" pitchFamily="18" charset="0"/>
              </a:rPr>
            </a:br>
            <a:r>
              <a:rPr lang="ru-RU" sz="1400" kern="0" dirty="0" smtClean="0">
                <a:solidFill>
                  <a:sysClr val="windowText" lastClr="000000"/>
                </a:solidFill>
                <a:cs typeface="Times New Roman" pitchFamily="18" charset="0"/>
              </a:rPr>
              <a:t>Перечень </a:t>
            </a:r>
            <a:r>
              <a:rPr lang="ru-RU" sz="1400" kern="0" dirty="0">
                <a:solidFill>
                  <a:sysClr val="windowText" lastClr="000000"/>
                </a:solidFill>
                <a:cs typeface="Times New Roman" pitchFamily="18" charset="0"/>
              </a:rPr>
              <a:t>субсидий, предоставляемых из бюджета </a:t>
            </a:r>
            <a:br>
              <a:rPr lang="ru-RU" sz="1400" kern="0" dirty="0">
                <a:solidFill>
                  <a:sysClr val="windowText" lastClr="000000"/>
                </a:solidFill>
                <a:cs typeface="Times New Roman" pitchFamily="18" charset="0"/>
              </a:rPr>
            </a:br>
            <a:r>
              <a:rPr lang="ru-RU" sz="1400" kern="0" dirty="0">
                <a:solidFill>
                  <a:sysClr val="windowText" lastClr="000000"/>
                </a:solidFill>
                <a:cs typeface="Times New Roman" pitchFamily="18" charset="0"/>
              </a:rPr>
              <a:t>Северо-Енисейского </a:t>
            </a:r>
            <a:r>
              <a:rPr lang="ru-RU" sz="1400" kern="0" dirty="0" smtClean="0">
                <a:solidFill>
                  <a:sysClr val="windowText" lastClr="000000"/>
                </a:solidFill>
                <a:cs typeface="Times New Roman" pitchFamily="18" charset="0"/>
              </a:rPr>
              <a:t>района в рамках муниципальных программ </a:t>
            </a:r>
            <a:br>
              <a:rPr lang="ru-RU" sz="1400" kern="0" dirty="0" smtClean="0">
                <a:solidFill>
                  <a:sysClr val="windowText" lastClr="000000"/>
                </a:solidFill>
                <a:cs typeface="Times New Roman" pitchFamily="18" charset="0"/>
              </a:rPr>
            </a:br>
            <a:r>
              <a:rPr lang="ru-RU" sz="1400" kern="0" dirty="0" smtClean="0">
                <a:solidFill>
                  <a:sysClr val="windowText" lastClr="000000"/>
                </a:solidFill>
                <a:cs typeface="Times New Roman" pitchFamily="18" charset="0"/>
              </a:rPr>
              <a:t>на 2025 год (</a:t>
            </a:r>
            <a:r>
              <a:rPr lang="ru-RU" sz="1400" kern="0" dirty="0">
                <a:solidFill>
                  <a:sysClr val="windowText" lastClr="000000"/>
                </a:solidFill>
                <a:cs typeface="Times New Roman" pitchFamily="18" charset="0"/>
              </a:rPr>
              <a:t>тыс. рублей)</a:t>
            </a:r>
            <a:endParaRPr lang="ru-RU" sz="1800" kern="0" dirty="0">
              <a:solidFill>
                <a:sysClr val="windowText" lastClr="000000"/>
              </a:solidFill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9348814"/>
              </p:ext>
            </p:extLst>
          </p:nvPr>
        </p:nvGraphicFramePr>
        <p:xfrm>
          <a:off x="179511" y="1136204"/>
          <a:ext cx="8784976" cy="23176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4896"/>
                <a:gridCol w="720080"/>
              </a:tblGrid>
              <a:tr h="1860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Муниципальная программа «Развитие местного самоуправления»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41 453,3</a:t>
                      </a:r>
                      <a:endParaRPr lang="ru-RU" sz="10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243992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фактически понесенных затрат по доставке пищевых продуктов и непродовольственных товаров первой необходимости (включая транспортно-заготовительные расходы)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33 450,7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1860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недополученных доходов в связи с разницей между себестоимостью и ценой реализации хлебобулочных изделий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7 498,4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1860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финансовое обеспечение затрат, связанных с оказанием поддержки социально ориентированным некоммерческим организациям в части их уставной деятельности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504,2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1860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Муниципальная программа «Управление муниципальным имуществом»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6 556,1</a:t>
                      </a:r>
                      <a:endParaRPr lang="ru-RU" sz="10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428012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фактически понесенных затрат, связанных с предоставлением дополнительных социальных гарантий семьям граждан, участвующих в специальной военной операции, на предоставление им жилищно-коммунальных услуг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6 556,1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21094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Муниципальная программа «Благоустройство территории»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15 791,0</a:t>
                      </a:r>
                      <a:endParaRPr lang="ru-RU" sz="10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248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фактически понесенных затрат по наружному освещению территории населенных пунктов Северо-Енисейского района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15 269,6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243992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Субсидия на возмещение фактически понесенных затрат по доставке трупов с мест обнаружения в морг </a:t>
                      </a:r>
                      <a:r>
                        <a:rPr lang="ru-RU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гп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Северо-Енисейский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521,4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pic>
        <p:nvPicPr>
          <p:cNvPr id="12290" name="Picture 2" descr="C:\Users\user\Pictures\субс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624"/>
            <a:ext cx="190500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AppData\Local\Temp\{3760CE57-8461-4BB9-A9EA-98B9E04C869B}.t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58" y="3874966"/>
            <a:ext cx="2752749" cy="1948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ocuments\4bae34cc9ab331b108e80dc23d7f97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601" y="3866623"/>
            <a:ext cx="2623493" cy="196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ocuments\subsidiya-za-trudoustrojstvo-bezrabotnog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018" y="3883054"/>
            <a:ext cx="2725947" cy="194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642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1487" y="215661"/>
            <a:ext cx="7681822" cy="923026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Строительство объектов недвижимого имущества Северо-Енисейского </a:t>
            </a:r>
            <a:r>
              <a:rPr lang="ru-RU" sz="2800" dirty="0" smtClean="0"/>
              <a:t>района, тыс. рублей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95" y="2130725"/>
            <a:ext cx="4761782" cy="458925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1600" dirty="0" smtClean="0">
                <a:solidFill>
                  <a:schemeClr val="tx1"/>
                </a:solidFill>
              </a:rPr>
              <a:t>2025 год:</a:t>
            </a:r>
          </a:p>
          <a:p>
            <a:pPr algn="l"/>
            <a:r>
              <a:rPr lang="ru-RU" sz="1200" u="sng" dirty="0" err="1">
                <a:solidFill>
                  <a:schemeClr val="tx1"/>
                </a:solidFill>
              </a:rPr>
              <a:t>г</a:t>
            </a:r>
            <a:r>
              <a:rPr lang="ru-RU" sz="1200" u="sng" dirty="0" err="1" smtClean="0">
                <a:solidFill>
                  <a:schemeClr val="tx1"/>
                </a:solidFill>
              </a:rPr>
              <a:t>п</a:t>
            </a:r>
            <a:r>
              <a:rPr lang="ru-RU" sz="1200" u="sng" dirty="0" smtClean="0">
                <a:solidFill>
                  <a:schemeClr val="tx1"/>
                </a:solidFill>
              </a:rPr>
              <a:t> Северо-Енисейский</a:t>
            </a:r>
          </a:p>
          <a:p>
            <a:pPr algn="l"/>
            <a:r>
              <a:rPr lang="ru-RU" sz="1000" dirty="0" smtClean="0">
                <a:solidFill>
                  <a:schemeClr val="tx1"/>
                </a:solidFill>
              </a:rPr>
              <a:t>Строительство </a:t>
            </a:r>
            <a:r>
              <a:rPr lang="ru-RU" sz="1000" dirty="0">
                <a:solidFill>
                  <a:schemeClr val="tx1"/>
                </a:solidFill>
              </a:rPr>
              <a:t>коммунальной и транспортной инфраструктуры объекта «Микрорайон «Сосновый бор», </a:t>
            </a:r>
            <a:r>
              <a:rPr lang="ru-RU" sz="1000" dirty="0" err="1">
                <a:solidFill>
                  <a:schemeClr val="tx1"/>
                </a:solidFill>
              </a:rPr>
              <a:t>гп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smtClean="0">
                <a:solidFill>
                  <a:schemeClr val="tx1"/>
                </a:solidFill>
              </a:rPr>
              <a:t>Северо-Енисейский – 74 282,5</a:t>
            </a:r>
          </a:p>
          <a:p>
            <a:pPr algn="l"/>
            <a:r>
              <a:rPr lang="ru-RU" sz="1000" dirty="0">
                <a:solidFill>
                  <a:schemeClr val="tx1"/>
                </a:solidFill>
              </a:rPr>
              <a:t>Строительство объекта «Водозабор подземных вод для хозяйственно-питьевого водоснабжения», </a:t>
            </a:r>
            <a:r>
              <a:rPr lang="ru-RU" sz="1000" dirty="0" err="1">
                <a:solidFill>
                  <a:schemeClr val="tx1"/>
                </a:solidFill>
              </a:rPr>
              <a:t>гп</a:t>
            </a:r>
            <a:r>
              <a:rPr lang="ru-RU" sz="1000" dirty="0">
                <a:solidFill>
                  <a:schemeClr val="tx1"/>
                </a:solidFill>
              </a:rPr>
              <a:t> Северо-Енисейский, пер. </a:t>
            </a:r>
            <a:r>
              <a:rPr lang="ru-RU" sz="1000" dirty="0" err="1">
                <a:solidFill>
                  <a:schemeClr val="tx1"/>
                </a:solidFill>
              </a:rPr>
              <a:t>Артельский</a:t>
            </a:r>
            <a:r>
              <a:rPr lang="ru-RU" sz="1000" dirty="0">
                <a:solidFill>
                  <a:schemeClr val="tx1"/>
                </a:solidFill>
              </a:rPr>
              <a:t>, </a:t>
            </a:r>
            <a:r>
              <a:rPr lang="ru-RU" sz="1000" dirty="0" smtClean="0">
                <a:solidFill>
                  <a:schemeClr val="tx1"/>
                </a:solidFill>
              </a:rPr>
              <a:t>9 -45 270,7</a:t>
            </a:r>
          </a:p>
          <a:p>
            <a:pPr algn="l"/>
            <a:r>
              <a:rPr lang="ru-RU" sz="1200" u="sng" dirty="0">
                <a:solidFill>
                  <a:schemeClr val="tx1"/>
                </a:solidFill>
              </a:rPr>
              <a:t>п</a:t>
            </a:r>
            <a:r>
              <a:rPr lang="ru-RU" sz="1200" u="sng" dirty="0" smtClean="0">
                <a:solidFill>
                  <a:schemeClr val="tx1"/>
                </a:solidFill>
              </a:rPr>
              <a:t> Тея</a:t>
            </a:r>
          </a:p>
          <a:p>
            <a:pPr algn="l"/>
            <a:r>
              <a:rPr lang="ru-RU" sz="1000" dirty="0">
                <a:solidFill>
                  <a:schemeClr val="tx1"/>
                </a:solidFill>
              </a:rPr>
              <a:t>Строительство 24 квартирного дома, ул. 50 лет Октября, 12Д, п. </a:t>
            </a:r>
            <a:r>
              <a:rPr lang="ru-RU" sz="1000" dirty="0" smtClean="0">
                <a:solidFill>
                  <a:schemeClr val="tx1"/>
                </a:solidFill>
              </a:rPr>
              <a:t>Тея – 122 269,9</a:t>
            </a:r>
          </a:p>
          <a:p>
            <a:pPr algn="l"/>
            <a:r>
              <a:rPr lang="ru-RU" sz="1200" u="sng" dirty="0" smtClean="0">
                <a:solidFill>
                  <a:schemeClr val="tx1"/>
                </a:solidFill>
              </a:rPr>
              <a:t>п Новая Калами</a:t>
            </a:r>
          </a:p>
          <a:p>
            <a:pPr algn="l"/>
            <a:r>
              <a:rPr lang="ru-RU" sz="1000" dirty="0">
                <a:solidFill>
                  <a:schemeClr val="tx1"/>
                </a:solidFill>
              </a:rPr>
              <a:t>Подготовка проектной документации с выполнением инженерно-геологических, инженерно-экологических, инженерно-геодезических, инженерно-гидрометеорологических, инженерно-геотехнических изысканий и получением положительного заключения государственной экспертизы строительства 8 квартирного дома, ул. Дражников, 22А, п. Новая </a:t>
            </a:r>
            <a:r>
              <a:rPr lang="ru-RU" sz="1000" dirty="0" smtClean="0">
                <a:solidFill>
                  <a:schemeClr val="tx1"/>
                </a:solidFill>
              </a:rPr>
              <a:t>Калами – 6 796,1</a:t>
            </a:r>
          </a:p>
          <a:p>
            <a:pPr algn="l"/>
            <a:r>
              <a:rPr lang="ru-RU" sz="1000" u="sng" dirty="0" smtClean="0">
                <a:solidFill>
                  <a:schemeClr val="tx1"/>
                </a:solidFill>
              </a:rPr>
              <a:t>п Енашимо</a:t>
            </a:r>
          </a:p>
          <a:p>
            <a:pPr algn="l"/>
            <a:r>
              <a:rPr lang="ru-RU" sz="1000" dirty="0">
                <a:solidFill>
                  <a:schemeClr val="tx1"/>
                </a:solidFill>
              </a:rPr>
              <a:t>Подготовка проектной и рабочей документации с получением положительного заключения государственной экспертизы и проведением проверки достоверности определения сметной стоимости на реконструкцию объекта незавершенного строительства «Расходный склад нефтепродуктов в п. Енашимо</a:t>
            </a:r>
            <a:r>
              <a:rPr lang="ru-RU" sz="1000" dirty="0" smtClean="0">
                <a:solidFill>
                  <a:schemeClr val="tx1"/>
                </a:solidFill>
              </a:rPr>
              <a:t>» - 4 021,4</a:t>
            </a:r>
          </a:p>
          <a:p>
            <a:pPr algn="l"/>
            <a:r>
              <a:rPr lang="ru-RU" sz="1600" dirty="0" smtClean="0">
                <a:solidFill>
                  <a:schemeClr val="tx1"/>
                </a:solidFill>
              </a:rPr>
              <a:t>2026 год:</a:t>
            </a:r>
          </a:p>
          <a:p>
            <a:pPr algn="l"/>
            <a:r>
              <a:rPr lang="ru-RU" sz="1000" u="sng" dirty="0" smtClean="0">
                <a:solidFill>
                  <a:schemeClr val="tx1"/>
                </a:solidFill>
              </a:rPr>
              <a:t>п Брянка</a:t>
            </a:r>
          </a:p>
          <a:p>
            <a:pPr algn="l"/>
            <a:r>
              <a:rPr lang="ru-RU" sz="1000" dirty="0">
                <a:solidFill>
                  <a:schemeClr val="tx1"/>
                </a:solidFill>
              </a:rPr>
              <a:t>Строительство 16 квартирного дома, ул. Новая, 9А, п. </a:t>
            </a:r>
            <a:r>
              <a:rPr lang="ru-RU" sz="1000" dirty="0" smtClean="0">
                <a:solidFill>
                  <a:schemeClr val="tx1"/>
                </a:solidFill>
              </a:rPr>
              <a:t>Брянка – 156 916,2</a:t>
            </a:r>
          </a:p>
          <a:p>
            <a:pPr algn="l"/>
            <a:r>
              <a:rPr lang="ru-RU" sz="1000" dirty="0">
                <a:solidFill>
                  <a:schemeClr val="tx1"/>
                </a:solidFill>
              </a:rPr>
              <a:t>Строительство здания общественной бани, ул. Школьная, 28Б, п </a:t>
            </a:r>
            <a:r>
              <a:rPr lang="ru-RU" sz="1000" dirty="0" smtClean="0">
                <a:solidFill>
                  <a:schemeClr val="tx1"/>
                </a:solidFill>
              </a:rPr>
              <a:t>Брянка – 66 000,0</a:t>
            </a:r>
          </a:p>
          <a:p>
            <a:pPr algn="l"/>
            <a:r>
              <a:rPr lang="ru-RU" sz="1000" u="sng" dirty="0">
                <a:solidFill>
                  <a:schemeClr val="tx1"/>
                </a:solidFill>
              </a:rPr>
              <a:t>п Енашимо</a:t>
            </a:r>
          </a:p>
          <a:p>
            <a:pPr algn="l"/>
            <a:r>
              <a:rPr lang="ru-RU" sz="1000" dirty="0" smtClean="0">
                <a:solidFill>
                  <a:schemeClr val="tx1"/>
                </a:solidFill>
              </a:rPr>
              <a:t>Реконструкция </a:t>
            </a:r>
            <a:r>
              <a:rPr lang="ru-RU" sz="1000" dirty="0">
                <a:solidFill>
                  <a:schemeClr val="tx1"/>
                </a:solidFill>
              </a:rPr>
              <a:t>объекта незавершенного строительства «Расходный склад нефтепродуктов», ул. Энергетиков, 2А, п. </a:t>
            </a:r>
            <a:r>
              <a:rPr lang="ru-RU" sz="1000" dirty="0" smtClean="0">
                <a:solidFill>
                  <a:schemeClr val="tx1"/>
                </a:solidFill>
              </a:rPr>
              <a:t>Енашимо – 50 000,0</a:t>
            </a:r>
          </a:p>
          <a:p>
            <a:pPr algn="l"/>
            <a:r>
              <a:rPr lang="ru-RU" sz="1600" dirty="0" smtClean="0">
                <a:solidFill>
                  <a:schemeClr val="tx1"/>
                </a:solidFill>
              </a:rPr>
              <a:t>2027 год:</a:t>
            </a:r>
          </a:p>
          <a:p>
            <a:pPr algn="l"/>
            <a:r>
              <a:rPr lang="ru-RU" sz="1000" u="sng" dirty="0">
                <a:solidFill>
                  <a:schemeClr val="tx1"/>
                </a:solidFill>
              </a:rPr>
              <a:t>п Брянка</a:t>
            </a:r>
          </a:p>
          <a:p>
            <a:pPr algn="l"/>
            <a:r>
              <a:rPr lang="ru-RU" sz="1000" dirty="0" smtClean="0">
                <a:solidFill>
                  <a:schemeClr val="tx1"/>
                </a:solidFill>
              </a:rPr>
              <a:t>Строительство </a:t>
            </a:r>
            <a:r>
              <a:rPr lang="ru-RU" sz="1000" dirty="0">
                <a:solidFill>
                  <a:schemeClr val="tx1"/>
                </a:solidFill>
              </a:rPr>
              <a:t>16 квартирного дома, ул. Новая, 9А, п. </a:t>
            </a:r>
            <a:r>
              <a:rPr lang="ru-RU" sz="1000" dirty="0" smtClean="0">
                <a:solidFill>
                  <a:schemeClr val="tx1"/>
                </a:solidFill>
              </a:rPr>
              <a:t>Брянка – 40 133,1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9395" y="1224951"/>
            <a:ext cx="4166560" cy="89714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Жилищно-коммунальное хозяйство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2025 год – 252 640,6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2026 год – 272 916,2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2027 год – 40 133,1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5211" y="1505471"/>
            <a:ext cx="3881886" cy="87159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Образование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2025 год – </a:t>
            </a:r>
            <a:r>
              <a:rPr lang="ru-RU" sz="1200" dirty="0" smtClean="0">
                <a:solidFill>
                  <a:schemeClr val="tx1"/>
                </a:solidFill>
              </a:rPr>
              <a:t>200 000,0</a:t>
            </a:r>
            <a:endParaRPr lang="ru-RU" sz="1200" dirty="0">
              <a:solidFill>
                <a:schemeClr val="tx1"/>
              </a:solidFill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2026 год – </a:t>
            </a:r>
            <a:r>
              <a:rPr lang="ru-RU" sz="1200" dirty="0" smtClean="0">
                <a:solidFill>
                  <a:schemeClr val="tx1"/>
                </a:solidFill>
              </a:rPr>
              <a:t>244 292,6</a:t>
            </a:r>
            <a:endParaRPr lang="ru-RU" sz="1200" dirty="0">
              <a:solidFill>
                <a:schemeClr val="tx1"/>
              </a:solidFill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2027 год – </a:t>
            </a:r>
            <a:r>
              <a:rPr lang="ru-RU" sz="1200" dirty="0" smtClean="0">
                <a:solidFill>
                  <a:schemeClr val="tx1"/>
                </a:solidFill>
              </a:rPr>
              <a:t>0,0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91822" y="4045789"/>
            <a:ext cx="3881886" cy="8195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Культура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2025 год – </a:t>
            </a:r>
            <a:r>
              <a:rPr lang="ru-RU" sz="1200" dirty="0" smtClean="0">
                <a:solidFill>
                  <a:schemeClr val="tx1"/>
                </a:solidFill>
              </a:rPr>
              <a:t>0,0</a:t>
            </a:r>
            <a:endParaRPr lang="ru-RU" sz="1200" dirty="0">
              <a:solidFill>
                <a:schemeClr val="tx1"/>
              </a:solidFill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2026 год – </a:t>
            </a:r>
            <a:r>
              <a:rPr lang="ru-RU" sz="1200" dirty="0" smtClean="0">
                <a:solidFill>
                  <a:schemeClr val="tx1"/>
                </a:solidFill>
              </a:rPr>
              <a:t>170 038,7</a:t>
            </a:r>
            <a:endParaRPr lang="ru-RU" sz="1200" dirty="0">
              <a:solidFill>
                <a:schemeClr val="tx1"/>
              </a:solidFill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2027 год – </a:t>
            </a:r>
            <a:r>
              <a:rPr lang="ru-RU" sz="1200" dirty="0" smtClean="0">
                <a:solidFill>
                  <a:schemeClr val="tx1"/>
                </a:solidFill>
              </a:rPr>
              <a:t>0,0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26330" y="2415721"/>
            <a:ext cx="3985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2025 год:</a:t>
            </a:r>
          </a:p>
          <a:p>
            <a:r>
              <a:rPr lang="ru-RU" sz="1000" dirty="0" smtClean="0"/>
              <a:t>Строительство </a:t>
            </a:r>
            <a:r>
              <a:rPr lang="ru-RU" sz="1000" dirty="0"/>
              <a:t>здания школы искусств, ул. Маяковского, 10А, </a:t>
            </a:r>
            <a:r>
              <a:rPr lang="ru-RU" sz="1000" dirty="0" err="1"/>
              <a:t>гп</a:t>
            </a:r>
            <a:r>
              <a:rPr lang="ru-RU" sz="1000" dirty="0"/>
              <a:t> </a:t>
            </a:r>
            <a:r>
              <a:rPr lang="ru-RU" sz="1000" dirty="0" smtClean="0"/>
              <a:t>Северо-Енисейский – 200 000,0</a:t>
            </a:r>
          </a:p>
          <a:p>
            <a:r>
              <a:rPr lang="ru-RU" sz="1600" dirty="0" smtClean="0"/>
              <a:t>2026 год :</a:t>
            </a:r>
          </a:p>
          <a:p>
            <a:r>
              <a:rPr lang="ru-RU" sz="1000" dirty="0"/>
              <a:t>Строительство здания школы искусств, ул. Маяковского, 10А, </a:t>
            </a:r>
            <a:r>
              <a:rPr lang="ru-RU" sz="1000" dirty="0" err="1"/>
              <a:t>гп</a:t>
            </a:r>
            <a:r>
              <a:rPr lang="ru-RU" sz="1000" dirty="0"/>
              <a:t> </a:t>
            </a:r>
            <a:r>
              <a:rPr lang="ru-RU" sz="1000" dirty="0" smtClean="0"/>
              <a:t>Северо-Енисейский – 244 292,6</a:t>
            </a:r>
            <a:endParaRPr lang="ru-RU" sz="1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20575" y="5111801"/>
            <a:ext cx="39911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2026 год:</a:t>
            </a:r>
          </a:p>
          <a:p>
            <a:r>
              <a:rPr lang="ru-RU" sz="1000" dirty="0" smtClean="0"/>
              <a:t>Строительство </a:t>
            </a:r>
            <a:r>
              <a:rPr lang="ru-RU" sz="1000" dirty="0"/>
              <a:t>здания культурно-досугового центра, ул. Школьная, 26В, </a:t>
            </a:r>
            <a:r>
              <a:rPr lang="ru-RU" sz="1000" dirty="0" err="1" smtClean="0"/>
              <a:t>п.Брянка</a:t>
            </a:r>
            <a:r>
              <a:rPr lang="ru-RU" sz="1000" dirty="0" smtClean="0"/>
              <a:t> – 170 038,7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21173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0113" y="0"/>
            <a:ext cx="7781026" cy="64728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Глоссарий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649" y="517585"/>
            <a:ext cx="8738559" cy="6271403"/>
          </a:xfrm>
        </p:spPr>
        <p:txBody>
          <a:bodyPr>
            <a:noAutofit/>
          </a:bodyPr>
          <a:lstStyle/>
          <a:p>
            <a:pPr algn="l"/>
            <a:r>
              <a:rPr lang="ru-RU" sz="1000" b="1" u="sng" dirty="0" smtClean="0">
                <a:solidFill>
                  <a:schemeClr val="tx1"/>
                </a:solidFill>
              </a:rPr>
              <a:t>Бюджет </a:t>
            </a:r>
            <a:r>
              <a:rPr lang="ru-RU" sz="1000" dirty="0" smtClean="0">
                <a:solidFill>
                  <a:schemeClr val="tx1"/>
                </a:solidFill>
              </a:rPr>
              <a:t>– </a:t>
            </a:r>
            <a:r>
              <a:rPr lang="ru-RU" sz="1000" dirty="0">
                <a:solidFill>
                  <a:schemeClr val="tx1"/>
                </a:solidFill>
              </a:rPr>
              <a:t>это 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lang="ru-RU" sz="1000" dirty="0" smtClean="0">
                <a:solidFill>
                  <a:schemeClr val="tx1"/>
                </a:solidFill>
              </a:rPr>
              <a:t>самоуправления</a:t>
            </a:r>
          </a:p>
          <a:p>
            <a:pPr algn="l"/>
            <a:r>
              <a:rPr lang="ru-RU" sz="1000" b="1" u="sng" dirty="0">
                <a:solidFill>
                  <a:schemeClr val="tx1"/>
                </a:solidFill>
              </a:rPr>
              <a:t>Бюджетная политика муниципального </a:t>
            </a:r>
            <a:r>
              <a:rPr lang="ru-RU" sz="1000" b="1" u="sng" dirty="0" smtClean="0">
                <a:solidFill>
                  <a:schemeClr val="tx1"/>
                </a:solidFill>
              </a:rPr>
              <a:t>района </a:t>
            </a:r>
            <a:r>
              <a:rPr lang="ru-RU" sz="1000" dirty="0" smtClean="0">
                <a:solidFill>
                  <a:schemeClr val="tx1"/>
                </a:solidFill>
              </a:rPr>
              <a:t>- совокупность </a:t>
            </a:r>
            <a:r>
              <a:rPr lang="ru-RU" sz="1000" dirty="0">
                <a:solidFill>
                  <a:schemeClr val="tx1"/>
                </a:solidFill>
              </a:rPr>
              <a:t>действий и мероприятий, проводимых органами местного самоуправления в сфере управления формированием и исполнением бюджета, по выполнению ими функций перед обществом и </a:t>
            </a:r>
            <a:r>
              <a:rPr lang="ru-RU" sz="1000" dirty="0" smtClean="0">
                <a:solidFill>
                  <a:schemeClr val="tx1"/>
                </a:solidFill>
              </a:rPr>
              <a:t>государством</a:t>
            </a:r>
          </a:p>
          <a:p>
            <a:pPr algn="l"/>
            <a:r>
              <a:rPr lang="ru-RU" sz="1000" b="1" u="sng" dirty="0">
                <a:solidFill>
                  <a:schemeClr val="tx1"/>
                </a:solidFill>
              </a:rPr>
              <a:t>Бюджетная </a:t>
            </a:r>
            <a:r>
              <a:rPr lang="ru-RU" sz="1000" b="1" u="sng" dirty="0" smtClean="0">
                <a:solidFill>
                  <a:schemeClr val="tx1"/>
                </a:solidFill>
              </a:rPr>
              <a:t>смета </a:t>
            </a:r>
            <a:r>
              <a:rPr lang="ru-RU" sz="1000" dirty="0" smtClean="0">
                <a:solidFill>
                  <a:schemeClr val="tx1"/>
                </a:solidFill>
              </a:rPr>
              <a:t>- документ</a:t>
            </a:r>
            <a:r>
              <a:rPr lang="ru-RU" sz="1000" dirty="0">
                <a:solidFill>
                  <a:schemeClr val="tx1"/>
                </a:solidFill>
              </a:rPr>
              <a:t>, устанавливающий лимиты бюджетных обязательств казенного учреждения. Бюджетная смета представлена в разрезе кодов бюджетной классификации </a:t>
            </a:r>
            <a:r>
              <a:rPr lang="ru-RU" sz="1000" dirty="0" smtClean="0">
                <a:solidFill>
                  <a:schemeClr val="tx1"/>
                </a:solidFill>
              </a:rPr>
              <a:t>расходов</a:t>
            </a:r>
          </a:p>
          <a:p>
            <a:pPr algn="l"/>
            <a:r>
              <a:rPr lang="ru-RU" sz="1000" b="1" u="sng" dirty="0">
                <a:solidFill>
                  <a:schemeClr val="tx1"/>
                </a:solidFill>
              </a:rPr>
              <a:t>Бюджетные ассигнования </a:t>
            </a:r>
            <a:r>
              <a:rPr lang="ru-RU" sz="1000" dirty="0" smtClean="0">
                <a:solidFill>
                  <a:schemeClr val="tx1"/>
                </a:solidFill>
              </a:rPr>
              <a:t>- предельные </a:t>
            </a:r>
            <a:r>
              <a:rPr lang="ru-RU" sz="1000" dirty="0">
                <a:solidFill>
                  <a:schemeClr val="tx1"/>
                </a:solidFill>
              </a:rPr>
              <a:t>объемы денежных средств, предусмотренных в соответствующем финансовом году для исполнения бюджетных </a:t>
            </a:r>
            <a:r>
              <a:rPr lang="ru-RU" sz="1000" dirty="0" smtClean="0">
                <a:solidFill>
                  <a:schemeClr val="tx1"/>
                </a:solidFill>
              </a:rPr>
              <a:t>обязательств</a:t>
            </a:r>
          </a:p>
          <a:p>
            <a:pPr algn="l"/>
            <a:r>
              <a:rPr lang="ru-RU" sz="1000" b="1" u="sng" dirty="0">
                <a:solidFill>
                  <a:schemeClr val="tx1"/>
                </a:solidFill>
              </a:rPr>
              <a:t>Государственный или муниципальный </a:t>
            </a:r>
            <a:r>
              <a:rPr lang="ru-RU" sz="1000" b="1" u="sng" dirty="0" smtClean="0">
                <a:solidFill>
                  <a:schemeClr val="tx1"/>
                </a:solidFill>
              </a:rPr>
              <a:t>долг </a:t>
            </a:r>
            <a:r>
              <a:rPr lang="ru-RU" sz="1000" dirty="0" smtClean="0">
                <a:solidFill>
                  <a:schemeClr val="tx1"/>
                </a:solidFill>
              </a:rPr>
              <a:t>- обязательства </a:t>
            </a:r>
            <a:r>
              <a:rPr lang="ru-RU" sz="1000" dirty="0">
                <a:solidFill>
                  <a:schemeClr val="tx1"/>
                </a:solidFill>
              </a:rPr>
              <a:t>публично-правового образования по полученным кредитам, выпущенным ценным бумагам, предоставленным гарантиям перед третьими </a:t>
            </a:r>
            <a:r>
              <a:rPr lang="ru-RU" sz="1000" dirty="0" smtClean="0">
                <a:solidFill>
                  <a:schemeClr val="tx1"/>
                </a:solidFill>
              </a:rPr>
              <a:t>лицами</a:t>
            </a:r>
          </a:p>
          <a:p>
            <a:pPr algn="l"/>
            <a:r>
              <a:rPr lang="ru-RU" sz="1000" b="1" u="sng" dirty="0">
                <a:solidFill>
                  <a:schemeClr val="tx1"/>
                </a:solidFill>
              </a:rPr>
              <a:t>Доходы </a:t>
            </a:r>
            <a:r>
              <a:rPr lang="ru-RU" sz="1000" dirty="0" smtClean="0">
                <a:solidFill>
                  <a:schemeClr val="tx1"/>
                </a:solidFill>
              </a:rPr>
              <a:t>- поступающие </a:t>
            </a:r>
            <a:r>
              <a:rPr lang="ru-RU" sz="1000" dirty="0">
                <a:solidFill>
                  <a:schemeClr val="tx1"/>
                </a:solidFill>
              </a:rPr>
              <a:t>от населения, организаций, учреждений в бюджет денежные средства в виде: налогов, неналоговых поступлений (пошлины, доходы от продажи имущества, штрафы и т.п.), безвозмездных поступлений, доходов от предпринимательской деятельности бюджетных организаций</a:t>
            </a:r>
            <a:r>
              <a:rPr lang="ru-RU" sz="1000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1000" b="1" u="sng" dirty="0">
                <a:solidFill>
                  <a:schemeClr val="tx1"/>
                </a:solidFill>
              </a:rPr>
              <a:t>Дефицит </a:t>
            </a:r>
            <a:r>
              <a:rPr lang="ru-RU" sz="1000" b="1" u="sng" dirty="0" smtClean="0">
                <a:solidFill>
                  <a:schemeClr val="tx1"/>
                </a:solidFill>
              </a:rPr>
              <a:t>бюджета </a:t>
            </a:r>
            <a:r>
              <a:rPr lang="ru-RU" sz="1000" dirty="0" smtClean="0">
                <a:solidFill>
                  <a:schemeClr val="tx1"/>
                </a:solidFill>
              </a:rPr>
              <a:t>- превышение </a:t>
            </a:r>
            <a:r>
              <a:rPr lang="ru-RU" sz="1000" dirty="0">
                <a:solidFill>
                  <a:schemeClr val="tx1"/>
                </a:solidFill>
              </a:rPr>
              <a:t>расходов бюджета над его </a:t>
            </a:r>
            <a:r>
              <a:rPr lang="ru-RU" sz="1000" dirty="0" smtClean="0">
                <a:solidFill>
                  <a:schemeClr val="tx1"/>
                </a:solidFill>
              </a:rPr>
              <a:t>доходами</a:t>
            </a:r>
            <a:endParaRPr lang="ru-RU" sz="1000" dirty="0">
              <a:solidFill>
                <a:schemeClr val="tx1"/>
              </a:solidFill>
            </a:endParaRPr>
          </a:p>
          <a:p>
            <a:pPr algn="l"/>
            <a:r>
              <a:rPr lang="ru-RU" sz="1000" b="1" u="sng" dirty="0" smtClean="0">
                <a:solidFill>
                  <a:schemeClr val="tx1"/>
                </a:solidFill>
              </a:rPr>
              <a:t>Инициативное бюджетирование </a:t>
            </a:r>
            <a:r>
              <a:rPr lang="ru-RU" sz="1000" dirty="0" smtClean="0">
                <a:solidFill>
                  <a:schemeClr val="tx1"/>
                </a:solidFill>
              </a:rPr>
              <a:t>- общее </a:t>
            </a:r>
            <a:r>
              <a:rPr lang="ru-RU" sz="1000" dirty="0">
                <a:solidFill>
                  <a:schemeClr val="tx1"/>
                </a:solidFill>
              </a:rPr>
              <a:t>название, используемое для обозначения совокупности практик вовлечения граждан в бюджетный процесс в Российской Федерации, объединенных идеологией гражданского участия, а также сфера государственного и муниципального регулирования участия населения в определении и выборе проектов, финансируемых за счет средств соответствующих бюджетов и последующем контроле за реализацией отобранных проектов со стороны граждан</a:t>
            </a:r>
          </a:p>
          <a:p>
            <a:pPr algn="l"/>
            <a:r>
              <a:rPr lang="ru-RU" sz="1000" b="1" u="sng" dirty="0" smtClean="0">
                <a:solidFill>
                  <a:schemeClr val="tx1"/>
                </a:solidFill>
              </a:rPr>
              <a:t>Источники </a:t>
            </a:r>
            <a:r>
              <a:rPr lang="ru-RU" sz="1000" b="1" u="sng" dirty="0">
                <a:solidFill>
                  <a:schemeClr val="tx1"/>
                </a:solidFill>
              </a:rPr>
              <a:t>финансирования дефицита </a:t>
            </a:r>
            <a:r>
              <a:rPr lang="ru-RU" sz="1000" b="1" u="sng" dirty="0" smtClean="0">
                <a:solidFill>
                  <a:schemeClr val="tx1"/>
                </a:solidFill>
              </a:rPr>
              <a:t>бюджета </a:t>
            </a:r>
            <a:r>
              <a:rPr lang="ru-RU" sz="1000" dirty="0" smtClean="0">
                <a:solidFill>
                  <a:schemeClr val="tx1"/>
                </a:solidFill>
              </a:rPr>
              <a:t>- средства</a:t>
            </a:r>
            <a:r>
              <a:rPr lang="ru-RU" sz="1000" dirty="0">
                <a:solidFill>
                  <a:schemeClr val="tx1"/>
                </a:solidFill>
              </a:rPr>
              <a:t>, привлекаемые в бюджет для покрытия дефицита (кредиты банков, кредиты от других уровней бюджетов, кредиты финансовых международных организаций, ценные бумаги, иные источники</a:t>
            </a:r>
            <a:r>
              <a:rPr lang="ru-RU" sz="1000" dirty="0" smtClean="0">
                <a:solidFill>
                  <a:schemeClr val="tx1"/>
                </a:solidFill>
              </a:rPr>
              <a:t>)</a:t>
            </a:r>
            <a:endParaRPr lang="ru-RU" sz="1000" dirty="0">
              <a:solidFill>
                <a:schemeClr val="tx1"/>
              </a:solidFill>
            </a:endParaRPr>
          </a:p>
          <a:p>
            <a:pPr algn="l"/>
            <a:r>
              <a:rPr lang="ru-RU" sz="1000" b="1" u="sng" dirty="0" smtClean="0">
                <a:solidFill>
                  <a:schemeClr val="tx1"/>
                </a:solidFill>
              </a:rPr>
              <a:t>Межбюджетные трансферты </a:t>
            </a:r>
            <a:r>
              <a:rPr lang="ru-RU" sz="1000" dirty="0" smtClean="0">
                <a:solidFill>
                  <a:schemeClr val="tx1"/>
                </a:solidFill>
              </a:rPr>
              <a:t>- средства</a:t>
            </a:r>
            <a:r>
              <a:rPr lang="ru-RU" sz="1000" dirty="0">
                <a:solidFill>
                  <a:schemeClr val="tx1"/>
                </a:solidFill>
              </a:rPr>
              <a:t>, предоставляемые одним бюджетом бюджетной системы РФ другому </a:t>
            </a:r>
            <a:r>
              <a:rPr lang="ru-RU" sz="1000" dirty="0" smtClean="0">
                <a:solidFill>
                  <a:schemeClr val="tx1"/>
                </a:solidFill>
              </a:rPr>
              <a:t>бюджету</a:t>
            </a:r>
            <a:endParaRPr lang="ru-RU" sz="1000" dirty="0">
              <a:solidFill>
                <a:schemeClr val="tx1"/>
              </a:solidFill>
            </a:endParaRPr>
          </a:p>
          <a:p>
            <a:pPr algn="l"/>
            <a:r>
              <a:rPr lang="ru-RU" sz="1000" b="1" u="sng" dirty="0" smtClean="0">
                <a:solidFill>
                  <a:schemeClr val="tx1"/>
                </a:solidFill>
              </a:rPr>
              <a:t>Расходы бюджета </a:t>
            </a:r>
            <a:r>
              <a:rPr lang="ru-RU" sz="1000" dirty="0" smtClean="0">
                <a:solidFill>
                  <a:schemeClr val="tx1"/>
                </a:solidFill>
              </a:rPr>
              <a:t>- выплачиваемые </a:t>
            </a:r>
            <a:r>
              <a:rPr lang="ru-RU" sz="1000" dirty="0">
                <a:solidFill>
                  <a:schemeClr val="tx1"/>
                </a:solidFill>
              </a:rPr>
              <a:t>из бюджета денежные </a:t>
            </a:r>
            <a:r>
              <a:rPr lang="ru-RU" sz="1000" dirty="0" smtClean="0">
                <a:solidFill>
                  <a:schemeClr val="tx1"/>
                </a:solidFill>
              </a:rPr>
              <a:t>средства</a:t>
            </a:r>
          </a:p>
          <a:p>
            <a:pPr algn="l"/>
            <a:r>
              <a:rPr lang="ru-RU" sz="1000" b="1" u="sng" dirty="0">
                <a:solidFill>
                  <a:schemeClr val="tx1"/>
                </a:solidFill>
              </a:rPr>
              <a:t>Основные характеристики бюджета </a:t>
            </a:r>
            <a:r>
              <a:rPr lang="ru-RU" sz="1000" dirty="0">
                <a:solidFill>
                  <a:schemeClr val="tx1"/>
                </a:solidFill>
              </a:rPr>
              <a:t>- общий объем доходов бюджета, общий объем расходов, дефицит (профицит) </a:t>
            </a:r>
            <a:r>
              <a:rPr lang="ru-RU" sz="1000" dirty="0" smtClean="0">
                <a:solidFill>
                  <a:schemeClr val="tx1"/>
                </a:solidFill>
              </a:rPr>
              <a:t>бюджета</a:t>
            </a:r>
            <a:endParaRPr lang="ru-RU" sz="1000" dirty="0">
              <a:solidFill>
                <a:schemeClr val="tx1"/>
              </a:solidFill>
            </a:endParaRPr>
          </a:p>
          <a:p>
            <a:pPr algn="l"/>
            <a:r>
              <a:rPr lang="ru-RU" sz="1000" b="1" u="sng" dirty="0">
                <a:solidFill>
                  <a:schemeClr val="tx1"/>
                </a:solidFill>
              </a:rPr>
              <a:t>Отчетный финансовый год </a:t>
            </a:r>
            <a:r>
              <a:rPr lang="ru-RU" sz="1000" dirty="0">
                <a:solidFill>
                  <a:schemeClr val="tx1"/>
                </a:solidFill>
              </a:rPr>
              <a:t>- год, предшествующий текущему финансовому </a:t>
            </a:r>
            <a:r>
              <a:rPr lang="ru-RU" sz="1000" dirty="0" smtClean="0">
                <a:solidFill>
                  <a:schemeClr val="tx1"/>
                </a:solidFill>
              </a:rPr>
              <a:t>году</a:t>
            </a:r>
            <a:endParaRPr lang="ru-RU" sz="1000" dirty="0">
              <a:solidFill>
                <a:schemeClr val="tx1"/>
              </a:solidFill>
            </a:endParaRPr>
          </a:p>
          <a:p>
            <a:pPr algn="l"/>
            <a:r>
              <a:rPr lang="ru-RU" sz="1000" b="1" u="sng" dirty="0">
                <a:solidFill>
                  <a:schemeClr val="tx1"/>
                </a:solidFill>
              </a:rPr>
              <a:t>Очередной финансовый год</a:t>
            </a:r>
            <a:r>
              <a:rPr lang="ru-RU" sz="1000" dirty="0">
                <a:solidFill>
                  <a:schemeClr val="tx1"/>
                </a:solidFill>
              </a:rPr>
              <a:t> - год, следующий за текущим финансовым </a:t>
            </a:r>
            <a:r>
              <a:rPr lang="ru-RU" sz="1000" dirty="0" smtClean="0">
                <a:solidFill>
                  <a:schemeClr val="tx1"/>
                </a:solidFill>
              </a:rPr>
              <a:t>годом</a:t>
            </a:r>
            <a:endParaRPr lang="ru-RU" sz="1000" dirty="0">
              <a:solidFill>
                <a:schemeClr val="tx1"/>
              </a:solidFill>
            </a:endParaRPr>
          </a:p>
          <a:p>
            <a:pPr algn="l"/>
            <a:r>
              <a:rPr lang="ru-RU" sz="1000" b="1" u="sng" dirty="0">
                <a:solidFill>
                  <a:schemeClr val="tx1"/>
                </a:solidFill>
              </a:rPr>
              <a:t>Плановый период </a:t>
            </a:r>
            <a:r>
              <a:rPr lang="ru-RU" sz="1000" dirty="0">
                <a:solidFill>
                  <a:schemeClr val="tx1"/>
                </a:solidFill>
              </a:rPr>
              <a:t>- два финансовых года, следующие за очередным финансовым </a:t>
            </a:r>
            <a:r>
              <a:rPr lang="ru-RU" sz="1000" dirty="0" smtClean="0">
                <a:solidFill>
                  <a:schemeClr val="tx1"/>
                </a:solidFill>
              </a:rPr>
              <a:t>годом</a:t>
            </a:r>
          </a:p>
          <a:p>
            <a:pPr algn="l"/>
            <a:r>
              <a:rPr lang="ru-RU" sz="1000" b="1" u="sng" dirty="0">
                <a:solidFill>
                  <a:schemeClr val="tx1"/>
                </a:solidFill>
              </a:rPr>
              <a:t>Профицит </a:t>
            </a:r>
            <a:r>
              <a:rPr lang="ru-RU" sz="1000" b="1" u="sng" dirty="0" smtClean="0">
                <a:solidFill>
                  <a:schemeClr val="tx1"/>
                </a:solidFill>
              </a:rPr>
              <a:t>бюджета </a:t>
            </a:r>
            <a:r>
              <a:rPr lang="ru-RU" sz="1000" dirty="0" smtClean="0">
                <a:solidFill>
                  <a:schemeClr val="tx1"/>
                </a:solidFill>
              </a:rPr>
              <a:t>- превышение </a:t>
            </a:r>
            <a:r>
              <a:rPr lang="ru-RU" sz="1000" dirty="0">
                <a:solidFill>
                  <a:schemeClr val="tx1"/>
                </a:solidFill>
              </a:rPr>
              <a:t>доходов бюджета над его </a:t>
            </a:r>
            <a:r>
              <a:rPr lang="ru-RU" sz="1000" dirty="0" smtClean="0">
                <a:solidFill>
                  <a:schemeClr val="tx1"/>
                </a:solidFill>
              </a:rPr>
              <a:t>расходами</a:t>
            </a:r>
            <a:endParaRPr lang="ru-RU" sz="1000" dirty="0">
              <a:solidFill>
                <a:schemeClr val="tx1"/>
              </a:solidFill>
            </a:endParaRPr>
          </a:p>
          <a:p>
            <a:pPr algn="l"/>
            <a:r>
              <a:rPr lang="ru-RU" sz="1000" b="1" u="sng" dirty="0" smtClean="0">
                <a:solidFill>
                  <a:schemeClr val="tx1"/>
                </a:solidFill>
              </a:rPr>
              <a:t>Участники </a:t>
            </a:r>
            <a:r>
              <a:rPr lang="ru-RU" sz="1000" b="1" u="sng" dirty="0">
                <a:solidFill>
                  <a:schemeClr val="tx1"/>
                </a:solidFill>
              </a:rPr>
              <a:t>бюджетного </a:t>
            </a:r>
            <a:r>
              <a:rPr lang="ru-RU" sz="1000" b="1" u="sng" dirty="0" smtClean="0">
                <a:solidFill>
                  <a:schemeClr val="tx1"/>
                </a:solidFill>
              </a:rPr>
              <a:t>процесса </a:t>
            </a:r>
            <a:r>
              <a:rPr lang="ru-RU" sz="1000" dirty="0" smtClean="0">
                <a:solidFill>
                  <a:schemeClr val="tx1"/>
                </a:solidFill>
              </a:rPr>
              <a:t>- субъекты</a:t>
            </a:r>
            <a:r>
              <a:rPr lang="ru-RU" sz="1000" dirty="0">
                <a:solidFill>
                  <a:schemeClr val="tx1"/>
                </a:solidFill>
              </a:rPr>
              <a:t>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</a:t>
            </a:r>
            <a:r>
              <a:rPr lang="ru-RU" sz="1000" dirty="0" smtClean="0">
                <a:solidFill>
                  <a:schemeClr val="tx1"/>
                </a:solidFill>
              </a:rPr>
              <a:t>отчетности</a:t>
            </a:r>
          </a:p>
          <a:p>
            <a:pPr algn="l"/>
            <a:r>
              <a:rPr lang="ru-RU" sz="1000" b="1" u="sng" dirty="0" smtClean="0">
                <a:solidFill>
                  <a:schemeClr val="tx1"/>
                </a:solidFill>
              </a:rPr>
              <a:t>Финансовая грамотность </a:t>
            </a:r>
            <a:r>
              <a:rPr lang="ru-RU" sz="1000" dirty="0" smtClean="0">
                <a:solidFill>
                  <a:schemeClr val="tx1"/>
                </a:solidFill>
              </a:rPr>
              <a:t>- основные </a:t>
            </a:r>
            <a:r>
              <a:rPr lang="ru-RU" sz="1000" dirty="0">
                <a:solidFill>
                  <a:schemeClr val="tx1"/>
                </a:solidFill>
              </a:rPr>
              <a:t>знания, умения и навыки, необходимые для принятия финансовых решений в целях достижения финансового благополучия и управления финансовыми </a:t>
            </a:r>
            <a:r>
              <a:rPr lang="ru-RU" sz="1000" dirty="0" smtClean="0">
                <a:solidFill>
                  <a:schemeClr val="tx1"/>
                </a:solidFill>
              </a:rPr>
              <a:t>рисками</a:t>
            </a:r>
          </a:p>
          <a:p>
            <a:pPr algn="l"/>
            <a:r>
              <a:rPr lang="ru-RU" sz="1000" b="1" u="sng" dirty="0" smtClean="0">
                <a:solidFill>
                  <a:schemeClr val="tx1"/>
                </a:solidFill>
              </a:rPr>
              <a:t>Финансовая культура </a:t>
            </a:r>
            <a:r>
              <a:rPr lang="ru-RU" sz="1000" dirty="0"/>
              <a:t>- </a:t>
            </a:r>
            <a:r>
              <a:rPr lang="ru-RU" sz="1000" dirty="0">
                <a:solidFill>
                  <a:schemeClr val="tx1"/>
                </a:solidFill>
              </a:rPr>
              <a:t>ценности, установки и поведенческие практики граждан в финансовой сфере, зависящие от воспитания, уровня финансовой грамотности, опыта принятия финансовых решений, уровня развития финансового рынка и общественных институтов</a:t>
            </a:r>
            <a:br>
              <a:rPr lang="ru-RU" sz="1000" dirty="0">
                <a:solidFill>
                  <a:schemeClr val="tx1"/>
                </a:solidFill>
              </a:rPr>
            </a:br>
            <a:r>
              <a:rPr lang="ru-RU" sz="1000" b="1" u="sng" dirty="0" smtClean="0">
                <a:solidFill>
                  <a:schemeClr val="tx1"/>
                </a:solidFill>
              </a:rPr>
              <a:t>Финансовые органы </a:t>
            </a:r>
            <a:r>
              <a:rPr lang="ru-RU" sz="1000" dirty="0" smtClean="0">
                <a:solidFill>
                  <a:schemeClr val="tx1"/>
                </a:solidFill>
              </a:rPr>
              <a:t>- Министерство финансов Российской Федерации, исполнительные органы субъектов Российской Федерации, осуществляющие составление и организацию исполнения бюджетов субъектов Российской Федерации (финансовые органы субъектов Российской Федерации), органы (должностные лица) местных администраций муниципальных образований, осуществляющие составление и организацию исполнения местных бюджетов (финансовые органы муниципальных образований)</a:t>
            </a:r>
            <a:endParaRPr lang="ru-RU" sz="1000" dirty="0">
              <a:solidFill>
                <a:schemeClr val="tx1"/>
              </a:solidFill>
            </a:endParaRPr>
          </a:p>
        </p:txBody>
      </p:sp>
      <p:pic>
        <p:nvPicPr>
          <p:cNvPr id="1025" name="Picture 1" descr="\\AZK\Public\Бюджет проект 2025-2027\ДОКУМЕНТЫ ОДНОВРЕМЕННО С ПРОЕКТОМ 2025-2027\12) Бюджет для граждан\картинки к бюджету\1106969_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247" y="3562707"/>
            <a:ext cx="1760753" cy="131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73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19256" cy="36004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Муниципальная программа «Развитие образования»</a:t>
            </a: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260648"/>
            <a:ext cx="4392488" cy="711770"/>
          </a:xfrm>
        </p:spPr>
        <p:txBody>
          <a:bodyPr>
            <a:normAutofit fontScale="40000" lnSpcReduction="20000"/>
          </a:bodyPr>
          <a:lstStyle/>
          <a:p>
            <a:r>
              <a:rPr lang="ru-RU" sz="2500" dirty="0" smtClean="0"/>
              <a:t>Цель программы:</a:t>
            </a:r>
          </a:p>
          <a:p>
            <a:r>
              <a:rPr lang="ru-RU" sz="2500" dirty="0" smtClean="0"/>
              <a:t>обеспечение высокого качества образования на территории района, соответствующего потребностям граждан и перспективным задачам развития экономики, организация отдыха и оздоровления детей</a:t>
            </a:r>
          </a:p>
          <a:p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16030582"/>
              </p:ext>
            </p:extLst>
          </p:nvPr>
        </p:nvGraphicFramePr>
        <p:xfrm>
          <a:off x="0" y="836712"/>
          <a:ext cx="5148065" cy="4200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1880"/>
                <a:gridCol w="576064"/>
                <a:gridCol w="504056"/>
                <a:gridCol w="576065"/>
              </a:tblGrid>
              <a:tr h="232963">
                <a:tc rowSpan="2">
                  <a:txBody>
                    <a:bodyPr/>
                    <a:lstStyle/>
                    <a:p>
                      <a:r>
                        <a:rPr lang="ru-RU" sz="1000" dirty="0" smtClean="0"/>
                        <a:t>Объем финансирования, тыс. руб.</a:t>
                      </a:r>
                      <a:endParaRPr lang="ru-RU" sz="10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000" dirty="0" smtClean="0"/>
                        <a:t>Всего на 2025 год </a:t>
                      </a:r>
                    </a:p>
                    <a:p>
                      <a:r>
                        <a:rPr lang="ru-RU" sz="1000" dirty="0" smtClean="0"/>
                        <a:t>1 035 266,2</a:t>
                      </a:r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2026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2027</a:t>
                      </a:r>
                      <a:endParaRPr lang="ru-RU" sz="1000" dirty="0"/>
                    </a:p>
                  </a:txBody>
                  <a:tcPr anchor="ctr"/>
                </a:tc>
              </a:tr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Основные показатели результативности</a:t>
                      </a:r>
                      <a:endParaRPr lang="ru-RU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451456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муниципальных общеобразовательных организаций, соответствующих современным требованиям обучения в общем количестве муниципальных общеобразовательных организаций,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86,6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89,3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93,7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571844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услуг психолого-педагогической, методической и консультативной помощи родителям (законным представителям детей), а также гражданам, желающим принять на воспитание в свои семьи детей, оставшихся без попечения родителей, </a:t>
                      </a:r>
                      <a:r>
                        <a:rPr lang="ru-RU" sz="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ед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315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320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325</a:t>
                      </a:r>
                    </a:p>
                  </a:txBody>
                  <a:tcPr marL="44450" marR="44450" marT="0" marB="0" anchor="ctr"/>
                </a:tc>
              </a:tr>
              <a:tr h="451456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Доля детей в возрасте от 1,5 до 3 лет, которым предоставлена возможность получать услуги дошкольного образования, в общей численности детей в возрасте от 1,5 до 3 лет (с учетом групп кратковременного пребывания),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Times New Roman"/>
                        </a:rPr>
                        <a:t>99,2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Times New Roman"/>
                        </a:rPr>
                        <a:t>99,2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Times New Roman"/>
                        </a:rPr>
                        <a:t>98,3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451456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Удельный вес численности обучающихся по программам общего образования, участвующих в олимпиадах и конкурсах различного уровня в общей численности обучающихся по программам общего образования,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Times New Roman"/>
                        </a:rPr>
                        <a:t>69,2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Times New Roman"/>
                        </a:rPr>
                        <a:t>69,5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Times New Roman"/>
                        </a:rPr>
                        <a:t>69,8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23058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Доля оздоровленных детей школьного возраста,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Times New Roman"/>
                        </a:rPr>
                        <a:t>84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Times New Roman"/>
                        </a:rPr>
                        <a:t>84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Times New Roman"/>
                        </a:rPr>
                        <a:t>84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31068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детей в возрасте от 5 до 18 лет, использующих сертификаты дополнительного образования,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32,9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32,9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32,9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1068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обучающихся муниципальных общеобразовательных организаций, получающих горячее питание,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Times New Roman"/>
                        </a:rPr>
                        <a:t>99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Times New Roman"/>
                        </a:rPr>
                        <a:t>99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Times New Roman"/>
                        </a:rPr>
                        <a:t>99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04190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детей в возрасте от 5 до 18 лет, использующих сертификаты дополнительного образования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32,9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32,9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32,9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404664"/>
            <a:ext cx="4041775" cy="43204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Направление расходов в 2025 году</a:t>
            </a:r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972290120"/>
              </p:ext>
            </p:extLst>
          </p:nvPr>
        </p:nvGraphicFramePr>
        <p:xfrm>
          <a:off x="5220072" y="836712"/>
          <a:ext cx="3888432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409492506"/>
              </p:ext>
            </p:extLst>
          </p:nvPr>
        </p:nvGraphicFramePr>
        <p:xfrm>
          <a:off x="2915816" y="5186907"/>
          <a:ext cx="2664296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854925369"/>
              </p:ext>
            </p:extLst>
          </p:nvPr>
        </p:nvGraphicFramePr>
        <p:xfrm>
          <a:off x="0" y="5189339"/>
          <a:ext cx="2555776" cy="1772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403054301"/>
              </p:ext>
            </p:extLst>
          </p:nvPr>
        </p:nvGraphicFramePr>
        <p:xfrm>
          <a:off x="6012160" y="5258048"/>
          <a:ext cx="2736304" cy="1599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827584" y="4967886"/>
            <a:ext cx="7560840" cy="28803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Динамика численности детей, охваченных дошкольным, общим и дополнительным образованием, человек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33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Питание обучающихся в образовательных организациях</a:t>
            </a:r>
            <a:endParaRPr lang="ru-RU" sz="3200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6804852"/>
              </p:ext>
            </p:extLst>
          </p:nvPr>
        </p:nvGraphicFramePr>
        <p:xfrm>
          <a:off x="1198622" y="1270793"/>
          <a:ext cx="6524625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7457536" y="1415448"/>
            <a:ext cx="1219200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600 учащихся</a:t>
            </a:r>
            <a:endParaRPr lang="ru-RU" sz="11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455324" y="2165075"/>
            <a:ext cx="1219200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67 </a:t>
            </a:r>
            <a:r>
              <a:rPr lang="ru-RU" sz="1000" dirty="0"/>
              <a:t>учащихся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457536" y="2886073"/>
            <a:ext cx="1219200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89 </a:t>
            </a:r>
            <a:r>
              <a:rPr lang="ru-RU" sz="1000" dirty="0"/>
              <a:t>учащихся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457536" y="3533775"/>
            <a:ext cx="1219200" cy="361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405 учащихся</a:t>
            </a:r>
            <a:endParaRPr lang="ru-RU" sz="10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487729" y="4267200"/>
            <a:ext cx="1219200" cy="3143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30 учащийся</a:t>
            </a:r>
            <a:endParaRPr lang="ru-RU" sz="10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487729" y="5048250"/>
            <a:ext cx="1219200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577 </a:t>
            </a:r>
            <a:r>
              <a:rPr lang="ru-RU" sz="1000" dirty="0"/>
              <a:t>учащихся</a:t>
            </a:r>
          </a:p>
        </p:txBody>
      </p:sp>
      <p:pic>
        <p:nvPicPr>
          <p:cNvPr id="1027" name="Picture 3" descr="C:\Users\User3\Downloads\pitani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507" y="5564038"/>
            <a:ext cx="1942494" cy="129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12598"/>
            <a:ext cx="1483743" cy="2642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83860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Муниципальная </a:t>
            </a:r>
            <a:r>
              <a:rPr lang="ru-RU" sz="2000" dirty="0"/>
              <a:t>программа «Реформирование и модернизация жилищно-коммунального хозяйства и повышение энергетической эффективности»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770" y="785004"/>
            <a:ext cx="4307214" cy="87126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900" dirty="0" smtClean="0">
                <a:cs typeface="Times New Roman" pitchFamily="18" charset="0"/>
              </a:rPr>
              <a:t>Цели программы:</a:t>
            </a:r>
          </a:p>
          <a:p>
            <a:pPr>
              <a:spcBef>
                <a:spcPts val="0"/>
              </a:spcBef>
            </a:pPr>
            <a:r>
              <a:rPr lang="ru-RU" sz="900" dirty="0">
                <a:cs typeface="Times New Roman" pitchFamily="18" charset="0"/>
              </a:rPr>
              <a:t>обеспечение населения района качественными жилищно-коммунальными услугами; </a:t>
            </a:r>
            <a:endParaRPr lang="ru-RU" sz="900" dirty="0" smtClean="0"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900" dirty="0" smtClean="0">
                <a:cs typeface="Times New Roman" pitchFamily="18" charset="0"/>
              </a:rPr>
              <a:t>формирование </a:t>
            </a:r>
            <a:r>
              <a:rPr lang="ru-RU" sz="900" dirty="0">
                <a:cs typeface="Times New Roman" pitchFamily="18" charset="0"/>
              </a:rPr>
              <a:t>целостности и эффективной системы управления энергосбережением и повышением энергетической эффективности</a:t>
            </a:r>
            <a:r>
              <a:rPr lang="ru-RU" sz="900" dirty="0" smtClean="0"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</a:pPr>
            <a:r>
              <a:rPr lang="ru-RU" sz="900" dirty="0" smtClean="0">
                <a:cs typeface="Times New Roman" pitchFamily="18" charset="0"/>
              </a:rPr>
              <a:t>обеспечение </a:t>
            </a:r>
            <a:r>
              <a:rPr lang="ru-RU" sz="900" dirty="0">
                <a:cs typeface="Times New Roman" pitchFamily="18" charset="0"/>
              </a:rPr>
              <a:t>населения и организаций района топливом для нужд отопления и лесоматериалом для проведения ремонтно-строительных работ</a:t>
            </a:r>
            <a:endParaRPr lang="ru-RU" sz="9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01035659"/>
              </p:ext>
            </p:extLst>
          </p:nvPr>
        </p:nvGraphicFramePr>
        <p:xfrm>
          <a:off x="107504" y="1628800"/>
          <a:ext cx="4040188" cy="4455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/>
                <a:gridCol w="277688"/>
                <a:gridCol w="658416"/>
                <a:gridCol w="648072"/>
                <a:gridCol w="717476"/>
              </a:tblGrid>
              <a:tr h="191374">
                <a:tc rowSpan="2">
                  <a:txBody>
                    <a:bodyPr/>
                    <a:lstStyle/>
                    <a:p>
                      <a:r>
                        <a:rPr lang="ru-RU" sz="1000" dirty="0" smtClean="0"/>
                        <a:t>Объем финансирования, тыс. руб.</a:t>
                      </a:r>
                      <a:endParaRPr lang="ru-RU" sz="1000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r>
                        <a:rPr lang="ru-RU" sz="1000" dirty="0" smtClean="0"/>
                        <a:t>Всего на 2025 год: 1 </a:t>
                      </a:r>
                      <a:r>
                        <a:rPr lang="ru-RU" sz="1000" smtClean="0"/>
                        <a:t>161 364,1</a:t>
                      </a:r>
                      <a:endParaRPr lang="ru-RU" sz="100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2025</a:t>
                      </a:r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2026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2027</a:t>
                      </a:r>
                      <a:endParaRPr lang="ru-RU" sz="1000" dirty="0"/>
                    </a:p>
                  </a:txBody>
                  <a:tcPr anchor="ctr"/>
                </a:tc>
              </a:tr>
              <a:tr h="122416">
                <a:tc gridSpan="5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Основные показатели результативности</a:t>
                      </a:r>
                      <a:endParaRPr lang="ru-RU" sz="1000" dirty="0"/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Снижение уровня износа коммунальной инфраструктуры, %</a:t>
                      </a:r>
                      <a:endParaRPr lang="ru-RU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70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70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70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Объем приобретаемой нефти, </a:t>
                      </a:r>
                      <a:r>
                        <a:rPr kumimoji="0" lang="ru-RU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тн</a:t>
                      </a:r>
                      <a:endParaRPr lang="ru-RU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15 000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15 000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15 000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Отношение предъявленной населению платы за ЖКУ к фактическим затратам на их оказание, %</a:t>
                      </a:r>
                      <a:endParaRPr lang="ru-RU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63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63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63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</a:tr>
              <a:tr h="6546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+mn-cs"/>
                        </a:rPr>
                        <a:t>Количество водоразборных колонок, обеспечивающих население неблагоустроенного сектора питьевой водой, ед.</a:t>
                      </a:r>
                      <a:endParaRPr lang="ru-RU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14</a:t>
                      </a:r>
                    </a:p>
                    <a:p>
                      <a:pPr algn="ctr"/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14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14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+mn-cs"/>
                        </a:rPr>
                        <a:t>Количество посещений общих отделений муниципальных бань</a:t>
                      </a: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 чел</a:t>
                      </a:r>
                      <a:endParaRPr lang="ru-RU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12 760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12 760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12 760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Объем топлива твердого (швырок всех групп пород), необходимый для теплоснабжения населения, неблагоустроенного сектора района, </a:t>
                      </a:r>
                      <a:r>
                        <a:rPr kumimoji="0" lang="ru-RU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скл</a:t>
                      </a: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. куб. м.</a:t>
                      </a:r>
                      <a:endParaRPr lang="ru-RU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7 600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7 600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7 600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836712"/>
            <a:ext cx="4041775" cy="360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Направление расходов в 2025 году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149139936"/>
              </p:ext>
            </p:extLst>
          </p:nvPr>
        </p:nvGraphicFramePr>
        <p:xfrm>
          <a:off x="4499992" y="1484783"/>
          <a:ext cx="4366606" cy="5121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15972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Муниципальная </a:t>
            </a:r>
            <a:r>
              <a:rPr lang="ru-RU" sz="2000" dirty="0"/>
              <a:t>программа «Защита населения и территории Северо-Енисейского района от чрезвычайных ситуаций природного и техногенного характера и обеспечение профилактики правонарушений»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1135" y="810833"/>
            <a:ext cx="4040188" cy="639762"/>
          </a:xfrm>
        </p:spPr>
        <p:txBody>
          <a:bodyPr>
            <a:normAutofit/>
          </a:bodyPr>
          <a:lstStyle/>
          <a:p>
            <a:r>
              <a:rPr lang="ru-RU" sz="1000" dirty="0" smtClean="0">
                <a:cs typeface="Times New Roman" pitchFamily="18" charset="0"/>
              </a:rPr>
              <a:t>Цель программы:</a:t>
            </a:r>
          </a:p>
          <a:p>
            <a:r>
              <a:rPr lang="ru-RU" sz="1000" dirty="0">
                <a:cs typeface="Times New Roman" pitchFamily="18" charset="0"/>
              </a:rPr>
              <a:t>повышение эффективности защиты территории и населения Северо-Енисейского района 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24633614"/>
              </p:ext>
            </p:extLst>
          </p:nvPr>
        </p:nvGraphicFramePr>
        <p:xfrm>
          <a:off x="262780" y="1482151"/>
          <a:ext cx="4040188" cy="43579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/>
                <a:gridCol w="936104"/>
                <a:gridCol w="648072"/>
                <a:gridCol w="717476"/>
              </a:tblGrid>
              <a:tr h="257281">
                <a:tc rowSpan="2">
                  <a:txBody>
                    <a:bodyPr/>
                    <a:lstStyle/>
                    <a:p>
                      <a:r>
                        <a:rPr lang="ru-RU" sz="1000" dirty="0" smtClean="0"/>
                        <a:t>Объем финансирования, тыс. руб.</a:t>
                      </a:r>
                      <a:endParaRPr lang="ru-RU" sz="10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Всего на 2025 год: 89 493,9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5728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2027</a:t>
                      </a:r>
                      <a:endParaRPr lang="ru-RU" sz="1000" dirty="0"/>
                    </a:p>
                  </a:txBody>
                  <a:tcPr/>
                </a:tc>
              </a:tr>
              <a:tr h="180337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Основные показатели результативности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912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Предотвращение гибели людей при пожарах и ЧС природного и техногенного характера 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anchor="ctr"/>
                </a:tc>
              </a:tr>
              <a:tr h="5145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Times New Roman"/>
                        </a:rPr>
                        <a:t>Снижение числа пострадавших в районе при пожарах и ЧС природного и техногенного характера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 anchor="ctr"/>
                </a:tc>
              </a:tr>
              <a:tr h="6432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Times New Roman"/>
                        </a:rPr>
                        <a:t>Охват подготовкой населения к действиям при возникновении ЧС природного и техногенного характера от численности населения района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52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52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52</a:t>
                      </a:r>
                      <a:endParaRPr lang="ru-RU" sz="1000" dirty="0"/>
                    </a:p>
                  </a:txBody>
                  <a:tcPr anchor="ctr"/>
                </a:tc>
              </a:tr>
              <a:tr h="739682">
                <a:tc>
                  <a:txBody>
                    <a:bodyPr/>
                    <a:lstStyle/>
                    <a:p>
                      <a:pPr algn="just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Повышение эффективности проведения профилактических мероприятий МКУ «АСФ», охват специальной подготовкой сотрудников МКУ «АСФ»</a:t>
                      </a:r>
                      <a:endParaRPr lang="ru-RU" sz="80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90</a:t>
                      </a:r>
                      <a:endParaRPr lang="ru-RU" sz="1000" dirty="0"/>
                    </a:p>
                  </a:txBody>
                  <a:tcPr anchor="ctr"/>
                </a:tc>
              </a:tr>
              <a:tr h="5917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Обеспечение населенных пунктов района первичными средствами пожаротушения, пожарными знаками</a:t>
                      </a:r>
                      <a:endParaRPr lang="ru-RU" sz="8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 anchor="ctr"/>
                </a:tc>
              </a:tr>
              <a:tr h="391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Times New Roman"/>
                        </a:rPr>
                        <a:t>Повышение раскрываемости преступлений и правонарушений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75</a:t>
                      </a:r>
                      <a:endParaRPr lang="ru-RU" sz="1000" dirty="0"/>
                    </a:p>
                  </a:txBody>
                  <a:tcPr anchor="ctr"/>
                </a:tc>
              </a:tr>
              <a:tr h="391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Times New Roman"/>
                        </a:rPr>
                        <a:t>Количество установленных в общественных местах систем видеонаблюдения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52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52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52</a:t>
                      </a:r>
                      <a:endParaRPr lang="ru-RU" sz="1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21517" y="1239884"/>
            <a:ext cx="4041775" cy="360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Направление расходов в 2025 году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274961020"/>
              </p:ext>
            </p:extLst>
          </p:nvPr>
        </p:nvGraphicFramePr>
        <p:xfrm>
          <a:off x="4860032" y="1772816"/>
          <a:ext cx="4041775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12889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Муниципальная программа «Развитие культуры»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7233" y="612559"/>
            <a:ext cx="4040188" cy="961569"/>
          </a:xfrm>
        </p:spPr>
        <p:txBody>
          <a:bodyPr>
            <a:noAutofit/>
          </a:bodyPr>
          <a:lstStyle/>
          <a:p>
            <a:r>
              <a:rPr lang="ru-RU" sz="1000" dirty="0" smtClean="0">
                <a:cs typeface="Times New Roman" pitchFamily="18" charset="0"/>
              </a:rPr>
              <a:t>Цель программы:</a:t>
            </a:r>
          </a:p>
          <a:p>
            <a:pPr algn="just"/>
            <a:r>
              <a:rPr lang="ru-RU" sz="1000" dirty="0" smtClean="0">
                <a:cs typeface="Times New Roman" pitchFamily="18" charset="0"/>
              </a:rPr>
              <a:t>создание </a:t>
            </a:r>
            <a:r>
              <a:rPr lang="ru-RU" sz="1000" dirty="0">
                <a:cs typeface="Times New Roman" pitchFamily="18" charset="0"/>
              </a:rPr>
              <a:t>и сохранение благоприятных условий для устойчивого развития сферы культуры, создания единого культурного пространства и сохранения культурного наследия, развития культурного и духовного потенциала населения Северо-Енисейского района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55889947"/>
              </p:ext>
            </p:extLst>
          </p:nvPr>
        </p:nvGraphicFramePr>
        <p:xfrm>
          <a:off x="86264" y="1628801"/>
          <a:ext cx="4341721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289"/>
                <a:gridCol w="881467"/>
                <a:gridCol w="820941"/>
                <a:gridCol w="771024"/>
              </a:tblGrid>
              <a:tr h="235119">
                <a:tc rowSpan="2">
                  <a:txBody>
                    <a:bodyPr/>
                    <a:lstStyle/>
                    <a:p>
                      <a:r>
                        <a:rPr lang="ru-RU" sz="1000" dirty="0" smtClean="0"/>
                        <a:t>Объем финансирования, тыс. руб.</a:t>
                      </a:r>
                      <a:endParaRPr lang="ru-RU" sz="10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Всего на 2025 год: 494</a:t>
                      </a:r>
                      <a:r>
                        <a:rPr lang="ru-RU" sz="1000" baseline="0" dirty="0" smtClean="0"/>
                        <a:t> 740,5</a:t>
                      </a:r>
                      <a:endParaRPr lang="ru-RU" sz="100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11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2026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2027</a:t>
                      </a:r>
                      <a:endParaRPr lang="ru-RU" sz="1000" dirty="0"/>
                    </a:p>
                  </a:txBody>
                  <a:tcPr anchor="ctr"/>
                </a:tc>
              </a:tr>
              <a:tr h="235119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Основные показатели результативности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/>
                    </a:p>
                  </a:txBody>
                  <a:tcPr anchor="ctr"/>
                </a:tc>
              </a:tr>
              <a:tr h="23511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Число книговыдач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225 520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225 600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225 620</a:t>
                      </a:r>
                      <a:endParaRPr lang="ru-RU" sz="1000" dirty="0"/>
                    </a:p>
                  </a:txBody>
                  <a:tcPr anchor="ctr"/>
                </a:tc>
              </a:tr>
              <a:tr h="23511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Количество посещений 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71 700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71 800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71 000</a:t>
                      </a:r>
                      <a:endParaRPr lang="ru-RU" sz="1000" dirty="0"/>
                    </a:p>
                  </a:txBody>
                  <a:tcPr anchor="ctr"/>
                </a:tc>
              </a:tr>
              <a:tr h="38206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Число зарегистрированных пользователей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7 874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7 875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r>
                        <a:rPr lang="ru-RU" sz="1000" baseline="0" dirty="0" smtClean="0"/>
                        <a:t> 876</a:t>
                      </a:r>
                      <a:endParaRPr lang="ru-RU" sz="1000" dirty="0"/>
                    </a:p>
                  </a:txBody>
                  <a:tcPr anchor="ctr"/>
                </a:tc>
              </a:tr>
              <a:tr h="38206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Количество поступлений</a:t>
                      </a:r>
                      <a:r>
                        <a:rPr lang="ru-RU" sz="1000" baseline="0" dirty="0" smtClean="0"/>
                        <a:t> новой литературы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2 500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2 500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2 500</a:t>
                      </a:r>
                      <a:endParaRPr lang="ru-RU" sz="1000" dirty="0"/>
                    </a:p>
                  </a:txBody>
                  <a:tcPr anchor="ctr"/>
                </a:tc>
              </a:tr>
              <a:tr h="23511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Количество книжного фонда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107</a:t>
                      </a:r>
                      <a:r>
                        <a:rPr lang="ru-RU" sz="1000" baseline="0" dirty="0" smtClean="0"/>
                        <a:t> 000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107 000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107 000</a:t>
                      </a:r>
                      <a:endParaRPr lang="ru-RU" sz="1000" dirty="0"/>
                    </a:p>
                  </a:txBody>
                  <a:tcPr anchor="ctr"/>
                </a:tc>
              </a:tr>
              <a:tr h="23511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Пополнение фондов музея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</a:t>
                      </a:r>
                      <a:endParaRPr lang="ru-RU" sz="1000" dirty="0"/>
                    </a:p>
                  </a:txBody>
                  <a:tcPr anchor="ctr"/>
                </a:tc>
              </a:tr>
              <a:tr h="675968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Число посетителей (индивидуальные посещения, экскурсионные</a:t>
                      </a:r>
                      <a:r>
                        <a:rPr lang="ru-RU" sz="1000" baseline="0" dirty="0" smtClean="0"/>
                        <a:t> посещения, мероприятия музея)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9 200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9 210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9 220</a:t>
                      </a:r>
                      <a:endParaRPr lang="ru-RU" sz="1000" dirty="0"/>
                    </a:p>
                  </a:txBody>
                  <a:tcPr anchor="ctr"/>
                </a:tc>
              </a:tr>
              <a:tr h="23511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Количество новых постановок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 anchor="ctr"/>
                </a:tc>
              </a:tr>
              <a:tr h="23511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Количество посетителей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1 380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1 385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1 390</a:t>
                      </a:r>
                      <a:endParaRPr lang="ru-RU" sz="1000" dirty="0"/>
                    </a:p>
                  </a:txBody>
                  <a:tcPr anchor="ctr"/>
                </a:tc>
              </a:tr>
              <a:tr h="52901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Количество клубных формирований культурно-досугового типа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61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61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61</a:t>
                      </a:r>
                      <a:endParaRPr lang="ru-RU" sz="1000" dirty="0"/>
                    </a:p>
                  </a:txBody>
                  <a:tcPr anchor="ctr"/>
                </a:tc>
              </a:tr>
              <a:tr h="52901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Количество волонтеров, вовлеченных</a:t>
                      </a:r>
                      <a:r>
                        <a:rPr lang="ru-RU" sz="1000" baseline="0" dirty="0" smtClean="0"/>
                        <a:t> в программу «Волонтеры культуры»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216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230</a:t>
                      </a:r>
                      <a:endParaRPr lang="ru-RU" sz="1000" dirty="0"/>
                    </a:p>
                  </a:txBody>
                  <a:tcPr anchor="ctr"/>
                </a:tc>
              </a:tr>
              <a:tr h="38206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Количество выпускников на конец года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</a:t>
                      </a:r>
                      <a:endParaRPr lang="ru-RU" sz="1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99992" y="1196752"/>
            <a:ext cx="4041775" cy="360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Направление расходов в 2025 году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82075567"/>
              </p:ext>
            </p:extLst>
          </p:nvPr>
        </p:nvGraphicFramePr>
        <p:xfrm>
          <a:off x="4499992" y="1628800"/>
          <a:ext cx="4041775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6389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947" y="162495"/>
            <a:ext cx="8229600" cy="634082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prstClr val="black"/>
                </a:solidFill>
                <a:latin typeface="+mn-lt"/>
                <a:cs typeface="Times New Roman" pitchFamily="18" charset="0"/>
              </a:rPr>
              <a:t>Муниципальная </a:t>
            </a:r>
            <a:r>
              <a:rPr lang="ru-RU" sz="1600" dirty="0">
                <a:solidFill>
                  <a:prstClr val="black"/>
                </a:solidFill>
                <a:latin typeface="+mn-lt"/>
                <a:cs typeface="Times New Roman" pitchFamily="18" charset="0"/>
              </a:rPr>
              <a:t>программа «Развитие </a:t>
            </a:r>
            <a:r>
              <a:rPr lang="ru-RU" sz="1600" dirty="0" smtClean="0">
                <a:solidFill>
                  <a:prstClr val="black"/>
                </a:solidFill>
                <a:latin typeface="+mn-lt"/>
                <a:cs typeface="Times New Roman" pitchFamily="18" charset="0"/>
              </a:rPr>
              <a:t>физической культуры и спорта»</a:t>
            </a:r>
            <a:endParaRPr lang="ru-RU" sz="12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707316"/>
            <a:ext cx="4184204" cy="1008112"/>
          </a:xfrm>
        </p:spPr>
        <p:txBody>
          <a:bodyPr>
            <a:normAutofit/>
          </a:bodyPr>
          <a:lstStyle/>
          <a:p>
            <a:r>
              <a:rPr lang="ru-RU" sz="1000" dirty="0" smtClean="0">
                <a:cs typeface="Times New Roman" pitchFamily="18" charset="0"/>
              </a:rPr>
              <a:t>Цель программы:</a:t>
            </a:r>
          </a:p>
          <a:p>
            <a:r>
              <a:rPr lang="ru-RU" sz="1000" dirty="0">
                <a:cs typeface="Times New Roman" pitchFamily="18" charset="0"/>
              </a:rPr>
              <a:t>с</a:t>
            </a:r>
            <a:r>
              <a:rPr lang="ru-RU" sz="1000" dirty="0" smtClean="0">
                <a:cs typeface="Times New Roman" pitchFamily="18" charset="0"/>
              </a:rPr>
              <a:t>оздание </a:t>
            </a:r>
            <a:r>
              <a:rPr lang="ru-RU" sz="1000" dirty="0">
                <a:cs typeface="Times New Roman" pitchFamily="18" charset="0"/>
              </a:rPr>
              <a:t>условий, обеспечивающих возможность граждан систематически заниматься физической культурой и спортом, повышение конкурентоспособности спорта Северо-Енисейского района на спортивной арене Красноярского края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75113848"/>
              </p:ext>
            </p:extLst>
          </p:nvPr>
        </p:nvGraphicFramePr>
        <p:xfrm>
          <a:off x="251521" y="1913969"/>
          <a:ext cx="4184203" cy="4383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199"/>
                <a:gridCol w="720080"/>
                <a:gridCol w="792088"/>
                <a:gridCol w="871836"/>
              </a:tblGrid>
              <a:tr h="173623">
                <a:tc row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Объем финансирования, тыс.</a:t>
                      </a:r>
                      <a:r>
                        <a:rPr lang="ru-RU" sz="1000" baseline="0" dirty="0" smtClean="0">
                          <a:latin typeface="+mn-lt"/>
                        </a:rPr>
                        <a:t> рублей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Всего на 2025 год: 163</a:t>
                      </a:r>
                      <a:r>
                        <a:rPr lang="ru-RU" sz="1000" baseline="0" dirty="0" smtClean="0"/>
                        <a:t> 740,9</a:t>
                      </a:r>
                      <a:endParaRPr lang="ru-RU" sz="100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+mn-lt"/>
                        </a:rPr>
                        <a:t>2025</a:t>
                      </a:r>
                      <a:endParaRPr lang="ru-RU" sz="10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+mn-lt"/>
                        </a:rPr>
                        <a:t>2026</a:t>
                      </a:r>
                      <a:endParaRPr lang="ru-RU" sz="10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+mn-lt"/>
                        </a:rPr>
                        <a:t>2027</a:t>
                      </a:r>
                      <a:endParaRPr lang="ru-RU" sz="1000" b="1" dirty="0">
                        <a:latin typeface="+mn-lt"/>
                      </a:endParaRPr>
                    </a:p>
                  </a:txBody>
                  <a:tcPr anchor="ctr"/>
                </a:tc>
              </a:tr>
              <a:tr h="194902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Основные показатели результативности</a:t>
                      </a:r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062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Доля граждан Северо-Енисейского района, систематически занимающегося физической культурой и спортом от общей численности населения района, %</a:t>
                      </a:r>
                    </a:p>
                    <a:p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57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58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60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17618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+mn-cs"/>
                        </a:rPr>
                        <a:t>Проведение мониторинга результатов деятельности бюджетных и казенных учреждений, подведомственных Отделу физической культуры, спорта и молодежной политики администрации Северо-Енисейского района в отношении которых Отдел физической культуры, спорта и молодежной политики администрации Северо-Енисейского района осуществляет функции и полномочия учредителя, %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100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100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100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10451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населения, %</a:t>
                      </a:r>
                    </a:p>
                    <a:p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20,1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21,5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30483" y="1321468"/>
            <a:ext cx="4041775" cy="63976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Направление расходов в 2025 году</a:t>
            </a: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156294658"/>
              </p:ext>
            </p:extLst>
          </p:nvPr>
        </p:nvGraphicFramePr>
        <p:xfrm>
          <a:off x="4645025" y="2174875"/>
          <a:ext cx="4041775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254740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+mn-lt"/>
                <a:cs typeface="Times New Roman" pitchFamily="18" charset="0"/>
              </a:rPr>
              <a:t>Муниципальная программа «Развитие </a:t>
            </a:r>
            <a:r>
              <a:rPr lang="ru-RU" sz="1600" dirty="0" smtClean="0">
                <a:solidFill>
                  <a:prstClr val="black"/>
                </a:solidFill>
                <a:latin typeface="+mn-lt"/>
                <a:cs typeface="Times New Roman" pitchFamily="18" charset="0"/>
              </a:rPr>
              <a:t>молодежной политики»</a:t>
            </a:r>
            <a:endParaRPr lang="ru-RU" sz="12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629" y="802934"/>
            <a:ext cx="4184204" cy="936104"/>
          </a:xfrm>
        </p:spPr>
        <p:txBody>
          <a:bodyPr>
            <a:normAutofit/>
          </a:bodyPr>
          <a:lstStyle/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00" dirty="0" smtClean="0">
                <a:cs typeface="Times New Roman" pitchFamily="18" charset="0"/>
              </a:rPr>
              <a:t>Цель программы:</a:t>
            </a:r>
          </a:p>
          <a:p>
            <a:r>
              <a:rPr lang="ru-RU" sz="1000" dirty="0" smtClean="0">
                <a:cs typeface="Times New Roman" pitchFamily="18" charset="0"/>
              </a:rPr>
              <a:t>создание </a:t>
            </a:r>
            <a:r>
              <a:rPr lang="ru-RU" sz="1000" dirty="0">
                <a:cs typeface="Times New Roman" pitchFamily="18" charset="0"/>
              </a:rPr>
              <a:t>условий для развития потенциала молодежи и его реализации в интересах развития Северо-Енисейского района</a:t>
            </a:r>
            <a:endParaRPr lang="ru-RU" sz="1000" dirty="0" smtClean="0">
              <a:cs typeface="Times New Roman" pitchFamily="18" charset="0"/>
            </a:endParaRPr>
          </a:p>
          <a:p>
            <a:endParaRPr lang="ru-RU" sz="10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24016976"/>
              </p:ext>
            </p:extLst>
          </p:nvPr>
        </p:nvGraphicFramePr>
        <p:xfrm>
          <a:off x="225641" y="1681650"/>
          <a:ext cx="418420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199"/>
                <a:gridCol w="720080"/>
                <a:gridCol w="792088"/>
                <a:gridCol w="871836"/>
              </a:tblGrid>
              <a:tr h="181656">
                <a:tc row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  <a:cs typeface="Times New Roman" pitchFamily="18" charset="0"/>
                        </a:rPr>
                        <a:t>Объем финансирования, тыс.</a:t>
                      </a:r>
                      <a:r>
                        <a:rPr lang="ru-RU" sz="1000" baseline="0" dirty="0" smtClean="0">
                          <a:latin typeface="+mn-lt"/>
                          <a:cs typeface="Times New Roman" pitchFamily="18" charset="0"/>
                        </a:rPr>
                        <a:t> рублей</a:t>
                      </a:r>
                      <a:endParaRPr lang="ru-RU" sz="10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Всего на 2025 год: 22 145,6</a:t>
                      </a:r>
                      <a:endParaRPr lang="ru-RU" sz="1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sz="1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+mn-lt"/>
                          <a:cs typeface="Times New Roman" pitchFamily="18" charset="0"/>
                        </a:rPr>
                        <a:t>2025</a:t>
                      </a:r>
                      <a:endParaRPr lang="ru-RU" sz="1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+mn-lt"/>
                          <a:cs typeface="Times New Roman" pitchFamily="18" charset="0"/>
                        </a:rPr>
                        <a:t>2026</a:t>
                      </a:r>
                      <a:endParaRPr lang="ru-RU" sz="1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+mn-lt"/>
                          <a:cs typeface="Times New Roman" pitchFamily="18" charset="0"/>
                        </a:rPr>
                        <a:t>2027</a:t>
                      </a:r>
                      <a:endParaRPr lang="ru-RU" sz="1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26331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Основные показатели результативности</a:t>
                      </a:r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Количество реализованных молодыми людьми проектов,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ед.</a:t>
                      </a:r>
                      <a:endParaRPr lang="ru-RU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0" dirty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100" kern="100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0" dirty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100" kern="100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0" dirty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100" kern="100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Количество поданных молодыми людьми заявок на получение поддержки для реализации проектов, ед.</a:t>
                      </a:r>
                      <a:endParaRPr lang="ru-RU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0" dirty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100" kern="100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0" dirty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100" kern="100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0" dirty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100" kern="100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05410" y="827747"/>
            <a:ext cx="4041775" cy="639762"/>
          </a:xfrm>
        </p:spPr>
        <p:txBody>
          <a:bodyPr>
            <a:normAutofit/>
          </a:bodyPr>
          <a:lstStyle/>
          <a:p>
            <a:r>
              <a:rPr lang="ru-RU" sz="1800" dirty="0" smtClean="0">
                <a:cs typeface="Times New Roman" pitchFamily="18" charset="0"/>
              </a:rPr>
              <a:t>Направление расходов в 2025 году</a:t>
            </a:r>
            <a:endParaRPr lang="ru-RU" sz="1800" dirty="0"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858588075"/>
              </p:ext>
            </p:extLst>
          </p:nvPr>
        </p:nvGraphicFramePr>
        <p:xfrm>
          <a:off x="4576013" y="1622784"/>
          <a:ext cx="4247455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78011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Муниципальная </a:t>
            </a:r>
            <a:r>
              <a:rPr lang="ru-RU" sz="2000" dirty="0"/>
              <a:t>программа </a:t>
            </a:r>
            <a:r>
              <a:rPr lang="ru-RU" sz="2000" dirty="0" smtClean="0"/>
              <a:t>«Развитие транспортной системы»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8388" y="922976"/>
            <a:ext cx="4040188" cy="639762"/>
          </a:xfrm>
        </p:spPr>
        <p:txBody>
          <a:bodyPr>
            <a:noAutofit/>
          </a:bodyPr>
          <a:lstStyle/>
          <a:p>
            <a:r>
              <a:rPr lang="ru-RU" sz="1000" dirty="0" smtClean="0">
                <a:cs typeface="Times New Roman" pitchFamily="18" charset="0"/>
              </a:rPr>
              <a:t>Цели программы:</a:t>
            </a:r>
          </a:p>
          <a:p>
            <a:r>
              <a:rPr lang="ru-RU" sz="1000" dirty="0" smtClean="0">
                <a:cs typeface="Times New Roman" pitchFamily="18" charset="0"/>
              </a:rPr>
              <a:t>развитие </a:t>
            </a:r>
            <a:r>
              <a:rPr lang="ru-RU" sz="1000" dirty="0">
                <a:cs typeface="Times New Roman" pitchFamily="18" charset="0"/>
              </a:rPr>
              <a:t>современной и эффективной транспортной </a:t>
            </a:r>
            <a:r>
              <a:rPr lang="ru-RU" sz="1000" dirty="0" smtClean="0">
                <a:cs typeface="Times New Roman" pitchFamily="18" charset="0"/>
              </a:rPr>
              <a:t>инфраструктуры;</a:t>
            </a:r>
            <a:endParaRPr lang="ru-RU" sz="1000" dirty="0">
              <a:cs typeface="Times New Roman" pitchFamily="18" charset="0"/>
            </a:endParaRPr>
          </a:p>
          <a:p>
            <a:r>
              <a:rPr lang="ru-RU" sz="1000" dirty="0" smtClean="0">
                <a:cs typeface="Times New Roman" pitchFamily="18" charset="0"/>
              </a:rPr>
              <a:t>повышение </a:t>
            </a:r>
            <a:r>
              <a:rPr lang="ru-RU" sz="1000" dirty="0">
                <a:cs typeface="Times New Roman" pitchFamily="18" charset="0"/>
              </a:rPr>
              <a:t>комплексной безопасности дорожного </a:t>
            </a:r>
            <a:r>
              <a:rPr lang="ru-RU" sz="1000" dirty="0" smtClean="0">
                <a:cs typeface="Times New Roman" pitchFamily="18" charset="0"/>
              </a:rPr>
              <a:t>движения;</a:t>
            </a:r>
            <a:endParaRPr lang="ru-RU" sz="1000" dirty="0">
              <a:cs typeface="Times New Roman" pitchFamily="18" charset="0"/>
            </a:endParaRPr>
          </a:p>
          <a:p>
            <a:r>
              <a:rPr lang="ru-RU" sz="1000" dirty="0">
                <a:cs typeface="Times New Roman" pitchFamily="18" charset="0"/>
              </a:rPr>
              <a:t>о</a:t>
            </a:r>
            <a:r>
              <a:rPr lang="ru-RU" sz="1000" dirty="0" smtClean="0">
                <a:cs typeface="Times New Roman" pitchFamily="18" charset="0"/>
              </a:rPr>
              <a:t>беспечение </a:t>
            </a:r>
            <a:r>
              <a:rPr lang="ru-RU" sz="1000" dirty="0">
                <a:cs typeface="Times New Roman" pitchFamily="18" charset="0"/>
              </a:rPr>
              <a:t>потребности населения в </a:t>
            </a:r>
            <a:r>
              <a:rPr lang="ru-RU" sz="1000" dirty="0" smtClean="0">
                <a:cs typeface="Times New Roman" pitchFamily="18" charset="0"/>
              </a:rPr>
              <a:t>перевозках</a:t>
            </a:r>
            <a:endParaRPr lang="ru-RU" sz="1000" dirty="0"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61376799"/>
              </p:ext>
            </p:extLst>
          </p:nvPr>
        </p:nvGraphicFramePr>
        <p:xfrm>
          <a:off x="107504" y="1628800"/>
          <a:ext cx="4040188" cy="400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9124"/>
                <a:gridCol w="705516"/>
                <a:gridCol w="648072"/>
                <a:gridCol w="717476"/>
              </a:tblGrid>
              <a:tr h="191454">
                <a:tc rowSpan="2">
                  <a:txBody>
                    <a:bodyPr/>
                    <a:lstStyle/>
                    <a:p>
                      <a:r>
                        <a:rPr lang="ru-RU" sz="900" dirty="0" smtClean="0">
                          <a:latin typeface="+mn-lt"/>
                        </a:rPr>
                        <a:t>Объем финансирования, тыс. руб.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900" dirty="0" smtClean="0">
                          <a:latin typeface="+mn-lt"/>
                        </a:rPr>
                        <a:t>Всего на 2025 год: 119</a:t>
                      </a:r>
                      <a:r>
                        <a:rPr lang="ru-RU" sz="900" baseline="0" dirty="0" smtClean="0">
                          <a:latin typeface="+mn-lt"/>
                        </a:rPr>
                        <a:t> 556,3</a:t>
                      </a:r>
                      <a:endParaRPr lang="ru-RU" sz="900" dirty="0" smtClean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92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2025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2026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n-lt"/>
                        </a:rPr>
                        <a:t>2027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</a:tr>
              <a:tr h="174121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Основные показатели результативности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+mn-lt"/>
                        </a:rPr>
                        <a:t>Протяженность автомобильных дорог общего пользования местного значения, работы по содержанию которых выполняются в объеме действующих нормативов (допустимый уровень) и их удельный вес в общей протяженности автомобильных дорог общего пользования местного значения, км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+mn-lt"/>
                          <a:ea typeface="Calibri"/>
                          <a:cs typeface="Arial"/>
                        </a:rPr>
                        <a:t>106,9</a:t>
                      </a: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+mn-lt"/>
                          <a:ea typeface="Calibri"/>
                          <a:cs typeface="Arial"/>
                        </a:rPr>
                        <a:t>106,9</a:t>
                      </a: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+mn-lt"/>
                          <a:ea typeface="Calibri"/>
                          <a:cs typeface="Arial"/>
                        </a:rPr>
                        <a:t>106,9</a:t>
                      </a: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Снижение количества дорожно-транспортных происшествий, ед.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+mn-lt"/>
                          <a:ea typeface="Calibri"/>
                          <a:cs typeface="Arial"/>
                        </a:rPr>
                        <a:t>84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+mn-lt"/>
                          <a:ea typeface="Calibri"/>
                          <a:cs typeface="Arial"/>
                        </a:rPr>
                        <a:t>79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+mn-lt"/>
                          <a:ea typeface="Calibri"/>
                          <a:cs typeface="Arial"/>
                        </a:rPr>
                        <a:t>74</a:t>
                      </a:r>
                    </a:p>
                  </a:txBody>
                  <a:tcPr marL="44450" marR="4445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+mn-lt"/>
                          <a:ea typeface="Calibri"/>
                          <a:cs typeface="Arial"/>
                        </a:rPr>
                        <a:t>Количество перевезенных </a:t>
                      </a:r>
                      <a:r>
                        <a:rPr lang="ru-RU" sz="900" dirty="0" smtClean="0">
                          <a:effectLst/>
                          <a:latin typeface="+mn-lt"/>
                          <a:ea typeface="Calibri"/>
                          <a:cs typeface="Arial"/>
                        </a:rPr>
                        <a:t>пассажиров, человек</a:t>
                      </a: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+mn-lt"/>
                          <a:ea typeface="Calibri"/>
                          <a:cs typeface="Arial"/>
                        </a:rPr>
                        <a:t>117,6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+mn-lt"/>
                          <a:ea typeface="Calibri"/>
                          <a:cs typeface="Arial"/>
                        </a:rPr>
                        <a:t>117,6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+mn-lt"/>
                          <a:ea typeface="Calibri"/>
                          <a:cs typeface="Arial"/>
                        </a:rPr>
                        <a:t>117,6</a:t>
                      </a:r>
                    </a:p>
                  </a:txBody>
                  <a:tcPr marL="44450" marR="4445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+mn-lt"/>
                          <a:ea typeface="Calibri"/>
                          <a:cs typeface="Arial"/>
                        </a:rPr>
                        <a:t>Количество выполненных рейсов регулярных перевозок городского сообщения (в одном направлении</a:t>
                      </a:r>
                      <a:r>
                        <a:rPr lang="ru-RU" sz="900" dirty="0" smtClean="0">
                          <a:effectLst/>
                          <a:latin typeface="+mn-lt"/>
                          <a:ea typeface="Calibri"/>
                          <a:cs typeface="Arial"/>
                        </a:rPr>
                        <a:t>), ед.</a:t>
                      </a: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+mn-lt"/>
                          <a:ea typeface="Calibri"/>
                          <a:cs typeface="Arial"/>
                        </a:rPr>
                        <a:t>30 004</a:t>
                      </a: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+mn-lt"/>
                          <a:ea typeface="Calibri"/>
                          <a:cs typeface="Arial"/>
                        </a:rPr>
                        <a:t>30 004</a:t>
                      </a: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+mn-lt"/>
                          <a:ea typeface="Calibri"/>
                          <a:cs typeface="Arial"/>
                        </a:rPr>
                        <a:t>30 004</a:t>
                      </a: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+mn-lt"/>
                          <a:ea typeface="Calibri"/>
                          <a:cs typeface="Arial"/>
                        </a:rPr>
                        <a:t>Количество выполненных рейсов регулярных перевозок пригородного и междугородного сообщения (в одном направлении</a:t>
                      </a:r>
                      <a:r>
                        <a:rPr lang="ru-RU" sz="900" dirty="0" smtClean="0">
                          <a:effectLst/>
                          <a:latin typeface="+mn-lt"/>
                          <a:ea typeface="Calibri"/>
                          <a:cs typeface="Arial"/>
                        </a:rPr>
                        <a:t>), ед.</a:t>
                      </a: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+mn-lt"/>
                          <a:ea typeface="Calibri"/>
                          <a:cs typeface="Arial"/>
                        </a:rPr>
                        <a:t>5 504</a:t>
                      </a: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+mn-lt"/>
                          <a:ea typeface="Calibri"/>
                          <a:cs typeface="Arial"/>
                        </a:rPr>
                        <a:t>5 504</a:t>
                      </a: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+mn-lt"/>
                          <a:ea typeface="Calibri"/>
                          <a:cs typeface="Arial"/>
                        </a:rPr>
                        <a:t>5 504</a:t>
                      </a:r>
                      <a:endParaRPr lang="ru-RU" sz="90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836712"/>
            <a:ext cx="4041775" cy="360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Направление расходов в 2025 году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538760641"/>
              </p:ext>
            </p:extLst>
          </p:nvPr>
        </p:nvGraphicFramePr>
        <p:xfrm>
          <a:off x="4499992" y="1484784"/>
          <a:ext cx="4041775" cy="4155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08477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Муниципальная </a:t>
            </a:r>
            <a:r>
              <a:rPr lang="ru-RU" sz="2000" dirty="0"/>
              <a:t>программа </a:t>
            </a:r>
            <a:r>
              <a:rPr lang="ru-RU" sz="2000" dirty="0" smtClean="0"/>
              <a:t>«Развитие местного самоуправления»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836712"/>
            <a:ext cx="4040188" cy="639762"/>
          </a:xfrm>
        </p:spPr>
        <p:txBody>
          <a:bodyPr>
            <a:normAutofit/>
          </a:bodyPr>
          <a:lstStyle/>
          <a:p>
            <a:r>
              <a:rPr lang="ru-RU" sz="1000" dirty="0" smtClean="0">
                <a:cs typeface="Times New Roman" pitchFamily="18" charset="0"/>
              </a:rPr>
              <a:t>Цель программы:</a:t>
            </a:r>
          </a:p>
          <a:p>
            <a:r>
              <a:rPr lang="ru-RU" sz="1000" dirty="0">
                <a:cs typeface="Times New Roman" pitchFamily="18" charset="0"/>
              </a:rPr>
              <a:t>содействие повышению комфортности условий жизнедеятельности населения в Северо-Енисейском районе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25842247"/>
              </p:ext>
            </p:extLst>
          </p:nvPr>
        </p:nvGraphicFramePr>
        <p:xfrm>
          <a:off x="107504" y="1628800"/>
          <a:ext cx="4481749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8258"/>
                <a:gridCol w="120223"/>
                <a:gridCol w="707422"/>
                <a:gridCol w="120223"/>
                <a:gridCol w="707422"/>
                <a:gridCol w="120223"/>
                <a:gridCol w="687978"/>
              </a:tblGrid>
              <a:tr h="225879">
                <a:tc rowSpan="2">
                  <a:txBody>
                    <a:bodyPr/>
                    <a:lstStyle/>
                    <a:p>
                      <a:r>
                        <a:rPr lang="ru-RU" sz="1000" dirty="0" smtClean="0"/>
                        <a:t>Объем финансирования, тыс. руб.</a:t>
                      </a:r>
                      <a:endParaRPr lang="ru-RU" sz="1000" dirty="0"/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r>
                        <a:rPr lang="ru-RU" sz="1000" dirty="0" smtClean="0"/>
                        <a:t>Всего на 2025 год: 83 953,3</a:t>
                      </a:r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146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2025</a:t>
                      </a:r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2026</a:t>
                      </a:r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2027</a:t>
                      </a:r>
                      <a:endParaRPr lang="ru-RU" sz="1000" dirty="0"/>
                    </a:p>
                  </a:txBody>
                  <a:tcPr anchor="ctr"/>
                </a:tc>
              </a:tr>
              <a:tr h="131180">
                <a:tc gridSpan="7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Основные показатели результативности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Объем доставленных пищевых продуктов и непродовольственных товаров первой необходимости (включая транспортно-заготовительные расходы), тн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1 400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1 400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 1</a:t>
                      </a:r>
                      <a:r>
                        <a:rPr lang="ru-RU" sz="1000" baseline="0" dirty="0" smtClean="0">
                          <a:latin typeface="+mn-lt"/>
                        </a:rPr>
                        <a:t> 400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Количество участников, принявших участие в мероприятиях, направленных на развитие гражданских инициатив и поддержку СОНКО, чел.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190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190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 smtClean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190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Количество  реализованных проектов с участием населения, шт.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не менее 10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не менее 10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 smtClean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не менее 10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Количество СОНКО и инициативных групп Северо-Енисейского района, получивших информационную поддержку</a:t>
                      </a:r>
                      <a:r>
                        <a:rPr lang="ru-RU" sz="1000" baseline="0" dirty="0" smtClean="0">
                          <a:latin typeface="+mn-lt"/>
                        </a:rPr>
                        <a:t>, ед.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Количество материалов, направленных на развитие гражданских инициатив и поддержку СОНКО, размещенных</a:t>
                      </a:r>
                      <a:r>
                        <a:rPr lang="ru-RU" sz="1000" baseline="0" dirty="0" smtClean="0">
                          <a:latin typeface="+mn-lt"/>
                        </a:rPr>
                        <a:t> в средствах массовой информации, стр.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836712"/>
            <a:ext cx="4041775" cy="360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Направление расходов в 2025 году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084858643"/>
              </p:ext>
            </p:extLst>
          </p:nvPr>
        </p:nvGraphicFramePr>
        <p:xfrm>
          <a:off x="4934310" y="1483744"/>
          <a:ext cx="3900756" cy="46692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3370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Муниципальная </a:t>
            </a:r>
            <a:r>
              <a:rPr lang="ru-RU" sz="2000" dirty="0"/>
              <a:t>программа «Создание условий для обеспечения доступным и комфортным жильем граждан Северо-Енисейского района»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3901" y="759125"/>
            <a:ext cx="8471140" cy="1302588"/>
          </a:xfrm>
        </p:spPr>
        <p:txBody>
          <a:bodyPr>
            <a:noAutofit/>
          </a:bodyPr>
          <a:lstStyle/>
          <a:p>
            <a:r>
              <a:rPr lang="ru-RU" sz="800" dirty="0" smtClean="0">
                <a:cs typeface="Times New Roman" pitchFamily="18" charset="0"/>
              </a:rPr>
              <a:t>Цели программы:</a:t>
            </a:r>
          </a:p>
          <a:p>
            <a:r>
              <a:rPr lang="ru-RU" sz="800" dirty="0" smtClean="0"/>
              <a:t>создание благоприятного </a:t>
            </a:r>
            <a:r>
              <a:rPr lang="ru-RU" sz="800" dirty="0"/>
              <a:t>инвестиционного климата для реализации инвестиционных проектов и строительства объектов, имеющих особо важное значение для социально – экономического развития Северо-Енисейского района;</a:t>
            </a:r>
          </a:p>
          <a:p>
            <a:r>
              <a:rPr lang="ru-RU" sz="800" dirty="0" smtClean="0"/>
              <a:t>повышение </a:t>
            </a:r>
            <a:r>
              <a:rPr lang="ru-RU" sz="800" dirty="0"/>
              <a:t>качества жизни граждан проживающих в жилищном фонде Северо-Енисейского района;</a:t>
            </a:r>
          </a:p>
          <a:p>
            <a:r>
              <a:rPr lang="ru-RU" sz="800" dirty="0" smtClean="0"/>
              <a:t>улучшение </a:t>
            </a:r>
            <a:r>
              <a:rPr lang="ru-RU" sz="800" dirty="0"/>
              <a:t>динамики развития отраслей бюджетной сферы Северо-Енисейского района и улучшение жилищных условий молодых семей;</a:t>
            </a:r>
          </a:p>
          <a:p>
            <a:r>
              <a:rPr lang="ru-RU" sz="800" dirty="0" smtClean="0"/>
              <a:t>повышение </a:t>
            </a:r>
            <a:r>
              <a:rPr lang="ru-RU" sz="800" dirty="0"/>
              <a:t>доступности жилья и улучшение жилищных условий граждан, проживающих на территории Северо-Енисейского района;</a:t>
            </a:r>
          </a:p>
          <a:p>
            <a:r>
              <a:rPr lang="ru-RU" sz="800" dirty="0" smtClean="0"/>
              <a:t>повышение </a:t>
            </a:r>
            <a:r>
              <a:rPr lang="ru-RU" sz="800" dirty="0"/>
              <a:t>качества жилищного фонда Северо-Енисейского района;</a:t>
            </a:r>
          </a:p>
          <a:p>
            <a:r>
              <a:rPr lang="ru-RU" sz="800" dirty="0" smtClean="0"/>
              <a:t>повышение </a:t>
            </a:r>
            <a:r>
              <a:rPr lang="ru-RU" sz="800" dirty="0"/>
              <a:t>рационального и эффективного использования территории Северо-Енисейского района, создание условий для застройки, рационального природопользования и охраны окружающей природной среды;</a:t>
            </a:r>
          </a:p>
          <a:p>
            <a:r>
              <a:rPr lang="ru-RU" sz="800" dirty="0" smtClean="0"/>
              <a:t>создание </a:t>
            </a:r>
            <a:r>
              <a:rPr lang="ru-RU" sz="800" dirty="0"/>
              <a:t>условий для устойчивого развития отрасли строительства и капитального ремонта на территории Северо-Енисейского </a:t>
            </a:r>
            <a:r>
              <a:rPr lang="ru-RU" sz="800" dirty="0" smtClean="0"/>
              <a:t>района</a:t>
            </a:r>
            <a:endParaRPr lang="ru-RU" sz="8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42592745"/>
              </p:ext>
            </p:extLst>
          </p:nvPr>
        </p:nvGraphicFramePr>
        <p:xfrm>
          <a:off x="72998" y="2034242"/>
          <a:ext cx="4386861" cy="47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1180"/>
                <a:gridCol w="656489"/>
                <a:gridCol w="596808"/>
                <a:gridCol w="622384"/>
              </a:tblGrid>
              <a:tr h="225879">
                <a:tc rowSpan="2">
                  <a:txBody>
                    <a:bodyPr/>
                    <a:lstStyle/>
                    <a:p>
                      <a:r>
                        <a:rPr lang="ru-RU" sz="1000" dirty="0" smtClean="0"/>
                        <a:t>Объем финансирования, тыс. руб.</a:t>
                      </a:r>
                      <a:endParaRPr lang="ru-RU" sz="10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1000" dirty="0" smtClean="0"/>
                        <a:t>Всего на 2025 год: 287 775,0</a:t>
                      </a:r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2027</a:t>
                      </a:r>
                      <a:endParaRPr lang="ru-RU" sz="1000" dirty="0"/>
                    </a:p>
                  </a:txBody>
                  <a:tcPr/>
                </a:tc>
              </a:tr>
              <a:tr h="16952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Times New Roman"/>
                        </a:rPr>
                        <a:t>Основные показатели результативности</a:t>
                      </a: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695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Arial"/>
                        </a:rPr>
                        <a:t>Количество подготовленных проектов планировки и межевания </a:t>
                      </a:r>
                      <a:r>
                        <a:rPr lang="ru-RU" sz="800" dirty="0" smtClean="0">
                          <a:effectLst/>
                          <a:latin typeface="+mn-lt"/>
                          <a:ea typeface="Arial"/>
                        </a:rPr>
                        <a:t>территории, проект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4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3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Arial"/>
                        </a:rPr>
                        <a:t>Количество предоставленных земельных </a:t>
                      </a:r>
                      <a:r>
                        <a:rPr lang="ru-RU" sz="800" dirty="0" smtClean="0">
                          <a:effectLst/>
                          <a:latin typeface="+mn-lt"/>
                          <a:ea typeface="Arial"/>
                        </a:rPr>
                        <a:t>участков, участок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5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2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построенных жилых домов жилых микрорайонов, дом</a:t>
                      </a:r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6510"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indent="16510"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5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indent="16510"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2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молодых семей, улучшивших жилищные условия за счет полученной социальной выплаты, к общему количеству молодых семей, состоящих на учете нуждающихся в улучшении жилищных условий за весь период действия подпрограммы, %</a:t>
                      </a:r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86,6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86,6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86,6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ветхого и аварийного жилья в районе по количеству домов к общему количеству домов, %</a:t>
                      </a:r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35,9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35,9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35,1</a:t>
                      </a:r>
                    </a:p>
                  </a:txBody>
                  <a:tcPr marL="44450" marR="4445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Площадь построенных </a:t>
                      </a:r>
                      <a:r>
                        <a:rPr lang="ru-RU" sz="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среднеэтажных</a:t>
                      </a: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малоэтажных жилых домов в населенных пунктах района, </a:t>
                      </a:r>
                      <a:r>
                        <a:rPr lang="ru-RU" sz="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кв.м</a:t>
                      </a:r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</a:rPr>
                        <a:t>1 714,4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768,6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432338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муниципальных жилых помещений, многоквартирных жилых домов и отдельных технологических элементов муниципальных квартир, расположенных на территории Северо-Енисейского района, в которых выполнен текущий ремонт общего имущества, объект</a:t>
                      </a:r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</a:rPr>
                        <a:t>24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+mn-lt"/>
                        </a:rPr>
                        <a:t>Обеспечение территорий населенных пунктов района актуализированными топографическими планами, %</a:t>
                      </a:r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</a:rPr>
                        <a:t>90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90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95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Исполнение сроков предоставления форм бюджетной и иной отчетности главному распорядителю средств, %</a:t>
                      </a:r>
                      <a:endParaRPr lang="ru-RU" sz="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</a:rPr>
                        <a:t>100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100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100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66370" y="2001278"/>
            <a:ext cx="4041775" cy="360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Направление расходов в 2025 году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705389016"/>
              </p:ext>
            </p:extLst>
          </p:nvPr>
        </p:nvGraphicFramePr>
        <p:xfrm>
          <a:off x="4508619" y="2442316"/>
          <a:ext cx="4041775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8709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Стадии бюджетного процесса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3753707"/>
              </p:ext>
            </p:extLst>
          </p:nvPr>
        </p:nvGraphicFramePr>
        <p:xfrm>
          <a:off x="457200" y="836712"/>
          <a:ext cx="8291264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15640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Муниципальная программа «Управление муниципальными финансами»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0245" y="708525"/>
            <a:ext cx="4040188" cy="639762"/>
          </a:xfrm>
        </p:spPr>
        <p:txBody>
          <a:bodyPr>
            <a:noAutofit/>
          </a:bodyPr>
          <a:lstStyle/>
          <a:p>
            <a:r>
              <a:rPr lang="ru-RU" sz="1000" dirty="0" smtClean="0">
                <a:cs typeface="Times New Roman" pitchFamily="18" charset="0"/>
              </a:rPr>
              <a:t>Цель программы:</a:t>
            </a:r>
          </a:p>
          <a:p>
            <a:r>
              <a:rPr lang="ru-RU" sz="1000" dirty="0">
                <a:ea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бюджетного процесса Северо-Енисейского района, повышение качества и прозрачности управления муниципальными финансами</a:t>
            </a:r>
            <a:endParaRPr lang="ru-RU" sz="10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44483048"/>
              </p:ext>
            </p:extLst>
          </p:nvPr>
        </p:nvGraphicFramePr>
        <p:xfrm>
          <a:off x="68365" y="1440612"/>
          <a:ext cx="5374903" cy="50172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7743"/>
                <a:gridCol w="907319"/>
                <a:gridCol w="904369"/>
                <a:gridCol w="865472"/>
              </a:tblGrid>
              <a:tr h="264950">
                <a:tc rowSpan="2">
                  <a:txBody>
                    <a:bodyPr/>
                    <a:lstStyle/>
                    <a:p>
                      <a:r>
                        <a:rPr lang="ru-RU" sz="1000" dirty="0" smtClean="0"/>
                        <a:t>Объем финансирования, тыс. руб.</a:t>
                      </a:r>
                      <a:endParaRPr lang="ru-RU" sz="10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000" dirty="0" smtClean="0"/>
                        <a:t>Всего на 2025 год:</a:t>
                      </a:r>
                      <a:r>
                        <a:rPr lang="ru-RU" sz="1000" baseline="0" dirty="0" smtClean="0"/>
                        <a:t> 733 767,5</a:t>
                      </a:r>
                      <a:endParaRPr lang="ru-RU" sz="100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4423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2025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2026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2027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Основные показатели результативности</a:t>
                      </a:r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57933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Отношение муниципального долга района к доходам бюджета района за исключением безвозмездных поступлений, %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более 50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более 50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более 50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9149"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расходов на обслуживание муниципального долга в объеме расходов бюджета района, за исключением объема расходов, которые осуществляются за счет субвенций, предоставляемых из бюджетов бюджетной системы Российской Федерации, %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более 5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более 5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более 5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5817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Доля исполнения собственных доходов к плановым назначениям бюджета района, %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менее 90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менее 90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менее 90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6692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Обеспечение исполнения расходных обязательств района (за исключением безвозмездных поступлений), %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менее 95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менее 95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менее 95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99548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Отношение дефицита бюджета района к  утвержденному общему годовому объему доходов бюджета района без учета утвержденного объема безвозмездных поступлений и (или) поступлений налоговых доходов по дополнительным нормативам отчислений, %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более 10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более 10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более 10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4168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Размещение на официальном сайте района информационного ресурса «Бюджет для граждан», </a:t>
                      </a:r>
                      <a:r>
                        <a:rPr lang="ru-RU" sz="800" dirty="0" err="1" smtClean="0"/>
                        <a:t>ед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реже 1 раз в месяц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реже 1 раз в месяц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реже 1 раз в месяц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97807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Степень качества управления муниципальными финансами, присвоенная по результатам комплексной оценки качества управления муниципальными финансами, в соответствии с Приказом Министерства Финансов Красноярского края от 31.01.2014 № 10 «Об утверждении Порядка проведения мониторинга и оценки качества управления муниципальными финансами в муниципальных районах и городских округах Красноярского края» (далее степень качества)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ниже II степени качества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ниже II степени качества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не ниже II степени качества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17473" y="811075"/>
            <a:ext cx="4041775" cy="360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Направление расходов в 2025 году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655401794"/>
              </p:ext>
            </p:extLst>
          </p:nvPr>
        </p:nvGraphicFramePr>
        <p:xfrm>
          <a:off x="5512278" y="1452785"/>
          <a:ext cx="3571337" cy="37058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22577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+mn-lt"/>
                <a:cs typeface="Times New Roman" pitchFamily="18" charset="0"/>
              </a:rPr>
              <a:t>Муниципальная программа </a:t>
            </a:r>
            <a:r>
              <a:rPr lang="ru-RU" sz="1600" dirty="0" smtClean="0">
                <a:solidFill>
                  <a:prstClr val="black"/>
                </a:solidFill>
                <a:latin typeface="+mn-lt"/>
                <a:cs typeface="Times New Roman" pitchFamily="18" charset="0"/>
              </a:rPr>
              <a:t>«Содействие развитию гражданского общества»</a:t>
            </a:r>
            <a:endParaRPr lang="ru-RU" sz="12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764704"/>
            <a:ext cx="4176464" cy="1008112"/>
          </a:xfrm>
        </p:spPr>
        <p:txBody>
          <a:bodyPr>
            <a:noAutofit/>
          </a:bodyPr>
          <a:lstStyle/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 smtClean="0">
              <a:cs typeface="Times New Roman" pitchFamily="18" charset="0"/>
            </a:endParaRPr>
          </a:p>
          <a:p>
            <a:endParaRPr lang="ru-RU" sz="1000" dirty="0">
              <a:cs typeface="Times New Roman" pitchFamily="18" charset="0"/>
            </a:endParaRPr>
          </a:p>
          <a:p>
            <a:endParaRPr lang="ru-RU" sz="1000" dirty="0" smtClean="0">
              <a:cs typeface="Times New Roman" pitchFamily="18" charset="0"/>
            </a:endParaRPr>
          </a:p>
          <a:p>
            <a:r>
              <a:rPr lang="ru-RU" sz="1000" dirty="0" smtClean="0">
                <a:cs typeface="Times New Roman" pitchFamily="18" charset="0"/>
              </a:rPr>
              <a:t>Цель программы: </a:t>
            </a:r>
          </a:p>
          <a:p>
            <a:r>
              <a:rPr lang="ru-RU" sz="1000" dirty="0" smtClean="0">
                <a:cs typeface="Times New Roman" pitchFamily="18" charset="0"/>
              </a:rPr>
              <a:t>создание </a:t>
            </a:r>
            <a:r>
              <a:rPr lang="ru-RU" sz="1000" dirty="0">
                <a:cs typeface="Times New Roman" pitchFamily="18" charset="0"/>
              </a:rPr>
              <a:t>условий для дальнейшего развития гражданского общества, повышения социальной активности населения, повышения прозрачности деятельности органов законодательной и исполнительной власти в Северо-Енисейском районе</a:t>
            </a:r>
            <a:endParaRPr lang="ru-RU" sz="1000" dirty="0" smtClean="0">
              <a:cs typeface="Times New Roman" pitchFamily="18" charset="0"/>
            </a:endParaRP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615255"/>
              </p:ext>
            </p:extLst>
          </p:nvPr>
        </p:nvGraphicFramePr>
        <p:xfrm>
          <a:off x="251520" y="1758371"/>
          <a:ext cx="4184203" cy="4234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199"/>
                <a:gridCol w="720080"/>
                <a:gridCol w="792088"/>
                <a:gridCol w="871836"/>
              </a:tblGrid>
              <a:tr h="267386">
                <a:tc rowSpan="2">
                  <a:txBody>
                    <a:bodyPr/>
                    <a:lstStyle/>
                    <a:p>
                      <a:r>
                        <a:rPr lang="ru-RU" sz="1000" dirty="0" smtClean="0"/>
                        <a:t>Объем финансирования, тыс.</a:t>
                      </a:r>
                      <a:r>
                        <a:rPr lang="ru-RU" sz="1000" baseline="0" dirty="0" smtClean="0"/>
                        <a:t> рублей</a:t>
                      </a:r>
                      <a:endParaRPr lang="ru-RU" sz="10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000" b="1" dirty="0" smtClean="0"/>
                        <a:t>Всего на 2025 год: 43 954,4</a:t>
                      </a:r>
                      <a:endParaRPr lang="ru-RU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</a:tr>
              <a:tr h="303731">
                <a:tc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2025</a:t>
                      </a:r>
                      <a:endParaRPr lang="ru-RU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2026</a:t>
                      </a:r>
                      <a:endParaRPr lang="ru-RU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2027</a:t>
                      </a:r>
                      <a:endParaRPr lang="ru-RU" sz="1000" b="1" dirty="0"/>
                    </a:p>
                  </a:txBody>
                  <a:tcPr anchor="ctr"/>
                </a:tc>
              </a:tr>
              <a:tr h="267386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Основные показатели результативности</a:t>
                      </a:r>
                      <a:endParaRPr lang="ru-RU" sz="1000" b="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1" dirty="0"/>
                    </a:p>
                  </a:txBody>
                  <a:tcPr anchor="ctr"/>
                </a:tc>
              </a:tr>
              <a:tr h="644748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размещения материалов о деятельности и решениях органов местного самоуправления, иной официальной и социально значимой информации в газете и ее приложениях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5 885 615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5 885 628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5 885 628</a:t>
                      </a:r>
                      <a:endParaRPr lang="ru-RU" sz="1000" dirty="0"/>
                    </a:p>
                  </a:txBody>
                  <a:tcPr anchor="ctr"/>
                </a:tc>
              </a:tr>
              <a:tr h="644748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выходов газеты «Северо-Енисейский Вестник» с социально-значимыми материалами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115 125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115 125 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115 125</a:t>
                      </a:r>
                      <a:endParaRPr lang="ru-RU" sz="1000" dirty="0"/>
                    </a:p>
                  </a:txBody>
                  <a:tcPr anchor="ctr"/>
                </a:tc>
              </a:tr>
              <a:tr h="647736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выходов социально-значимых материалов в программах «СЕМИС» в сети интернет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1 475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1 475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1 475</a:t>
                      </a:r>
                      <a:endParaRPr lang="ru-RU" sz="1000" dirty="0"/>
                    </a:p>
                  </a:txBody>
                  <a:tcPr anchor="ctr"/>
                </a:tc>
              </a:tr>
              <a:tr h="835785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социально-значимых материалов в сети Интернет на сайте «СЕМИС»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27 631 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28 000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28 000</a:t>
                      </a:r>
                      <a:endParaRPr lang="ru-RU" sz="1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6013" y="914011"/>
            <a:ext cx="4041775" cy="63976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Направление расходов в 2025 году</a:t>
            </a: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246260773"/>
              </p:ext>
            </p:extLst>
          </p:nvPr>
        </p:nvGraphicFramePr>
        <p:xfrm>
          <a:off x="4705410" y="1674543"/>
          <a:ext cx="4041775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88345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Муниципальная программа «Управление муниципальным имуществом»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836712"/>
            <a:ext cx="4040188" cy="639762"/>
          </a:xfrm>
        </p:spPr>
        <p:txBody>
          <a:bodyPr>
            <a:normAutofit fontScale="40000" lnSpcReduction="20000"/>
          </a:bodyPr>
          <a:lstStyle/>
          <a:p>
            <a:r>
              <a:rPr lang="ru-RU" dirty="0" smtClean="0">
                <a:cs typeface="Times New Roman" pitchFamily="18" charset="0"/>
              </a:rPr>
              <a:t>Цель программы:</a:t>
            </a:r>
          </a:p>
          <a:p>
            <a:r>
              <a:rPr lang="ru-RU" dirty="0">
                <a:cs typeface="Times New Roman" pitchFamily="18" charset="0"/>
              </a:rPr>
              <a:t>эффективное управление и использование муниципального имущества, повышение уровня материально-технической базы административно-социальной сферы Северо-Енисейского района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59132430"/>
              </p:ext>
            </p:extLst>
          </p:nvPr>
        </p:nvGraphicFramePr>
        <p:xfrm>
          <a:off x="107504" y="1628800"/>
          <a:ext cx="4044872" cy="4612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847"/>
                <a:gridCol w="647477"/>
                <a:gridCol w="648072"/>
                <a:gridCol w="717476"/>
              </a:tblGrid>
              <a:tr h="243132">
                <a:tc rowSpan="2">
                  <a:txBody>
                    <a:bodyPr/>
                    <a:lstStyle/>
                    <a:p>
                      <a:r>
                        <a:rPr lang="ru-RU" sz="1000" dirty="0" smtClean="0"/>
                        <a:t>Объем финансирования, тыс. руб.</a:t>
                      </a:r>
                      <a:endParaRPr lang="ru-RU" sz="10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000" dirty="0" smtClean="0"/>
                        <a:t>Всего на 2025 год: 67</a:t>
                      </a:r>
                      <a:r>
                        <a:rPr lang="ru-RU" sz="1000" baseline="0" dirty="0" smtClean="0"/>
                        <a:t> 191,8</a:t>
                      </a:r>
                      <a:endParaRPr lang="ru-RU" sz="100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8396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2026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2027</a:t>
                      </a:r>
                      <a:endParaRPr lang="ru-RU" sz="1000" dirty="0"/>
                    </a:p>
                  </a:txBody>
                  <a:tcPr anchor="ctr"/>
                </a:tc>
              </a:tr>
              <a:tr h="139807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Основные показатели результативности</a:t>
                      </a:r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+mn-lt"/>
                          <a:ea typeface="Arial"/>
                        </a:rPr>
                        <a:t>Количество полученных технических и кадастровых паспортов на объекты недвижимого имущества, ед.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+mn-lt"/>
                          <a:ea typeface="Arial"/>
                        </a:rPr>
                        <a:t>Увеличение доходной части бюджета Северо-Енисейского района за счет повышения эффективности использования муниципального имущества, земельных участков, %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Количество сформированных и поставленных на государственный кадастровый учет земельных участков, ед.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55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55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55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Количество приобретенных жилых помещений для обеспечения детей-сирот, ед.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+mn-lt"/>
                        </a:rPr>
                        <a:t>1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+mn-lt"/>
                          <a:ea typeface="Arial"/>
                        </a:rPr>
                        <a:t>Количество полученных результатов оценки рыночной стоимости земельных участков, ед.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35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35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35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Количество снесенных многоквартирных домов, нежилых зданий (строений, сооружений), объектов недвижимости, в том числе изъятых для муниципальных нужд, ед.</a:t>
                      </a:r>
                      <a:endParaRPr lang="ru-RU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836712"/>
            <a:ext cx="4041775" cy="360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Направление расходов в 2025 году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794088613"/>
              </p:ext>
            </p:extLst>
          </p:nvPr>
        </p:nvGraphicFramePr>
        <p:xfrm>
          <a:off x="4499992" y="1484784"/>
          <a:ext cx="4041775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21763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Муниципальная программа «Благоустройство территории»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93" y="940229"/>
            <a:ext cx="4040188" cy="638405"/>
          </a:xfrm>
        </p:spPr>
        <p:txBody>
          <a:bodyPr>
            <a:normAutofit fontScale="40000" lnSpcReduction="20000"/>
          </a:bodyPr>
          <a:lstStyle/>
          <a:p>
            <a:r>
              <a:rPr lang="ru-RU" dirty="0" smtClean="0">
                <a:cs typeface="Times New Roman" pitchFamily="18" charset="0"/>
              </a:rPr>
              <a:t>Цель программы:</a:t>
            </a:r>
          </a:p>
          <a:p>
            <a:r>
              <a:rPr lang="ru-RU" dirty="0" smtClean="0">
                <a:cs typeface="Times New Roman" pitchFamily="18" charset="0"/>
              </a:rPr>
              <a:t>создание </a:t>
            </a:r>
            <a:r>
              <a:rPr lang="ru-RU" dirty="0">
                <a:cs typeface="Times New Roman" pitchFamily="18" charset="0"/>
              </a:rPr>
              <a:t>максимально благоприятных, комфортных и безопасных условий для проживания и отдыха жителей Северо-Енисейского района</a:t>
            </a:r>
          </a:p>
          <a:p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06985813"/>
              </p:ext>
            </p:extLst>
          </p:nvPr>
        </p:nvGraphicFramePr>
        <p:xfrm>
          <a:off x="107504" y="1628800"/>
          <a:ext cx="4205704" cy="371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4979"/>
                <a:gridCol w="819509"/>
                <a:gridCol w="664234"/>
                <a:gridCol w="646982"/>
              </a:tblGrid>
              <a:tr h="165494">
                <a:tc row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Объем финансирования, тыс. руб.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Всего на 2025 год: 113</a:t>
                      </a:r>
                      <a:r>
                        <a:rPr lang="ru-RU" sz="1000" baseline="0" dirty="0" smtClean="0">
                          <a:latin typeface="+mn-lt"/>
                        </a:rPr>
                        <a:t> 192,8</a:t>
                      </a:r>
                      <a:endParaRPr lang="ru-RU" sz="1000" dirty="0" smtClean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456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2025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2026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2027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160894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effectLst/>
                          <a:latin typeface="+mn-lt"/>
                        </a:rPr>
                        <a:t>Основные показатели результативности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indent="-44450"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indent="-44450"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indent="-44450"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Площадь покоса травы в местах общего пользования в населенных пунктах района, м</a:t>
                      </a:r>
                      <a:r>
                        <a:rPr lang="ru-RU" sz="1000" dirty="0" smtClean="0">
                          <a:effectLst/>
                          <a:latin typeface="+mn-lt"/>
                        </a:rPr>
                        <a:t>2</a:t>
                      </a:r>
                      <a:endParaRPr lang="ru-RU" sz="10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-44450"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/>
                          <a:cs typeface="Courier New"/>
                        </a:rPr>
                        <a:t>76536</a:t>
                      </a:r>
                      <a:endParaRPr lang="ru-RU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indent="-44450"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/>
                          <a:cs typeface="Courier New"/>
                        </a:rPr>
                        <a:t>76536</a:t>
                      </a:r>
                      <a:endParaRPr lang="ru-RU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indent="-44450"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/>
                          <a:cs typeface="Courier New"/>
                        </a:rPr>
                        <a:t>76536</a:t>
                      </a:r>
                      <a:endParaRPr lang="ru-RU" sz="1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Протяженность вновь созданных тротуаров в населенных пунктах района,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м.п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100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300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Площадь содержания территорий общего пользования в населенных пунктах района, м2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85831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85831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85831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Количество приобретенных баннеров и аншлагов в населенных пунктах района, шт.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550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560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560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Количество светильников для уличного освещения, шт.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1439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1439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1439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Количество отловленных безнадзорных животных, ед.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141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141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141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836712"/>
            <a:ext cx="4041775" cy="360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Направление расходов в 2025 году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226068455"/>
              </p:ext>
            </p:extLst>
          </p:nvPr>
        </p:nvGraphicFramePr>
        <p:xfrm>
          <a:off x="4499992" y="1484784"/>
          <a:ext cx="4041775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55903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Муниципальная </a:t>
            </a:r>
            <a:r>
              <a:rPr lang="ru-RU" sz="2000" dirty="0"/>
              <a:t>программа «Формирование комфортной городской (сельской) среды Северо-Енисейского </a:t>
            </a:r>
            <a:r>
              <a:rPr lang="ru-RU" sz="2000" dirty="0" smtClean="0"/>
              <a:t>района»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836712"/>
            <a:ext cx="4040188" cy="639762"/>
          </a:xfrm>
        </p:spPr>
        <p:txBody>
          <a:bodyPr>
            <a:normAutofit/>
          </a:bodyPr>
          <a:lstStyle/>
          <a:p>
            <a:r>
              <a:rPr lang="ru-RU" sz="1000" dirty="0" smtClean="0">
                <a:cs typeface="Times New Roman" pitchFamily="18" charset="0"/>
              </a:rPr>
              <a:t>Цель программы:</a:t>
            </a:r>
          </a:p>
          <a:p>
            <a:r>
              <a:rPr lang="ru-RU" sz="1000" dirty="0">
                <a:ea typeface="Times New Roman" pitchFamily="18" charset="0"/>
                <a:cs typeface="Times New Roman" pitchFamily="18" charset="0"/>
              </a:rPr>
              <a:t>создание наиболее благоприятных и комфортных условий жизнедеятельности населения Северо-Енисейского </a:t>
            </a:r>
            <a:r>
              <a:rPr lang="ru-RU" sz="1000" dirty="0" smtClean="0">
                <a:ea typeface="Times New Roman" pitchFamily="18" charset="0"/>
                <a:cs typeface="Times New Roman" pitchFamily="18" charset="0"/>
              </a:rPr>
              <a:t>района</a:t>
            </a:r>
            <a:endParaRPr lang="ru-RU" sz="1000" dirty="0"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94562991"/>
              </p:ext>
            </p:extLst>
          </p:nvPr>
        </p:nvGraphicFramePr>
        <p:xfrm>
          <a:off x="107504" y="1628800"/>
          <a:ext cx="4040188" cy="1560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5583"/>
                <a:gridCol w="829057"/>
                <a:gridCol w="648072"/>
                <a:gridCol w="717476"/>
              </a:tblGrid>
              <a:tr h="323123">
                <a:tc rowSpan="2">
                  <a:txBody>
                    <a:bodyPr/>
                    <a:lstStyle/>
                    <a:p>
                      <a:r>
                        <a:rPr lang="ru-RU" sz="1000" dirty="0" smtClean="0"/>
                        <a:t>Объем финансирования, тыс. руб.</a:t>
                      </a:r>
                      <a:endParaRPr lang="ru-RU" sz="10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000" dirty="0" smtClean="0"/>
                        <a:t>Всего</a:t>
                      </a:r>
                      <a:r>
                        <a:rPr lang="ru-RU" sz="1000" baseline="0" dirty="0" smtClean="0"/>
                        <a:t> на 2025 год: </a:t>
                      </a:r>
                      <a:r>
                        <a:rPr lang="ru-RU" sz="1000" dirty="0" smtClean="0"/>
                        <a:t>99,8</a:t>
                      </a:r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2312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2026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2027</a:t>
                      </a:r>
                      <a:endParaRPr lang="ru-RU" sz="1000" dirty="0"/>
                    </a:p>
                  </a:txBody>
                  <a:tcPr anchor="ctr"/>
                </a:tc>
              </a:tr>
              <a:tr h="205416">
                <a:tc gridSpan="4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Основные</a:t>
                      </a:r>
                      <a:r>
                        <a:rPr lang="ru-RU" sz="1200" baseline="0" dirty="0" smtClean="0">
                          <a:latin typeface="+mn-lt"/>
                        </a:rPr>
                        <a:t> показатели результативности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57719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Благоустройство дворовых территорий многоквартирных домов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1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1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1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836712"/>
            <a:ext cx="4041775" cy="360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Направление расходов в 2025 году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746528540"/>
              </p:ext>
            </p:extLst>
          </p:nvPr>
        </p:nvGraphicFramePr>
        <p:xfrm>
          <a:off x="4499992" y="1484784"/>
          <a:ext cx="4392487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User\Documents\img_20240731_064036-scale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78" y="3631721"/>
            <a:ext cx="4053253" cy="2990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ocuments\img_20240731_064049-2048x153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879" y="3631721"/>
            <a:ext cx="4308232" cy="2990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3259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Муниципальная </a:t>
            </a:r>
            <a:r>
              <a:rPr lang="ru-RU" sz="2000" dirty="0"/>
              <a:t>программа «Развитие социальных отношений, рост благополучия и защищенности граждан в Северо-Енисейском районе»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548680"/>
            <a:ext cx="4248472" cy="10801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800" dirty="0" smtClean="0">
                <a:cs typeface="Times New Roman" pitchFamily="18" charset="0"/>
              </a:rPr>
              <a:t>Цели программы:</a:t>
            </a:r>
          </a:p>
          <a:p>
            <a:pPr>
              <a:spcBef>
                <a:spcPts val="0"/>
              </a:spcBef>
            </a:pPr>
            <a:r>
              <a:rPr lang="ru-RU" sz="800" dirty="0">
                <a:cs typeface="Times New Roman" pitchFamily="18" charset="0"/>
              </a:rPr>
              <a:t>эффективное исполнение переданных государственных полномочий по созданию и обеспечению деятельности комиссии по делам несовершеннолетних, по опеке и попечительству в отношении совершеннолетних граждан, а также в сфере </a:t>
            </a:r>
            <a:r>
              <a:rPr lang="ru-RU" sz="800" dirty="0" smtClean="0">
                <a:cs typeface="Times New Roman" pitchFamily="18" charset="0"/>
              </a:rPr>
              <a:t>патронажа,;</a:t>
            </a:r>
          </a:p>
          <a:p>
            <a:pPr>
              <a:spcBef>
                <a:spcPts val="0"/>
              </a:spcBef>
            </a:pPr>
            <a:r>
              <a:rPr lang="ru-RU" sz="800" dirty="0" smtClean="0">
                <a:cs typeface="Times New Roman" pitchFamily="18" charset="0"/>
              </a:rPr>
              <a:t>повышение </a:t>
            </a:r>
            <a:r>
              <a:rPr lang="ru-RU" sz="800" dirty="0">
                <a:cs typeface="Times New Roman" pitchFamily="18" charset="0"/>
              </a:rPr>
              <a:t>качества и степени социальной защищенности отдельных категорий граждан путем предоставления дополнительных мер социальной поддержки для отдельных категорий </a:t>
            </a:r>
            <a:r>
              <a:rPr lang="ru-RU" sz="800" dirty="0" smtClean="0">
                <a:cs typeface="Times New Roman" pitchFamily="18" charset="0"/>
              </a:rPr>
              <a:t>граждан;</a:t>
            </a:r>
          </a:p>
          <a:p>
            <a:pPr>
              <a:spcBef>
                <a:spcPts val="0"/>
              </a:spcBef>
            </a:pPr>
            <a:r>
              <a:rPr lang="ru-RU" sz="800" dirty="0" smtClean="0">
                <a:cs typeface="Times New Roman" pitchFamily="18" charset="0"/>
              </a:rPr>
              <a:t>реализация </a:t>
            </a:r>
            <a:r>
              <a:rPr lang="ru-RU" sz="800" dirty="0">
                <a:cs typeface="Times New Roman" pitchFamily="18" charset="0"/>
              </a:rPr>
              <a:t>прав муниципальных служащих на пенсионное обеспечение за выслугу лет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15276579"/>
              </p:ext>
            </p:extLst>
          </p:nvPr>
        </p:nvGraphicFramePr>
        <p:xfrm>
          <a:off x="107504" y="1628800"/>
          <a:ext cx="4046081" cy="460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/>
                <a:gridCol w="273317"/>
                <a:gridCol w="668680"/>
                <a:gridCol w="648072"/>
                <a:gridCol w="717476"/>
              </a:tblGrid>
              <a:tr h="0">
                <a:tc row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+mn-lt"/>
                        </a:rPr>
                        <a:t>Объем финансирования, тыс. руб.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Всего на 2025 год: 72 141,2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689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2025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2026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2027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 gridSpan="5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Основные показатели результативности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граждан, получивших дополнительные меры социальной поддержки для отдельных категорий граждан, от общего количества заявителей, %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</a:rPr>
                        <a:t>Не менее  96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</a:rPr>
                        <a:t>Не менее 96</a:t>
                      </a:r>
                    </a:p>
                    <a:p>
                      <a:pPr algn="ctr"/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</a:rPr>
                        <a:t>Не менее 96</a:t>
                      </a:r>
                    </a:p>
                    <a:p>
                      <a:pPr algn="ctr"/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</a:tr>
              <a:tr h="388848">
                <a:tc gridSpan="2"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Проведение Дней профилактики в образовательных учреждениях Северо-Енисейского района, </a:t>
                      </a:r>
                      <a:r>
                        <a:rPr lang="ru-RU" sz="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шт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</a:rPr>
                        <a:t>2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</a:rPr>
                        <a:t>2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</a:rPr>
                        <a:t>2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800" dirty="0" smtClean="0">
                          <a:latin typeface="+mn-lt"/>
                        </a:rPr>
                        <a:t>Проведение заседаний комиссии по делам несовершеннолетних и защите их прав Северо-Енисейского района , </a:t>
                      </a:r>
                      <a:r>
                        <a:rPr lang="ru-RU" sz="800" dirty="0" err="1" smtClean="0">
                          <a:latin typeface="+mn-lt"/>
                        </a:rPr>
                        <a:t>шт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Calibri"/>
                        </a:rPr>
                        <a:t>Не менее 24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Calibri"/>
                        </a:rPr>
                        <a:t>Не менее 24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Calibri"/>
                        </a:rPr>
                        <a:t>Не менее 24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граждан, получающих пенсию за выслугу лет, от общего количества  граждан, имеющих право на получение пенсии за выслугу лет, %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Calibri"/>
                        </a:rPr>
                        <a:t>100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Calibri"/>
                        </a:rPr>
                        <a:t>100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Calibri"/>
                        </a:rPr>
                        <a:t>100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800" dirty="0" smtClean="0">
                          <a:latin typeface="+mn-lt"/>
                        </a:rPr>
                        <a:t>Проведение проверок условий жизни совершеннолетних недееспособных или ограниченных в дееспособности граждан от общего количества плановых проверок граждан, находящихся под опекой или попечительством,  на текущий год, %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</a:rPr>
                        <a:t>100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</a:rPr>
                        <a:t>100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</a:rPr>
                        <a:t>100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800" dirty="0" smtClean="0">
                          <a:latin typeface="+mn-lt"/>
                        </a:rPr>
                        <a:t>Выполнение мероприятий комплексного плана работы комиссии по делам несовершеннолетних и защите их прав от общего количества запланированных мероприятий на текущий год</a:t>
                      </a:r>
                      <a:endParaRPr lang="ru-RU" sz="8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Calibri"/>
                        </a:rPr>
                        <a:t>Не менее 90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Calibri"/>
                        </a:rPr>
                        <a:t>Не менее 90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ea typeface="Calibri"/>
                        </a:rPr>
                        <a:t>Не менее 90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836712"/>
            <a:ext cx="4041775" cy="360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Направление расходов в 2025 году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667149246"/>
              </p:ext>
            </p:extLst>
          </p:nvPr>
        </p:nvGraphicFramePr>
        <p:xfrm>
          <a:off x="4170348" y="1268760"/>
          <a:ext cx="479414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25368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188640"/>
            <a:ext cx="7056784" cy="720080"/>
          </a:xfrm>
        </p:spPr>
        <p:txBody>
          <a:bodyPr>
            <a:normAutofit/>
          </a:bodyPr>
          <a:lstStyle/>
          <a:p>
            <a:r>
              <a:rPr lang="ru-RU" sz="1800" dirty="0">
                <a:cs typeface="Times New Roman" pitchFamily="18" charset="0"/>
              </a:rPr>
              <a:t>Дополнительные меры социальной поддержки для отдельных категорий граждан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27041" y="980728"/>
            <a:ext cx="5453543" cy="32403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удостоенным 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звания «Почетный гражданин Северо-Енисейского района» в виде компенсации расходов по оплате жилья и коммунальных услуг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9161" y="1402431"/>
            <a:ext cx="5453543" cy="50405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удостоенным 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звания «Почетный гражданин Северо-Енисейского района» в виде компенсации стоимости приобретенной путевки на санаторно-курортное лечение в санаториях, расположенных на территории Российской Федерации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19162" y="1978120"/>
            <a:ext cx="5453542" cy="43204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удостоенным 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звания «Почетный гражданин Северо-Енисейского района» в виде компенсации стоимости  проезда к месту санаторно-курортного лечения и обратно в пределах Российской Федерации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21585" y="2488872"/>
            <a:ext cx="5485456" cy="43204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вдовам 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(вдовцам) лиц, удостоенных звания «Почетный гражданин Северо-Енисейского района» в виде компенсации расходов по оплате жилья и коммунальных услуг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35319" y="2991794"/>
            <a:ext cx="5445845" cy="43204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награжденным 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знаком отличия Северо-Енисейского района «</a:t>
            </a:r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Ветераны золотодобычи 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25 лет» </a:t>
            </a:r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в 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виде ежемесячной денежной выплаты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815" y="3513321"/>
            <a:ext cx="5462401" cy="4500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награжденным 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знаком отличия Северо-Енисейского района «Ветераны золотодобычи </a:t>
            </a:r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20 лет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» в виде ежемесячной денежной выплаты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50217" y="4078813"/>
            <a:ext cx="5441000" cy="22701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неработающим пенсионерам в 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в виде ежемесячных денежных выплат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55921" y="4902301"/>
            <a:ext cx="5435295" cy="21602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беременным 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женщинам в виде ежемесячной денежной выплаты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31441" y="4460892"/>
            <a:ext cx="5459775" cy="26425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семьям 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с новорожденными детьми в виде единовременной денежной выплаты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68731" y="5285938"/>
            <a:ext cx="5438310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находящимся 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в трудной жизненной ситуации в виде единовременной денежной выплаты</a:t>
            </a:r>
          </a:p>
        </p:txBody>
      </p:sp>
      <p:sp>
        <p:nvSpPr>
          <p:cNvPr id="17" name="Выноска со стрелкой вправо 16"/>
          <p:cNvSpPr/>
          <p:nvPr/>
        </p:nvSpPr>
        <p:spPr>
          <a:xfrm>
            <a:off x="107504" y="980727"/>
            <a:ext cx="792088" cy="5734425"/>
          </a:xfrm>
          <a:prstGeom prst="rightArrowCallou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cs typeface="Times New Roman" pitchFamily="18" charset="0"/>
              </a:rPr>
              <a:t>Дополнительные меры социальной поддержки</a:t>
            </a:r>
            <a:r>
              <a:rPr lang="ru-RU" sz="1400" dirty="0">
                <a:solidFill>
                  <a:prstClr val="black"/>
                </a:solidFill>
                <a:cs typeface="Times New Roman" pitchFamily="18" charset="0"/>
              </a:rPr>
              <a:t> для отдельных </a:t>
            </a:r>
            <a:endParaRPr lang="ru-RU" sz="14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prstClr val="black"/>
                </a:solidFill>
                <a:cs typeface="Times New Roman" pitchFamily="18" charset="0"/>
              </a:rPr>
              <a:t>категорий </a:t>
            </a:r>
            <a:r>
              <a:rPr lang="ru-RU" sz="1400" dirty="0">
                <a:solidFill>
                  <a:prstClr val="black"/>
                </a:solidFill>
                <a:cs typeface="Times New Roman" pitchFamily="18" charset="0"/>
              </a:rPr>
              <a:t>граждан</a:t>
            </a:r>
            <a:r>
              <a:rPr lang="ru-RU" sz="1400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endParaRPr lang="ru-RU" sz="14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58023" y="5661248"/>
            <a:ext cx="544901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для отдельных категорий граждан в виде ежемесячной денежной выплаты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64382" y="6067245"/>
            <a:ext cx="5442657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неработающим пенсионерам 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в виде единовременной денежной выплаты на приобретение овощей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55921" y="6453336"/>
            <a:ext cx="5451119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к праздничным дням и памятным датам в виде единовременной денежной </a:t>
            </a:r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выплаты</a:t>
            </a:r>
            <a:endParaRPr lang="ru-RU" sz="10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532804" y="5285938"/>
            <a:ext cx="1227046" cy="27276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615,0 тыс</a:t>
            </a:r>
            <a:r>
              <a:rPr lang="ru-RU" sz="1200" dirty="0">
                <a:solidFill>
                  <a:prstClr val="black"/>
                </a:solidFill>
                <a:cs typeface="Times New Roman" pitchFamily="18" charset="0"/>
              </a:rPr>
              <a:t>. руб</a:t>
            </a:r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  <a:endParaRPr lang="ru-RU" sz="12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523852" y="5643246"/>
            <a:ext cx="1235998" cy="32403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280,8 тыс</a:t>
            </a:r>
            <a:r>
              <a:rPr lang="ru-RU" sz="1200" dirty="0">
                <a:solidFill>
                  <a:prstClr val="black"/>
                </a:solidFill>
                <a:cs typeface="Times New Roman" pitchFamily="18" charset="0"/>
              </a:rPr>
              <a:t>. руб</a:t>
            </a:r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  <a:endParaRPr lang="ru-RU" sz="12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506994" y="6067245"/>
            <a:ext cx="1252856" cy="3060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  <a:cs typeface="Times New Roman" pitchFamily="18" charset="0"/>
              </a:rPr>
              <a:t>1 856,0 тыс</a:t>
            </a:r>
            <a:r>
              <a:rPr lang="ru-RU" sz="1100" dirty="0">
                <a:solidFill>
                  <a:prstClr val="black"/>
                </a:solidFill>
                <a:cs typeface="Times New Roman" pitchFamily="18" charset="0"/>
              </a:rPr>
              <a:t>. руб</a:t>
            </a:r>
            <a:r>
              <a:rPr lang="ru-RU" sz="1100" dirty="0" smtClean="0">
                <a:solidFill>
                  <a:prstClr val="black"/>
                </a:solidFill>
              </a:rPr>
              <a:t>.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487741" y="6457110"/>
            <a:ext cx="1272109" cy="25804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  <a:cs typeface="Times New Roman" pitchFamily="18" charset="0"/>
              </a:rPr>
              <a:t>1 395,0 тыс</a:t>
            </a:r>
            <a:r>
              <a:rPr lang="ru-RU" sz="1100" dirty="0">
                <a:solidFill>
                  <a:prstClr val="black"/>
                </a:solidFill>
                <a:cs typeface="Times New Roman" pitchFamily="18" charset="0"/>
              </a:rPr>
              <a:t>. руб</a:t>
            </a:r>
            <a:r>
              <a:rPr lang="ru-RU" sz="11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  <a:endParaRPr lang="ru-RU" sz="11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02386" y="3001096"/>
            <a:ext cx="1257463" cy="42274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558,0 тыс</a:t>
            </a:r>
            <a:r>
              <a:rPr lang="ru-RU" sz="1200" dirty="0">
                <a:solidFill>
                  <a:prstClr val="black"/>
                </a:solidFill>
                <a:cs typeface="Times New Roman" pitchFamily="18" charset="0"/>
              </a:rPr>
              <a:t>. руб</a:t>
            </a:r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  <a:endParaRPr lang="ru-RU" sz="12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487741" y="3513321"/>
            <a:ext cx="1272109" cy="4500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192,0 тыс</a:t>
            </a:r>
            <a:r>
              <a:rPr lang="ru-RU" sz="1200" dirty="0">
                <a:solidFill>
                  <a:prstClr val="black"/>
                </a:solidFill>
                <a:cs typeface="Times New Roman" pitchFamily="18" charset="0"/>
              </a:rPr>
              <a:t>. руб</a:t>
            </a:r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  <a:endParaRPr lang="ru-RU" sz="12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503936" y="4060079"/>
            <a:ext cx="1255913" cy="22894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  <a:cs typeface="Times New Roman" pitchFamily="18" charset="0"/>
              </a:rPr>
              <a:t>2 730,0 тыс</a:t>
            </a:r>
            <a:r>
              <a:rPr lang="ru-RU" sz="1100" dirty="0">
                <a:solidFill>
                  <a:prstClr val="black"/>
                </a:solidFill>
                <a:cs typeface="Times New Roman" pitchFamily="18" charset="0"/>
              </a:rPr>
              <a:t>. руб</a:t>
            </a:r>
            <a:r>
              <a:rPr lang="ru-RU" sz="11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  <a:endParaRPr lang="ru-RU" sz="11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506994" y="4473736"/>
            <a:ext cx="1252855" cy="2514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  <a:cs typeface="Times New Roman" pitchFamily="18" charset="0"/>
              </a:rPr>
              <a:t>1 200,0 тыс</a:t>
            </a:r>
            <a:r>
              <a:rPr lang="ru-RU" sz="1100" dirty="0">
                <a:solidFill>
                  <a:prstClr val="black"/>
                </a:solidFill>
                <a:cs typeface="Times New Roman" pitchFamily="18" charset="0"/>
              </a:rPr>
              <a:t>. руб</a:t>
            </a:r>
            <a:r>
              <a:rPr lang="ru-RU" sz="11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  <a:endParaRPr lang="ru-RU" sz="11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517595" y="4902301"/>
            <a:ext cx="1242255" cy="21602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405,0 тыс</a:t>
            </a:r>
            <a:r>
              <a:rPr lang="ru-RU" sz="1200" dirty="0">
                <a:solidFill>
                  <a:prstClr val="black"/>
                </a:solidFill>
                <a:cs typeface="Times New Roman" pitchFamily="18" charset="0"/>
              </a:rPr>
              <a:t>. руб</a:t>
            </a:r>
            <a:r>
              <a:rPr lang="ru-RU" sz="1000" dirty="0" smtClean="0">
                <a:solidFill>
                  <a:prstClr val="black"/>
                </a:solidFill>
              </a:rPr>
              <a:t>.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523851" y="980728"/>
            <a:ext cx="1235997" cy="32403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960,0 </a:t>
            </a:r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тыс. руб</a:t>
            </a:r>
            <a:r>
              <a:rPr lang="ru-RU" sz="1000" dirty="0" smtClean="0">
                <a:solidFill>
                  <a:prstClr val="black"/>
                </a:solidFill>
              </a:rPr>
              <a:t>.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523851" y="1492441"/>
            <a:ext cx="1235998" cy="32403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350,0 </a:t>
            </a:r>
            <a:r>
              <a:rPr lang="ru-RU" sz="1000" dirty="0" smtClean="0">
                <a:solidFill>
                  <a:prstClr val="black"/>
                </a:solidFill>
                <a:cs typeface="Times New Roman" pitchFamily="18" charset="0"/>
              </a:rPr>
              <a:t>тыс</a:t>
            </a:r>
            <a:r>
              <a:rPr lang="ru-RU" sz="1000" dirty="0">
                <a:solidFill>
                  <a:prstClr val="black"/>
                </a:solidFill>
                <a:cs typeface="Times New Roman" pitchFamily="18" charset="0"/>
              </a:rPr>
              <a:t>. руб</a:t>
            </a:r>
            <a:r>
              <a:rPr lang="ru-RU" sz="1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495839" y="1978120"/>
            <a:ext cx="1255912" cy="384421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100,0 тыс</a:t>
            </a:r>
            <a:r>
              <a:rPr lang="ru-RU" sz="1200" dirty="0">
                <a:solidFill>
                  <a:prstClr val="black"/>
                </a:solidFill>
                <a:cs typeface="Times New Roman" pitchFamily="18" charset="0"/>
              </a:rPr>
              <a:t>. руб</a:t>
            </a:r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. </a:t>
            </a:r>
            <a:endParaRPr lang="ru-RU" sz="12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09990" y="2488872"/>
            <a:ext cx="1257464" cy="43204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60,0 тыс</a:t>
            </a:r>
            <a:r>
              <a:rPr lang="ru-RU" sz="1200" dirty="0">
                <a:solidFill>
                  <a:prstClr val="black"/>
                </a:solidFill>
                <a:cs typeface="Times New Roman" pitchFamily="18" charset="0"/>
              </a:rPr>
              <a:t>. руб</a:t>
            </a:r>
            <a:r>
              <a:rPr lang="ru-RU" sz="12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  <a:endParaRPr lang="ru-RU" sz="12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35" name="Выноска со стрелкой вправо 34"/>
          <p:cNvSpPr/>
          <p:nvPr/>
        </p:nvSpPr>
        <p:spPr>
          <a:xfrm>
            <a:off x="7884368" y="1142746"/>
            <a:ext cx="504056" cy="5454606"/>
          </a:xfrm>
          <a:prstGeom prst="rightArrowCallou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cs typeface="Times New Roman" pitchFamily="18" charset="0"/>
              </a:rPr>
              <a:t>Количество получателей, человек</a:t>
            </a:r>
            <a:endParaRPr lang="ru-RU" sz="14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8462951" y="4805206"/>
            <a:ext cx="601161" cy="4051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prstClr val="black"/>
                </a:solidFill>
                <a:cs typeface="Times New Roman" pitchFamily="18" charset="0"/>
              </a:rPr>
              <a:t>не менее </a:t>
            </a: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45</a:t>
            </a:r>
            <a:endParaRPr lang="ru-RU" sz="8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8462951" y="5285938"/>
            <a:ext cx="590313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prstClr val="black"/>
                </a:solidFill>
                <a:cs typeface="Times New Roman" pitchFamily="18" charset="0"/>
              </a:rPr>
              <a:t>не менее </a:t>
            </a: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40</a:t>
            </a:r>
            <a:endParaRPr lang="ru-RU" sz="8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8471977" y="5634306"/>
            <a:ext cx="597583" cy="33297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800" dirty="0" smtClean="0">
                <a:solidFill>
                  <a:prstClr val="black"/>
                </a:solidFill>
                <a:cs typeface="Times New Roman" pitchFamily="18" charset="0"/>
              </a:rPr>
              <a:t>енее</a:t>
            </a:r>
            <a:r>
              <a:rPr lang="ru-RU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endParaRPr lang="ru-RU" sz="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8471979" y="6049243"/>
            <a:ext cx="605804" cy="30603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prstClr val="black"/>
                </a:solidFill>
                <a:cs typeface="Times New Roman" pitchFamily="18" charset="0"/>
              </a:rPr>
              <a:t>н</a:t>
            </a:r>
            <a:r>
              <a:rPr lang="ru-RU" sz="800" dirty="0" smtClean="0">
                <a:solidFill>
                  <a:prstClr val="black"/>
                </a:solidFill>
                <a:cs typeface="Times New Roman" pitchFamily="18" charset="0"/>
              </a:rPr>
              <a:t>е менее </a:t>
            </a: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1160</a:t>
            </a:r>
            <a:endParaRPr lang="ru-RU" sz="8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8471979" y="6433114"/>
            <a:ext cx="605802" cy="30825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prstClr val="black"/>
                </a:solidFill>
                <a:cs typeface="Times New Roman" pitchFamily="18" charset="0"/>
              </a:rPr>
              <a:t>н</a:t>
            </a:r>
            <a:r>
              <a:rPr lang="ru-RU" sz="800" dirty="0" smtClean="0">
                <a:solidFill>
                  <a:prstClr val="black"/>
                </a:solidFill>
                <a:cs typeface="Times New Roman" pitchFamily="18" charset="0"/>
              </a:rPr>
              <a:t>е менее </a:t>
            </a: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350</a:t>
            </a:r>
            <a:endParaRPr lang="ru-RU" sz="8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461012" y="2488872"/>
            <a:ext cx="592135" cy="32403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1</a:t>
            </a:r>
            <a:endParaRPr lang="ru-RU" sz="8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8468797" y="2970346"/>
            <a:ext cx="602158" cy="37804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prstClr val="black"/>
                </a:solidFill>
                <a:cs typeface="Times New Roman" pitchFamily="18" charset="0"/>
              </a:rPr>
              <a:t>не менее </a:t>
            </a: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155</a:t>
            </a:r>
            <a:endParaRPr lang="ru-RU" sz="8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8471979" y="3437510"/>
            <a:ext cx="581286" cy="43254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prstClr val="black"/>
                </a:solidFill>
                <a:cs typeface="Times New Roman" pitchFamily="18" charset="0"/>
              </a:rPr>
              <a:t>не менее </a:t>
            </a: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80</a:t>
            </a:r>
            <a:endParaRPr lang="ru-RU" sz="8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8471977" y="3925628"/>
            <a:ext cx="592135" cy="38818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prstClr val="black"/>
                </a:solidFill>
                <a:cs typeface="Times New Roman" pitchFamily="18" charset="0"/>
              </a:rPr>
              <a:t>не менее </a:t>
            </a: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650</a:t>
            </a:r>
            <a:endParaRPr lang="ru-RU" sz="8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8471976" y="4397646"/>
            <a:ext cx="592135" cy="34851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prstClr val="black"/>
                </a:solidFill>
                <a:cs typeface="Times New Roman" pitchFamily="18" charset="0"/>
              </a:rPr>
              <a:t>н</a:t>
            </a:r>
            <a:r>
              <a:rPr lang="ru-RU" sz="800" dirty="0" smtClean="0">
                <a:solidFill>
                  <a:prstClr val="black"/>
                </a:solidFill>
                <a:cs typeface="Times New Roman" pitchFamily="18" charset="0"/>
              </a:rPr>
              <a:t>е менее </a:t>
            </a: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45</a:t>
            </a:r>
            <a:endParaRPr lang="ru-RU" sz="8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8451107" y="1060828"/>
            <a:ext cx="602158" cy="32468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prstClr val="black"/>
                </a:solidFill>
                <a:cs typeface="Times New Roman" pitchFamily="18" charset="0"/>
              </a:rPr>
              <a:t>не менее </a:t>
            </a: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5</a:t>
            </a:r>
            <a:endParaRPr lang="ru-RU" sz="8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8451107" y="1473550"/>
            <a:ext cx="602156" cy="34292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prstClr val="black"/>
                </a:solidFill>
                <a:cs typeface="Times New Roman" pitchFamily="18" charset="0"/>
              </a:rPr>
              <a:t>не </a:t>
            </a:r>
            <a:r>
              <a:rPr lang="ru-RU" sz="800" dirty="0" smtClean="0">
                <a:solidFill>
                  <a:prstClr val="black"/>
                </a:solidFill>
                <a:cs typeface="Times New Roman" pitchFamily="18" charset="0"/>
              </a:rPr>
              <a:t>менее </a:t>
            </a: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2</a:t>
            </a:r>
            <a:r>
              <a:rPr lang="ru-RU" sz="800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endParaRPr lang="ru-RU" sz="800" dirty="0">
              <a:solidFill>
                <a:prstClr val="black"/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8451106" y="1986354"/>
            <a:ext cx="602157" cy="3622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prstClr val="black"/>
                </a:solidFill>
                <a:cs typeface="Times New Roman" pitchFamily="18" charset="0"/>
              </a:rPr>
              <a:t>не менее </a:t>
            </a:r>
            <a:r>
              <a:rPr lang="ru-RU" sz="800" b="1" dirty="0">
                <a:solidFill>
                  <a:prstClr val="black"/>
                </a:solidFill>
                <a:cs typeface="Times New Roman" pitchFamily="18" charset="0"/>
              </a:rPr>
              <a:t>2</a:t>
            </a:r>
            <a:r>
              <a:rPr lang="ru-RU" sz="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endParaRPr lang="ru-RU" sz="800" dirty="0">
              <a:solidFill>
                <a:prstClr val="black"/>
              </a:solidFill>
            </a:endParaRPr>
          </a:p>
        </p:txBody>
      </p:sp>
      <p:pic>
        <p:nvPicPr>
          <p:cNvPr id="3074" name="Picture 2" descr="C:\Users\user\Pictures\images (2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873" y="98919"/>
            <a:ext cx="167449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2732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Муниципальная </a:t>
            </a:r>
            <a:r>
              <a:rPr lang="ru-RU" sz="2000" dirty="0"/>
              <a:t>программа «Привлечение специалистов в Северо-Енисейский район»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836712"/>
            <a:ext cx="4040188" cy="396865"/>
          </a:xfrm>
        </p:spPr>
        <p:txBody>
          <a:bodyPr>
            <a:no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привлечение специалистов в учреждения и предприятия Северо-Енисейского района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73546129"/>
              </p:ext>
            </p:extLst>
          </p:nvPr>
        </p:nvGraphicFramePr>
        <p:xfrm>
          <a:off x="142010" y="1251873"/>
          <a:ext cx="4320481" cy="5511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0036"/>
                <a:gridCol w="638354"/>
                <a:gridCol w="595223"/>
                <a:gridCol w="666868"/>
              </a:tblGrid>
              <a:tr h="214618">
                <a:tc rowSpan="2">
                  <a:txBody>
                    <a:bodyPr/>
                    <a:lstStyle/>
                    <a:p>
                      <a:r>
                        <a:rPr lang="ru-RU" sz="1000" dirty="0" smtClean="0"/>
                        <a:t>Объем финансирования, тыс. руб.</a:t>
                      </a:r>
                      <a:endParaRPr lang="ru-RU" sz="10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000" dirty="0" smtClean="0"/>
                        <a:t>Всего на 2025 год: 14 372,5</a:t>
                      </a:r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481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2026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2027</a:t>
                      </a:r>
                      <a:endParaRPr lang="ru-RU" sz="1000" dirty="0"/>
                    </a:p>
                  </a:txBody>
                  <a:tcPr anchor="ctr"/>
                </a:tc>
              </a:tr>
              <a:tr h="210017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Основные показатели результативности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</a:tr>
              <a:tr h="590192"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effectLst/>
                          <a:latin typeface="+mn-lt"/>
                          <a:cs typeface="Times New Roman" pitchFamily="18" charset="0"/>
                        </a:rPr>
                        <a:t>Количество приглашенных и трудоустроенных специалистов в учреждения и  предприятия Северо-Енисейского района, всего</a:t>
                      </a:r>
                      <a:r>
                        <a:rPr lang="ru-RU" sz="1100" kern="1200" baseline="0" dirty="0" smtClean="0">
                          <a:effectLst/>
                          <a:latin typeface="+mn-lt"/>
                          <a:cs typeface="Times New Roman" pitchFamily="18" charset="0"/>
                        </a:rPr>
                        <a:t> (чел):</a:t>
                      </a:r>
                      <a:endParaRPr lang="ru-RU" sz="11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20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9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10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</a:tr>
              <a:tr h="2350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+mn-lt"/>
                          <a:cs typeface="Times New Roman" pitchFamily="18" charset="0"/>
                        </a:rPr>
                        <a:t>в том числе по отраслям:</a:t>
                      </a:r>
                      <a:endParaRPr lang="ru-RU" sz="11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</a:tr>
              <a:tr h="235017">
                <a:tc>
                  <a:txBody>
                    <a:bodyPr/>
                    <a:lstStyle/>
                    <a:p>
                      <a:pPr indent="10795" algn="just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Образование</a:t>
                      </a:r>
                      <a:endParaRPr lang="ru-RU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35017">
                <a:tc>
                  <a:txBody>
                    <a:bodyPr/>
                    <a:lstStyle/>
                    <a:p>
                      <a:pPr indent="1079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Культура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</a:tr>
              <a:tr h="263318">
                <a:tc>
                  <a:txBody>
                    <a:bodyPr/>
                    <a:lstStyle/>
                    <a:p>
                      <a:pPr indent="1079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Спорт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</a:tr>
              <a:tr h="235017">
                <a:tc>
                  <a:txBody>
                    <a:bodyPr/>
                    <a:lstStyle/>
                    <a:p>
                      <a:pPr indent="10795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Молодежная политика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</a:tr>
              <a:tr h="235017">
                <a:tc>
                  <a:txBody>
                    <a:bodyPr/>
                    <a:lstStyle/>
                    <a:p>
                      <a:pPr marR="889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</a:rPr>
                        <a:t>Здравоохранение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 anchor="ctr"/>
                </a:tc>
              </a:tr>
              <a:tr h="235017">
                <a:tc>
                  <a:txBody>
                    <a:bodyPr/>
                    <a:lstStyle/>
                    <a:p>
                      <a:pPr marR="889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</a:rPr>
                        <a:t>СМИ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</a:tr>
              <a:tr h="235017">
                <a:tc>
                  <a:txBody>
                    <a:bodyPr/>
                    <a:lstStyle/>
                    <a:p>
                      <a:pPr marR="889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  <a:ea typeface="Times New Roman"/>
                        </a:rPr>
                        <a:t>ЖКХ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 anchor="ctr"/>
                </a:tc>
              </a:tr>
              <a:tr h="235017">
                <a:tc>
                  <a:txBody>
                    <a:bodyPr/>
                    <a:lstStyle/>
                    <a:p>
                      <a:pPr marR="889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  <a:ea typeface="Times New Roman"/>
                        </a:rPr>
                        <a:t>Лесничество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 anchor="ctr"/>
                </a:tc>
              </a:tr>
              <a:tr h="235017">
                <a:tc>
                  <a:txBody>
                    <a:bodyPr/>
                    <a:lstStyle/>
                    <a:p>
                      <a:pPr marR="889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</a:rPr>
                        <a:t>Социальное обслуживание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0" marR="0" marT="0" marB="0" anchor="ctr"/>
                </a:tc>
              </a:tr>
              <a:tr h="5905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Количество молодых специалистов, трудоустроенных в учреждения и предприятия Северо-Енисейского района,</a:t>
                      </a:r>
                      <a:r>
                        <a:rPr lang="ru-RU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всего (чел):</a:t>
                      </a:r>
                      <a:endParaRPr lang="ru-RU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9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8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6</a:t>
                      </a:r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</a:tr>
              <a:tr h="2350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в том числе после получения: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+mn-lt"/>
                      </a:endParaRPr>
                    </a:p>
                  </a:txBody>
                  <a:tcPr anchor="ctr"/>
                </a:tc>
              </a:tr>
              <a:tr h="247905"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высшего образования</a:t>
                      </a:r>
                      <a:endParaRPr lang="ru-RU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/>
                </a:tc>
              </a:tr>
              <a:tr h="3812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среднего профессионального образования</a:t>
                      </a:r>
                      <a:endParaRPr lang="ru-RU" sz="11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836712"/>
            <a:ext cx="4041775" cy="36004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Направление расходов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169839996"/>
              </p:ext>
            </p:extLst>
          </p:nvPr>
        </p:nvGraphicFramePr>
        <p:xfrm>
          <a:off x="4499992" y="1484784"/>
          <a:ext cx="4608512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598677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973690053"/>
              </p:ext>
            </p:extLst>
          </p:nvPr>
        </p:nvGraphicFramePr>
        <p:xfrm>
          <a:off x="6759868" y="404664"/>
          <a:ext cx="93610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357675800"/>
              </p:ext>
            </p:extLst>
          </p:nvPr>
        </p:nvGraphicFramePr>
        <p:xfrm>
          <a:off x="6726335" y="1628144"/>
          <a:ext cx="1700564" cy="1430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51520" y="58435"/>
            <a:ext cx="8424936" cy="34622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cs typeface="Times New Roman" pitchFamily="18" charset="0"/>
              </a:rPr>
              <a:t>Расшифровка по межбюджетным трансфертам в разрезе главных распорядителей 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  <a:cs typeface="Times New Roman" pitchFamily="18" charset="0"/>
              </a:rPr>
              <a:t>бюджетных средств на 2025 год</a:t>
            </a:r>
            <a:endParaRPr lang="ru-RU" sz="1400" dirty="0">
              <a:solidFill>
                <a:prstClr val="black"/>
              </a:solidFill>
              <a:cs typeface="Times New Roman" pitchFamily="18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944341"/>
              </p:ext>
            </p:extLst>
          </p:nvPr>
        </p:nvGraphicFramePr>
        <p:xfrm>
          <a:off x="107504" y="548680"/>
          <a:ext cx="8994121" cy="3251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5876"/>
                <a:gridCol w="713148"/>
                <a:gridCol w="720080"/>
                <a:gridCol w="864096"/>
                <a:gridCol w="864096"/>
                <a:gridCol w="792088"/>
                <a:gridCol w="936104"/>
                <a:gridCol w="792088"/>
                <a:gridCol w="720080"/>
                <a:gridCol w="766465"/>
              </a:tblGrid>
              <a:tr h="265368">
                <a:tc rowSpan="2"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Главные распорядители</a:t>
                      </a:r>
                      <a:r>
                        <a:rPr lang="ru-RU" sz="800" baseline="0" dirty="0" smtClean="0">
                          <a:latin typeface="+mn-lt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800" baseline="0" dirty="0" smtClean="0">
                          <a:latin typeface="+mn-lt"/>
                          <a:cs typeface="Times New Roman" pitchFamily="18" charset="0"/>
                        </a:rPr>
                        <a:t>бюджетных средств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Субвенции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Субсидии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Иной МБТ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5047">
                <a:tc v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u="none" dirty="0" smtClean="0">
                          <a:latin typeface="+mn-lt"/>
                          <a:cs typeface="Times New Roman" pitchFamily="18" charset="0"/>
                        </a:rPr>
                        <a:t>2025 год</a:t>
                      </a:r>
                      <a:endParaRPr lang="ru-RU" sz="800" b="0" u="none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u="none" dirty="0" smtClean="0">
                          <a:latin typeface="+mn-lt"/>
                          <a:cs typeface="Times New Roman" pitchFamily="18" charset="0"/>
                        </a:rPr>
                        <a:t>2026 год</a:t>
                      </a:r>
                      <a:endParaRPr lang="ru-RU" sz="800" b="0" u="none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u="none" dirty="0" smtClean="0">
                          <a:latin typeface="+mn-lt"/>
                          <a:cs typeface="Times New Roman" pitchFamily="18" charset="0"/>
                        </a:rPr>
                        <a:t>2027 год</a:t>
                      </a:r>
                      <a:endParaRPr lang="ru-RU" sz="800" b="0" u="none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u="none" dirty="0" smtClean="0">
                          <a:latin typeface="+mn-lt"/>
                          <a:cs typeface="Times New Roman" pitchFamily="18" charset="0"/>
                        </a:rPr>
                        <a:t>2025 год</a:t>
                      </a:r>
                      <a:endParaRPr lang="ru-RU" sz="800" b="0" u="none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u="none" dirty="0" smtClean="0">
                          <a:latin typeface="+mn-lt"/>
                          <a:cs typeface="Times New Roman" pitchFamily="18" charset="0"/>
                        </a:rPr>
                        <a:t>2026 год</a:t>
                      </a:r>
                      <a:endParaRPr lang="ru-RU" sz="800" b="0" u="none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u="none" dirty="0" smtClean="0">
                          <a:latin typeface="+mn-lt"/>
                          <a:cs typeface="Times New Roman" pitchFamily="18" charset="0"/>
                        </a:rPr>
                        <a:t>2027 год</a:t>
                      </a:r>
                      <a:endParaRPr lang="ru-RU" sz="800" b="0" u="none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u="none" dirty="0" smtClean="0">
                          <a:latin typeface="+mn-lt"/>
                          <a:cs typeface="Times New Roman" pitchFamily="18" charset="0"/>
                        </a:rPr>
                        <a:t>2025 год</a:t>
                      </a:r>
                      <a:endParaRPr lang="ru-RU" sz="800" b="0" u="none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u="none" dirty="0" smtClean="0">
                          <a:latin typeface="+mn-lt"/>
                          <a:cs typeface="Times New Roman" pitchFamily="18" charset="0"/>
                        </a:rPr>
                        <a:t>2026 год</a:t>
                      </a:r>
                      <a:endParaRPr lang="ru-RU" sz="800" b="0" u="none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u="none" dirty="0" smtClean="0">
                          <a:latin typeface="+mn-lt"/>
                          <a:cs typeface="Times New Roman" pitchFamily="18" charset="0"/>
                        </a:rPr>
                        <a:t>2027 год</a:t>
                      </a:r>
                      <a:endParaRPr lang="ru-RU" sz="800" b="0" u="none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2970">
                <a:tc>
                  <a:txBody>
                    <a:bodyPr/>
                    <a:lstStyle/>
                    <a:p>
                      <a:pPr algn="l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Администрация Северо-Енисейского района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129</a:t>
                      </a:r>
                      <a:r>
                        <a:rPr lang="ru-RU" sz="800" baseline="0" dirty="0" smtClean="0">
                          <a:latin typeface="+mn-lt"/>
                          <a:cs typeface="Times New Roman" pitchFamily="18" charset="0"/>
                        </a:rPr>
                        <a:t> 684,7</a:t>
                      </a:r>
                      <a:endParaRPr lang="ru-RU" sz="800" dirty="0" smtClean="0">
                        <a:latin typeface="+mn-lt"/>
                        <a:cs typeface="Times New Roman" pitchFamily="18" charset="0"/>
                      </a:endParaRPr>
                    </a:p>
                    <a:p>
                      <a:pPr algn="ctr"/>
                      <a:endParaRPr lang="ru-RU" sz="800" dirty="0" smtClean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134 514,7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133 101,4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49505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Управление образования администрации Северо-Енисейского района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364 662,6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363 703,3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363 703,3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13 512,4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13 445,2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7 667,1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2970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Отдел культуры администрации Северо-Енисейского района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204,9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204,2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150,4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49505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Отдел физической культуры,</a:t>
                      </a:r>
                      <a:r>
                        <a:rPr lang="ru-RU" sz="800" baseline="0" dirty="0" smtClean="0">
                          <a:latin typeface="+mn-lt"/>
                          <a:cs typeface="Times New Roman" pitchFamily="18" charset="0"/>
                        </a:rPr>
                        <a:t> спорта и молодежной политики Северо-Енисейского района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303,7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303,7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303,7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49505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Управление муниципальным имуществом</a:t>
                      </a:r>
                      <a:r>
                        <a:rPr lang="ru-RU" sz="800" baseline="0" dirty="0" smtClean="0">
                          <a:latin typeface="+mn-lt"/>
                          <a:cs typeface="Times New Roman" pitchFamily="18" charset="0"/>
                        </a:rPr>
                        <a:t> Северо-Енисейского района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3 609,1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3 609,0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3 440,3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6435">
                <a:tc>
                  <a:txBody>
                    <a:bodyPr/>
                    <a:lstStyle/>
                    <a:p>
                      <a:pPr algn="l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Всего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497 956,4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501</a:t>
                      </a:r>
                      <a:r>
                        <a:rPr lang="ru-RU" sz="800" baseline="0" dirty="0" smtClean="0">
                          <a:latin typeface="+mn-lt"/>
                          <a:cs typeface="Times New Roman" pitchFamily="18" charset="0"/>
                        </a:rPr>
                        <a:t> 827,0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500 245,0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14 021,0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13 953,1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8 121,2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+mn-lt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415682073"/>
              </p:ext>
            </p:extLst>
          </p:nvPr>
        </p:nvGraphicFramePr>
        <p:xfrm>
          <a:off x="4755541" y="3833664"/>
          <a:ext cx="4176464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60" y="4270076"/>
            <a:ext cx="3735212" cy="245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007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3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Верхний предел муниципального внутреннего долга Северо-Енисейского района, тыс. рублей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406045"/>
              </p:ext>
            </p:extLst>
          </p:nvPr>
        </p:nvGraphicFramePr>
        <p:xfrm>
          <a:off x="319176" y="1125748"/>
          <a:ext cx="8229600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585"/>
                <a:gridCol w="2774255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Вид задолженности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 1 января 2026 года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На 1 января 2027 года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На 1 января 2028 года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1.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Муниципальный внутренний долг, всего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360 000,0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300 000,0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</a:t>
                      </a:r>
                      <a:endParaRPr lang="ru-RU" sz="10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в том числе: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1.1.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Кредиты, полученные Северо-Енисейским</a:t>
                      </a:r>
                      <a:r>
                        <a:rPr lang="ru-RU" sz="1000" baseline="0" dirty="0" smtClean="0"/>
                        <a:t> районом от кредитных организаций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1.2.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Бюджетные кредиты, привлеченные в бюджет Северо-Енисейского района из других бюджетов бюджетной системы РФ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360 000,0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300 000,0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1.3.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Муниципальные гарантии (поручительства) Северо-Енисейского района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500331" y="3726610"/>
            <a:ext cx="8048445" cy="34074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Динамика муниципального долга Северо-Енисейского района, млн. руб.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327547976"/>
              </p:ext>
            </p:extLst>
          </p:nvPr>
        </p:nvGraphicFramePr>
        <p:xfrm>
          <a:off x="1078301" y="4188123"/>
          <a:ext cx="7289322" cy="249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3545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125" y="107830"/>
            <a:ext cx="8229600" cy="96184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Основные цели и задачи бюджетной политики Северо-Енисейского района на 2025-2027 годы</a:t>
            </a:r>
            <a:endParaRPr lang="ru-RU" sz="2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1894872"/>
              </p:ext>
            </p:extLst>
          </p:nvPr>
        </p:nvGraphicFramePr>
        <p:xfrm>
          <a:off x="460975" y="191937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902181" y="974784"/>
            <a:ext cx="7347189" cy="49170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000" dirty="0">
                <a:solidFill>
                  <a:schemeClr val="tx1"/>
                </a:solidFill>
              </a:rPr>
              <a:t>Цель - обеспечение сохранения устойчивости бюджета района и сбалансированного развития Северо-Енисейского района в условиях реализации ключевых задач, поставленных Президентом РФ в качестве национальных целей страны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3502325" y="1466490"/>
            <a:ext cx="1785667" cy="7418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Задачи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9357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565" y="116632"/>
            <a:ext cx="8229600" cy="792088"/>
          </a:xfrm>
        </p:spPr>
        <p:txBody>
          <a:bodyPr>
            <a:normAutofit fontScale="90000"/>
          </a:bodyPr>
          <a:lstStyle/>
          <a:p>
            <a:pPr lvl="0"/>
            <a:r>
              <a:rPr lang="ru-RU" sz="1800" dirty="0">
                <a:latin typeface="+mn-lt"/>
                <a:cs typeface="Times New Roman" pitchFamily="18" charset="0"/>
              </a:rPr>
              <a:t>Участие в конкурсном отборе </a:t>
            </a:r>
            <a:r>
              <a:rPr lang="ru-RU" sz="1800" dirty="0" smtClean="0">
                <a:latin typeface="+mn-lt"/>
                <a:cs typeface="Times New Roman" pitchFamily="18" charset="0"/>
              </a:rPr>
              <a:t>проводимом в </a:t>
            </a:r>
            <a:r>
              <a:rPr lang="ru-RU" sz="1800" dirty="0">
                <a:latin typeface="+mn-lt"/>
                <a:cs typeface="Times New Roman" pitchFamily="18" charset="0"/>
              </a:rPr>
              <a:t>рамках реализации мероприятий подпрограммы «Поддержка местных инициатив» </a:t>
            </a:r>
            <a:r>
              <a:rPr lang="ru-RU" sz="1800" dirty="0" smtClean="0">
                <a:latin typeface="+mn-lt"/>
                <a:cs typeface="Times New Roman" pitchFamily="18" charset="0"/>
              </a:rPr>
              <a:t>государственной </a:t>
            </a:r>
            <a:r>
              <a:rPr lang="ru-RU" sz="1800" dirty="0">
                <a:latin typeface="+mn-lt"/>
                <a:cs typeface="Times New Roman" pitchFamily="18" charset="0"/>
              </a:rPr>
              <a:t>программы Красноярского края «Содействие развитию местного самоуправления»</a:t>
            </a:r>
            <a:r>
              <a:rPr lang="ru-RU" sz="1600" dirty="0">
                <a:latin typeface="+mn-lt"/>
                <a:cs typeface="Times New Roman" pitchFamily="18" charset="0"/>
              </a:rPr>
              <a:t/>
            </a:r>
            <a:br>
              <a:rPr lang="ru-RU" sz="1600" dirty="0">
                <a:latin typeface="+mn-lt"/>
                <a:cs typeface="Times New Roman" pitchFamily="18" charset="0"/>
              </a:rPr>
            </a:br>
            <a:endParaRPr lang="ru-RU" sz="1600" dirty="0">
              <a:latin typeface="+mn-lt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4053383548"/>
              </p:ext>
            </p:extLst>
          </p:nvPr>
        </p:nvGraphicFramePr>
        <p:xfrm>
          <a:off x="123004" y="654690"/>
          <a:ext cx="4881044" cy="4070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7565" y="3067853"/>
            <a:ext cx="231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1</a:t>
            </a:r>
            <a:endParaRPr lang="ru-RU" sz="1000" dirty="0"/>
          </a:p>
        </p:txBody>
      </p:sp>
      <p:sp>
        <p:nvSpPr>
          <p:cNvPr id="6" name="Овал 5"/>
          <p:cNvSpPr/>
          <p:nvPr/>
        </p:nvSpPr>
        <p:spPr>
          <a:xfrm>
            <a:off x="3720452" y="1419823"/>
            <a:ext cx="576064" cy="562258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Овал 6"/>
          <p:cNvSpPr/>
          <p:nvPr/>
        </p:nvSpPr>
        <p:spPr>
          <a:xfrm>
            <a:off x="2858996" y="1644964"/>
            <a:ext cx="432048" cy="37852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TextBox 7"/>
          <p:cNvSpPr txBox="1"/>
          <p:nvPr/>
        </p:nvSpPr>
        <p:spPr>
          <a:xfrm>
            <a:off x="2881565" y="2088778"/>
            <a:ext cx="104683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cs typeface="Times New Roman" pitchFamily="18" charset="0"/>
              </a:rPr>
              <a:t>Исполнение ИП</a:t>
            </a:r>
            <a:endParaRPr lang="ru-RU" sz="800" dirty="0"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20452" y="1937192"/>
            <a:ext cx="16561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cs typeface="Times New Roman" pitchFamily="18" charset="0"/>
              </a:rPr>
              <a:t>Ввод в эксплуатацию</a:t>
            </a:r>
            <a:endParaRPr lang="ru-RU" sz="800" dirty="0"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3662" y="2698521"/>
            <a:ext cx="2880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2</a:t>
            </a:r>
            <a:endParaRPr lang="ru-RU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807781" y="2378461"/>
            <a:ext cx="2880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3</a:t>
            </a:r>
            <a:endParaRPr lang="ru-RU" sz="900" dirty="0"/>
          </a:p>
        </p:txBody>
      </p:sp>
      <p:sp>
        <p:nvSpPr>
          <p:cNvPr id="12" name="TextBox 11"/>
          <p:cNvSpPr txBox="1"/>
          <p:nvPr/>
        </p:nvSpPr>
        <p:spPr>
          <a:xfrm>
            <a:off x="1337472" y="2023485"/>
            <a:ext cx="2880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4</a:t>
            </a:r>
            <a:endParaRPr lang="ru-RU" sz="900" dirty="0"/>
          </a:p>
        </p:txBody>
      </p:sp>
      <p:sp>
        <p:nvSpPr>
          <p:cNvPr id="13" name="TextBox 12"/>
          <p:cNvSpPr txBox="1"/>
          <p:nvPr/>
        </p:nvSpPr>
        <p:spPr>
          <a:xfrm>
            <a:off x="2123728" y="1659380"/>
            <a:ext cx="2802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5</a:t>
            </a:r>
            <a:endParaRPr lang="ru-RU" sz="900" dirty="0"/>
          </a:p>
        </p:txBody>
      </p:sp>
      <p:sp>
        <p:nvSpPr>
          <p:cNvPr id="14" name="TextBox 13"/>
          <p:cNvSpPr txBox="1"/>
          <p:nvPr/>
        </p:nvSpPr>
        <p:spPr>
          <a:xfrm>
            <a:off x="2881565" y="1360674"/>
            <a:ext cx="2781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6</a:t>
            </a:r>
            <a:endParaRPr lang="ru-RU" sz="900" dirty="0"/>
          </a:p>
        </p:txBody>
      </p:sp>
      <p:sp>
        <p:nvSpPr>
          <p:cNvPr id="15" name="TextBox 14"/>
          <p:cNvSpPr txBox="1"/>
          <p:nvPr/>
        </p:nvSpPr>
        <p:spPr>
          <a:xfrm>
            <a:off x="3864468" y="1124695"/>
            <a:ext cx="2880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7</a:t>
            </a:r>
            <a:endParaRPr lang="ru-RU" sz="900" dirty="0"/>
          </a:p>
        </p:txBody>
      </p:sp>
      <p:sp>
        <p:nvSpPr>
          <p:cNvPr id="20" name="TextBox 19"/>
          <p:cNvSpPr txBox="1"/>
          <p:nvPr/>
        </p:nvSpPr>
        <p:spPr>
          <a:xfrm>
            <a:off x="117565" y="847696"/>
            <a:ext cx="3015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cs typeface="Times New Roman" pitchFamily="18" charset="0"/>
              </a:rPr>
              <a:t>Этапы реализации инициативных проектов</a:t>
            </a:r>
            <a:endParaRPr lang="ru-RU" sz="1200" dirty="0"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078355"/>
              </p:ext>
            </p:extLst>
          </p:nvPr>
        </p:nvGraphicFramePr>
        <p:xfrm>
          <a:off x="143425" y="4960188"/>
          <a:ext cx="8726830" cy="1799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4824"/>
                <a:gridCol w="7432006"/>
              </a:tblGrid>
              <a:tr h="5753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2700,0 тыс. рублей</a:t>
                      </a:r>
                    </a:p>
                    <a:p>
                      <a:pPr algn="ctr"/>
                      <a:endParaRPr lang="ru-RU" sz="1100" dirty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для городских округов края; для городских и сельских поселений, определенных законами края административными центрами муниципальных районов края; для населенных пунктов, определенных законами края административными центрами муниципальных округов края</a:t>
                      </a:r>
                      <a:endParaRPr lang="ru-RU" sz="1100" dirty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3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2000,0 тыс. рублей</a:t>
                      </a:r>
                    </a:p>
                    <a:p>
                      <a:pPr algn="ctr"/>
                      <a:endParaRPr lang="ru-RU" sz="1100" dirty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для городских и сельских поселений с численностью населения более 1,0 тыс. человек; населенных пунктов, входящих в состав поселения с численностью населения более 1,0 тысячи человек, до наделения муниципального образования статусом муниципального округа</a:t>
                      </a:r>
                      <a:endParaRPr lang="ru-RU" sz="1100" dirty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08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1000,0 тыс. рублей</a:t>
                      </a:r>
                    </a:p>
                    <a:p>
                      <a:pPr algn="ctr"/>
                      <a:endParaRPr lang="ru-RU" sz="1100" dirty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для городских и сельских поселений с численностью населения до 1,0 тысячи человек включительно; населенных пунктов, входящих в состав поселения с численностью населения до 1,0 тысячи человек включительно, до наделения муниципального образования статусом муниципального округа</a:t>
                      </a:r>
                      <a:endParaRPr lang="ru-RU" sz="1100" dirty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988411" y="3933056"/>
            <a:ext cx="5535917" cy="8640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>
                <a:cs typeface="Times New Roman" pitchFamily="18" charset="0"/>
              </a:rPr>
              <a:t>Методика распределения иных межбюджетных трансфертов предусматривает предоставление иных межбюджетных трансфертов муниципальным образованиям края в объеме средств, определенных в инициативном проекте, но не более:</a:t>
            </a:r>
          </a:p>
        </p:txBody>
      </p:sp>
      <p:pic>
        <p:nvPicPr>
          <p:cNvPr id="2050" name="Picture 2" descr="\\AZK\Public\Бюджет проект 2025-2027\ДОКУМЕНТЫ ОДНОВРЕМЕННО С ПРОЕКТОМ 2025-2027\12) Бюджет для граждан\Готовые слайды к проекту\картинки к бюджету\unnamed (2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779" y="1009642"/>
            <a:ext cx="3090303" cy="267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189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382" y="198408"/>
            <a:ext cx="8819106" cy="1214368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+mn-lt"/>
                <a:cs typeface="Times New Roman" pitchFamily="18" charset="0"/>
              </a:rPr>
              <a:t>Участие в конкурсном отборе </a:t>
            </a:r>
            <a:r>
              <a:rPr lang="ru-RU" sz="2000" dirty="0" smtClean="0">
                <a:latin typeface="+mn-lt"/>
                <a:cs typeface="Times New Roman" pitchFamily="18" charset="0"/>
              </a:rPr>
              <a:t>проводимом </a:t>
            </a:r>
            <a:r>
              <a:rPr lang="ru-RU" sz="2000" dirty="0">
                <a:latin typeface="+mn-lt"/>
                <a:cs typeface="Times New Roman" pitchFamily="18" charset="0"/>
              </a:rPr>
              <a:t>в рамках реализации мероприятий подпрограммы «Поддержка местных инициатив» </a:t>
            </a:r>
            <a:r>
              <a:rPr lang="ru-RU" sz="2000" dirty="0" smtClean="0">
                <a:latin typeface="+mn-lt"/>
                <a:cs typeface="Times New Roman" pitchFamily="18" charset="0"/>
              </a:rPr>
              <a:t>государственной </a:t>
            </a:r>
            <a:r>
              <a:rPr lang="ru-RU" sz="2000" dirty="0">
                <a:latin typeface="+mn-lt"/>
                <a:cs typeface="Times New Roman" pitchFamily="18" charset="0"/>
              </a:rPr>
              <a:t>программы Красноярского края «Содействие развитию местного самоуправления</a:t>
            </a:r>
            <a:r>
              <a:rPr lang="ru-RU" sz="2000" dirty="0" smtClean="0">
                <a:latin typeface="+mn-lt"/>
                <a:cs typeface="Times New Roman" pitchFamily="18" charset="0"/>
              </a:rPr>
              <a:t>»</a:t>
            </a:r>
            <a:endParaRPr lang="ru-RU" sz="2000" dirty="0">
              <a:latin typeface="+mn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03848" y="2174260"/>
            <a:ext cx="2880320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cs typeface="Times New Roman" pitchFamily="18" charset="0"/>
              </a:rPr>
              <a:t>Условия для получения межбюджетного трансферта для реализации </a:t>
            </a:r>
            <a:r>
              <a:rPr lang="ru-RU" sz="1400" dirty="0" smtClean="0">
                <a:cs typeface="Times New Roman" pitchFamily="18" charset="0"/>
              </a:rPr>
              <a:t>инициативного </a:t>
            </a:r>
            <a:r>
              <a:rPr lang="ru-RU" sz="1400" dirty="0">
                <a:cs typeface="Times New Roman" pitchFamily="18" charset="0"/>
              </a:rPr>
              <a:t>проекта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03848" y="4678563"/>
            <a:ext cx="3016888" cy="18863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cs typeface="Times New Roman" pitchFamily="18" charset="0"/>
              </a:rPr>
              <a:t>Направления реализации инициативных проектов:</a:t>
            </a:r>
            <a:endParaRPr lang="ru-RU" sz="1000" b="1" dirty="0">
              <a:cs typeface="Times New Roman" pitchFamily="18" charset="0"/>
            </a:endParaRPr>
          </a:p>
          <a:p>
            <a:pPr lvl="0"/>
            <a:r>
              <a:rPr lang="ru-RU" sz="1000" dirty="0">
                <a:cs typeface="Times New Roman" pitchFamily="18" charset="0"/>
              </a:rPr>
              <a:t>- объекты коммунальной инфраструктуры и внешнего благоустройства;</a:t>
            </a:r>
          </a:p>
          <a:p>
            <a:pPr lvl="0"/>
            <a:r>
              <a:rPr lang="ru-RU" sz="1000" dirty="0">
                <a:cs typeface="Times New Roman" pitchFamily="18" charset="0"/>
              </a:rPr>
              <a:t>- объекты культуры;</a:t>
            </a:r>
          </a:p>
          <a:p>
            <a:pPr lvl="0"/>
            <a:r>
              <a:rPr lang="ru-RU" sz="1000" dirty="0">
                <a:cs typeface="Times New Roman" pitchFamily="18" charset="0"/>
              </a:rPr>
              <a:t>-объекты, используемые для проведения общественных, культурно-массовых и спортивных мероприятий (площади, парки, места отдыха);</a:t>
            </a:r>
          </a:p>
          <a:p>
            <a:pPr lvl="0"/>
            <a:r>
              <a:rPr lang="ru-RU" sz="1000" dirty="0">
                <a:cs typeface="Times New Roman" pitchFamily="18" charset="0"/>
              </a:rPr>
              <a:t>-объекты для обеспечения первичных мер пожарной безопасности;</a:t>
            </a:r>
          </a:p>
          <a:p>
            <a:pPr lvl="0"/>
            <a:r>
              <a:rPr lang="ru-RU" sz="1000" dirty="0">
                <a:cs typeface="Times New Roman" pitchFamily="18" charset="0"/>
              </a:rPr>
              <a:t>-основные средства (машины, оборудование).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72200" y="4299857"/>
            <a:ext cx="2620625" cy="21440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chemeClr val="bg1"/>
                </a:solidFill>
                <a:cs typeface="Times New Roman" pitchFamily="18" charset="0"/>
              </a:rPr>
              <a:t>Обязательные условия:</a:t>
            </a:r>
            <a:endParaRPr lang="ru-RU" sz="1000" b="1" dirty="0">
              <a:solidFill>
                <a:schemeClr val="bg1"/>
              </a:solidFill>
              <a:cs typeface="Times New Roman" pitchFamily="18" charset="0"/>
            </a:endParaRPr>
          </a:p>
          <a:p>
            <a:pPr lvl="0"/>
            <a:r>
              <a:rPr lang="ru-RU" sz="1000" dirty="0" smtClean="0">
                <a:solidFill>
                  <a:schemeClr val="bg1"/>
                </a:solidFill>
                <a:cs typeface="Times New Roman" pitchFamily="18" charset="0"/>
              </a:rPr>
              <a:t>наличие </a:t>
            </a:r>
            <a:r>
              <a:rPr lang="ru-RU" sz="1000" b="1" dirty="0">
                <a:solidFill>
                  <a:schemeClr val="bg1"/>
                </a:solidFill>
                <a:cs typeface="Times New Roman" pitchFamily="18" charset="0"/>
              </a:rPr>
              <a:t>права собственности </a:t>
            </a:r>
            <a:r>
              <a:rPr lang="ru-RU" sz="1000" dirty="0">
                <a:solidFill>
                  <a:schemeClr val="bg1"/>
                </a:solidFill>
                <a:cs typeface="Times New Roman" pitchFamily="18" charset="0"/>
              </a:rPr>
              <a:t>муниципального образования </a:t>
            </a:r>
            <a:r>
              <a:rPr lang="ru-RU" sz="1000" dirty="0" smtClean="0">
                <a:solidFill>
                  <a:schemeClr val="bg1"/>
                </a:solidFill>
                <a:cs typeface="Times New Roman" pitchFamily="18" charset="0"/>
              </a:rPr>
              <a:t>Северо-Енисейский либо </a:t>
            </a:r>
            <a:r>
              <a:rPr lang="ru-RU" sz="1000" b="1" dirty="0">
                <a:solidFill>
                  <a:schemeClr val="bg1"/>
                </a:solidFill>
                <a:cs typeface="Times New Roman" pitchFamily="18" charset="0"/>
              </a:rPr>
              <a:t>права оперативного управления </a:t>
            </a:r>
            <a:r>
              <a:rPr lang="ru-RU" sz="1000" dirty="0">
                <a:solidFill>
                  <a:schemeClr val="bg1"/>
                </a:solidFill>
                <a:cs typeface="Times New Roman" pitchFamily="18" charset="0"/>
              </a:rPr>
              <a:t>муниципального учреждения на имущество, подлежащее реконструкции, проведению ремонта или </a:t>
            </a:r>
            <a:r>
              <a:rPr lang="ru-RU" sz="1000" b="1" dirty="0">
                <a:solidFill>
                  <a:schemeClr val="bg1"/>
                </a:solidFill>
                <a:cs typeface="Times New Roman" pitchFamily="18" charset="0"/>
              </a:rPr>
              <a:t>правоустанавливающие документы на земельный участок</a:t>
            </a:r>
            <a:r>
              <a:rPr lang="ru-RU" sz="1000" dirty="0">
                <a:solidFill>
                  <a:schemeClr val="bg1"/>
                </a:solidFill>
                <a:cs typeface="Times New Roman" pitchFamily="18" charset="0"/>
              </a:rPr>
              <a:t>, используемый для реализации </a:t>
            </a:r>
            <a:r>
              <a:rPr lang="ru-RU" sz="1000" dirty="0" smtClean="0">
                <a:solidFill>
                  <a:schemeClr val="bg1"/>
                </a:solidFill>
                <a:cs typeface="Times New Roman" pitchFamily="18" charset="0"/>
              </a:rPr>
              <a:t>инициативного проекта.</a:t>
            </a:r>
            <a:endParaRPr lang="ru-RU" sz="100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37" y="4581128"/>
            <a:ext cx="2835834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000" b="1" dirty="0">
                <a:cs typeface="Times New Roman" pitchFamily="18" charset="0"/>
              </a:rPr>
              <a:t>Финансовое обеспечение реализации ИП:</a:t>
            </a:r>
          </a:p>
          <a:p>
            <a:r>
              <a:rPr lang="ru-RU" sz="1000" dirty="0">
                <a:cs typeface="Times New Roman" pitchFamily="18" charset="0"/>
              </a:rPr>
              <a:t>не более 85 % - межбюджетный </a:t>
            </a:r>
            <a:r>
              <a:rPr lang="ru-RU" sz="1000" dirty="0" smtClean="0">
                <a:cs typeface="Times New Roman" pitchFamily="18" charset="0"/>
              </a:rPr>
              <a:t>трансферт;</a:t>
            </a:r>
            <a:endParaRPr lang="ru-RU" sz="1000" dirty="0"/>
          </a:p>
          <a:p>
            <a:pPr lvl="0"/>
            <a:r>
              <a:rPr lang="ru-RU" sz="1000" dirty="0" smtClean="0">
                <a:cs typeface="Times New Roman" pitchFamily="18" charset="0"/>
              </a:rPr>
              <a:t>не </a:t>
            </a:r>
            <a:r>
              <a:rPr lang="ru-RU" sz="1000" dirty="0">
                <a:cs typeface="Times New Roman" pitchFamily="18" charset="0"/>
              </a:rPr>
              <a:t>менее 5 %; - местный бюджет ;</a:t>
            </a:r>
          </a:p>
          <a:p>
            <a:pPr lvl="0"/>
            <a:r>
              <a:rPr lang="ru-RU" sz="1000" dirty="0">
                <a:cs typeface="Times New Roman" pitchFamily="18" charset="0"/>
              </a:rPr>
              <a:t>не менее 3 % - население;</a:t>
            </a:r>
          </a:p>
          <a:p>
            <a:pPr lvl="0"/>
            <a:r>
              <a:rPr lang="ru-RU" sz="1000" dirty="0">
                <a:cs typeface="Times New Roman" pitchFamily="18" charset="0"/>
              </a:rPr>
              <a:t>не менее 7 % - иные источники (местный бюджет, население, юридические лица и индивидуальные предприниматели</a:t>
            </a:r>
            <a:r>
              <a:rPr lang="ru-RU" sz="1000" dirty="0" smtClean="0">
                <a:cs typeface="Times New Roman" pitchFamily="18" charset="0"/>
              </a:rPr>
              <a:t>).</a:t>
            </a:r>
            <a:endParaRPr lang="ru-RU" sz="1000" dirty="0"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699793" y="3398396"/>
            <a:ext cx="1440159" cy="11827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3" idx="2"/>
          </p:cNvCxnSpPr>
          <p:nvPr/>
        </p:nvCxnSpPr>
        <p:spPr>
          <a:xfrm>
            <a:off x="4644008" y="3398396"/>
            <a:ext cx="0" cy="12546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220072" y="3435761"/>
            <a:ext cx="1368152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145382" y="1968070"/>
            <a:ext cx="2554410" cy="2376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cs typeface="Times New Roman" pitchFamily="18" charset="0"/>
              </a:rPr>
              <a:t>Инициаторы проекта:</a:t>
            </a:r>
          </a:p>
          <a:p>
            <a:pPr algn="ctr"/>
            <a:endParaRPr lang="ru-RU" sz="1200" dirty="0" smtClean="0">
              <a:cs typeface="Times New Roman" pitchFamily="18" charset="0"/>
            </a:endParaRPr>
          </a:p>
          <a:p>
            <a:r>
              <a:rPr lang="ru-RU" sz="1000" dirty="0" smtClean="0">
                <a:cs typeface="Times New Roman" pitchFamily="18" charset="0"/>
              </a:rPr>
              <a:t>-     Инициативная группа – граждане не менее 5 человек, достигшие возраста 16 лет, проживающие на территории МО;</a:t>
            </a:r>
          </a:p>
          <a:p>
            <a:pPr marL="171450" indent="-171450">
              <a:buFontTx/>
              <a:buChar char="-"/>
            </a:pPr>
            <a:r>
              <a:rPr lang="ru-RU" sz="1000" dirty="0" smtClean="0">
                <a:cs typeface="Times New Roman" pitchFamily="18" charset="0"/>
              </a:rPr>
              <a:t>Органы ТОС;</a:t>
            </a:r>
          </a:p>
          <a:p>
            <a:pPr marL="171450" indent="-171450">
              <a:buFontTx/>
              <a:buChar char="-"/>
            </a:pPr>
            <a:r>
              <a:rPr lang="ru-RU" sz="1000" dirty="0" smtClean="0">
                <a:cs typeface="Times New Roman" pitchFamily="18" charset="0"/>
              </a:rPr>
              <a:t>Глава населенного пункта</a:t>
            </a:r>
            <a:r>
              <a:rPr lang="ru-RU" sz="1000" dirty="0">
                <a:cs typeface="Times New Roman" pitchFamily="18" charset="0"/>
              </a:rPr>
              <a:t>.</a:t>
            </a:r>
            <a:endParaRPr lang="ru-RU" sz="1000" dirty="0" smtClean="0">
              <a:cs typeface="Times New Roman" pitchFamily="18" charset="0"/>
            </a:endParaRPr>
          </a:p>
        </p:txBody>
      </p:sp>
      <p:pic>
        <p:nvPicPr>
          <p:cNvPr id="3074" name="Picture 2" descr="\\AZK\Public\Бюджет проект 2025-2027\ДОКУМЕНТЫ ОДНОВРЕМЕННО С ПРОЕКТОМ 2025-2027\12) Бюджет для граждан\Готовые слайды к проекту\картинки к бюджету\PPMI_kartinka_123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880" y="1737237"/>
            <a:ext cx="2923264" cy="216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186249" y="1737237"/>
            <a:ext cx="1354836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ППМИ</a:t>
            </a:r>
            <a:endParaRPr lang="ru-RU" sz="24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9767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125" y="107830"/>
            <a:ext cx="8229600" cy="96184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Основные направления налоговой политики Северо-Енисейского района на 2025-2027 годы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8617699"/>
              </p:ext>
            </p:extLst>
          </p:nvPr>
        </p:nvGraphicFramePr>
        <p:xfrm>
          <a:off x="460975" y="191937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81369" y="974784"/>
            <a:ext cx="8811491" cy="49170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Основная цель  налоговой политики Северо-Енисейского района – рост налогооблагаемой базы, за счет реализации следующих задач: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502325" y="1466490"/>
            <a:ext cx="1785667" cy="7418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Задачи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8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41" y="1"/>
            <a:ext cx="9045759" cy="1330035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/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ВВЕДЕНИЕ с 01.01.2025 ПРОГРЕССИВНОЙ ШКАЛЫ ПО НДФЛ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1600" dirty="0" smtClean="0">
                <a:solidFill>
                  <a:srgbClr val="0070C0"/>
                </a:solidFill>
              </a:rPr>
              <a:t>В соответствии с Федеральным законом от 12.07.2024 № 176-ФЗ «О </a:t>
            </a:r>
            <a:r>
              <a:rPr lang="ru-RU" sz="1600" dirty="0">
                <a:solidFill>
                  <a:srgbClr val="0070C0"/>
                </a:solidFill>
              </a:rPr>
              <a:t>внесении изменений в части первую и вторую Налогового кодекса Российской Федерации, отдельные законодательные акты Российской Федерации и признании утратившими силу отдельных положений законодательных актов Российской Федерации</a:t>
            </a:r>
            <a:r>
              <a:rPr lang="ru-RU" sz="1600" dirty="0" smtClean="0">
                <a:solidFill>
                  <a:srgbClr val="0070C0"/>
                </a:solidFill>
              </a:rPr>
              <a:t>» к основных  доходам налоговым резидентов  РФ будет применяться</a:t>
            </a:r>
            <a:br>
              <a:rPr lang="ru-RU" sz="1600" dirty="0" smtClean="0">
                <a:solidFill>
                  <a:srgbClr val="0070C0"/>
                </a:solidFill>
              </a:rPr>
            </a:br>
            <a:r>
              <a:rPr lang="ru-RU" sz="1800" dirty="0" smtClean="0">
                <a:solidFill>
                  <a:srgbClr val="0070C0"/>
                </a:solidFill>
              </a:rPr>
              <a:t> </a:t>
            </a:r>
            <a:r>
              <a: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ПЯТИСТУПЕНЧАТАЯ ПРОГРЕССИВНАЯ </a:t>
            </a:r>
            <a: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ШКАЛА ПО </a:t>
            </a:r>
            <a:r>
              <a: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НДФЛ</a:t>
            </a:r>
            <a:br>
              <a: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70547691"/>
              </p:ext>
            </p:extLst>
          </p:nvPr>
        </p:nvGraphicFramePr>
        <p:xfrm>
          <a:off x="1" y="2206652"/>
          <a:ext cx="9128886" cy="36349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9" name="Группа 18"/>
          <p:cNvGrpSpPr/>
          <p:nvPr/>
        </p:nvGrpSpPr>
        <p:grpSpPr>
          <a:xfrm>
            <a:off x="-52899" y="1366248"/>
            <a:ext cx="642346" cy="1044442"/>
            <a:chOff x="-89735" y="128469"/>
            <a:chExt cx="635618" cy="875980"/>
          </a:xfrm>
        </p:grpSpPr>
        <p:sp>
          <p:nvSpPr>
            <p:cNvPr id="20" name="Нашивка 19"/>
            <p:cNvSpPr/>
            <p:nvPr/>
          </p:nvSpPr>
          <p:spPr>
            <a:xfrm rot="5400000">
              <a:off x="-206177" y="259866"/>
              <a:ext cx="875980" cy="613186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21" name="Нашивка 4"/>
            <p:cNvSpPr/>
            <p:nvPr/>
          </p:nvSpPr>
          <p:spPr>
            <a:xfrm>
              <a:off x="-89735" y="321707"/>
              <a:ext cx="635618" cy="397782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СТАВКА</a:t>
              </a:r>
              <a:endParaRPr lang="ru-RU" sz="1400" kern="1200" dirty="0"/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651165" y="1360265"/>
            <a:ext cx="8424821" cy="8917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 соответствии со статьей 216 Налогового Кодекса и пунктом 1 статьи 224 Налогового кодекса РФ к суммам дохода по совокупности соответствующих налоговых баз за год применяются следующие налоговые ставки:</a:t>
            </a:r>
            <a:endParaRPr lang="ru-RU" sz="14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7850" y="5577084"/>
            <a:ext cx="8766149" cy="12809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u="sng" dirty="0" smtClean="0"/>
              <a:t>Повышение не касается</a:t>
            </a:r>
            <a:r>
              <a:rPr lang="ru-RU" sz="1400" u="sng" dirty="0" smtClean="0"/>
              <a:t> </a:t>
            </a:r>
            <a:r>
              <a:rPr lang="ru-RU" sz="1400" dirty="0" smtClean="0"/>
              <a:t>участников СВО, а также  дополнительных выплат и надбавок, которые получают граждане, работающие в районах Крайнего Севера, приравненных к ним местностях. К доходам в виде оплаты труда (денежного довольствия, содержания) лиц, работающих в районах Крайнего  Севера и приравненных к ним местностям, в части, которая относится к повышающим районным коэффициентам и процентным надбавкам применяется ставка 13 % в пределах 5 млн. руб. и 15 % от суммы дохода, превышающей это значение.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6682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1" cy="1194009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УВЕЛИЧЕНИЕ  С 01.01.2025 СТАВКИ НАЛОГА НА ПРИБЫЛЬ ОРГАНИЗАЦИЙ С 20 ДО 25 % 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1600" dirty="0" smtClean="0">
                <a:solidFill>
                  <a:srgbClr val="0070C0"/>
                </a:solidFill>
              </a:rPr>
              <a:t>В соответствии с Федеральным законом от 12.07.2024 № 176-ФЗ «О </a:t>
            </a:r>
            <a:r>
              <a:rPr lang="ru-RU" sz="1600" dirty="0">
                <a:solidFill>
                  <a:srgbClr val="0070C0"/>
                </a:solidFill>
              </a:rPr>
              <a:t>внесении изменений в части первую и вторую Налогового кодекса Российской Федерации, отдельные законодательные акты Российской Федерации и признании утратившими силу отдельных положений законодательных актов Российской Федерации</a:t>
            </a:r>
            <a:r>
              <a:rPr lang="ru-RU" sz="1600" dirty="0" smtClean="0">
                <a:solidFill>
                  <a:srgbClr val="0070C0"/>
                </a:solidFill>
              </a:rPr>
              <a:t>»</a:t>
            </a:r>
            <a:r>
              <a:rPr lang="ru-RU" sz="1800" dirty="0" smtClean="0">
                <a:solidFill>
                  <a:srgbClr val="0070C0"/>
                </a:solidFill>
              </a:rPr>
              <a:t> </a:t>
            </a:r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0" y="1246909"/>
            <a:ext cx="9144000" cy="408079"/>
          </a:xfrm>
          <a:prstGeom prst="roundRect">
            <a:avLst/>
          </a:prstGeom>
          <a:ln>
            <a:solidFill>
              <a:srgbClr val="6615F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 1 января 2025 года по налогу на прибыль организаций предусмотрено повышение ставки </a:t>
            </a:r>
            <a:r>
              <a:rPr lang="ru-RU" sz="13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 </a:t>
            </a:r>
            <a:r>
              <a:rPr lang="ru-RU" sz="135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20% до </a:t>
            </a:r>
            <a:r>
              <a:rPr lang="ru-RU" sz="13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25</a:t>
            </a:r>
            <a:r>
              <a:rPr lang="ru-RU" sz="135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3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%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911927" y="1685217"/>
            <a:ext cx="4957409" cy="4685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ОБЩАЯ СТАВКА  25 %  повышение + 5 % в РФ</a:t>
            </a:r>
          </a:p>
          <a:p>
            <a:pPr algn="ctr"/>
            <a:r>
              <a:rPr lang="ru-RU" sz="1400" dirty="0" smtClean="0"/>
              <a:t>                                                передача +1 % из края в РФ </a:t>
            </a:r>
            <a:endParaRPr lang="ru-RU" sz="1400" dirty="0"/>
          </a:p>
        </p:txBody>
      </p:sp>
      <p:sp>
        <p:nvSpPr>
          <p:cNvPr id="4" name="Выгнутая влево стрелка 3"/>
          <p:cNvSpPr/>
          <p:nvPr/>
        </p:nvSpPr>
        <p:spPr>
          <a:xfrm>
            <a:off x="506320" y="1934597"/>
            <a:ext cx="1194012" cy="2622289"/>
          </a:xfrm>
          <a:prstGeom prst="curved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>
            <a:off x="7209402" y="1957271"/>
            <a:ext cx="1050426" cy="2493818"/>
          </a:xfrm>
          <a:prstGeom prst="curved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1707888" y="3400660"/>
            <a:ext cx="2576945" cy="205550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Федеральный бюджет</a:t>
            </a:r>
          </a:p>
          <a:p>
            <a:pPr algn="ctr"/>
            <a:endParaRPr lang="ru-RU" sz="1600" b="1" dirty="0" smtClean="0"/>
          </a:p>
          <a:p>
            <a:pPr algn="ctr"/>
            <a:r>
              <a:rPr lang="ru-RU" dirty="0" smtClean="0"/>
              <a:t>ставка 8 %</a:t>
            </a:r>
          </a:p>
          <a:p>
            <a:pPr algn="ctr"/>
            <a:endParaRPr lang="ru-RU" dirty="0" smtClean="0"/>
          </a:p>
          <a:p>
            <a:pPr algn="ctr"/>
            <a:r>
              <a:rPr lang="ru-RU" sz="1200" dirty="0" smtClean="0"/>
              <a:t>С 2025 по 2030 год</a:t>
            </a:r>
            <a:endParaRPr lang="ru-RU" sz="1200" dirty="0"/>
          </a:p>
        </p:txBody>
      </p:sp>
      <p:sp>
        <p:nvSpPr>
          <p:cNvPr id="18" name="Облако 17"/>
          <p:cNvSpPr/>
          <p:nvPr/>
        </p:nvSpPr>
        <p:spPr>
          <a:xfrm>
            <a:off x="4443531" y="3257078"/>
            <a:ext cx="2622287" cy="206306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Краевой бюджет</a:t>
            </a:r>
          </a:p>
          <a:p>
            <a:pPr algn="ctr"/>
            <a:endParaRPr lang="ru-RU" sz="1600" b="1" dirty="0" smtClean="0"/>
          </a:p>
          <a:p>
            <a:pPr algn="ctr"/>
            <a:r>
              <a:rPr lang="ru-RU" dirty="0" smtClean="0"/>
              <a:t>ставка 17 %</a:t>
            </a:r>
            <a:endParaRPr lang="ru-RU" dirty="0"/>
          </a:p>
        </p:txBody>
      </p:sp>
      <p:sp>
        <p:nvSpPr>
          <p:cNvPr id="13" name="Выгнутая вниз стрелка 12"/>
          <p:cNvSpPr/>
          <p:nvPr/>
        </p:nvSpPr>
        <p:spPr>
          <a:xfrm>
            <a:off x="2644958" y="5531741"/>
            <a:ext cx="3249521" cy="1201568"/>
          </a:xfrm>
          <a:prstGeom prst="curved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3544245" y="5161448"/>
            <a:ext cx="1466061" cy="120156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+ 1 %</a:t>
            </a:r>
          </a:p>
          <a:p>
            <a:pPr algn="ctr"/>
            <a:r>
              <a:rPr lang="ru-RU" sz="1200" dirty="0" smtClean="0"/>
              <a:t>передача с 2031 года</a:t>
            </a:r>
            <a:endParaRPr lang="ru-RU" sz="1200" dirty="0"/>
          </a:p>
        </p:txBody>
      </p:sp>
      <p:sp>
        <p:nvSpPr>
          <p:cNvPr id="16" name="Выгнутая вверх стрелка 15"/>
          <p:cNvSpPr/>
          <p:nvPr/>
        </p:nvSpPr>
        <p:spPr>
          <a:xfrm flipH="1">
            <a:off x="2561831" y="2199094"/>
            <a:ext cx="3529129" cy="87661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Облако 23"/>
          <p:cNvSpPr/>
          <p:nvPr/>
        </p:nvSpPr>
        <p:spPr>
          <a:xfrm>
            <a:off x="3673974" y="2306153"/>
            <a:ext cx="1466061" cy="120156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-1 %</a:t>
            </a:r>
          </a:p>
          <a:p>
            <a:pPr algn="ctr"/>
            <a:r>
              <a:rPr lang="ru-RU" sz="1200" dirty="0" smtClean="0"/>
              <a:t>передача с 2025 по 2030 год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13192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810" y="52899"/>
            <a:ext cx="8909733" cy="793489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1400" b="1" dirty="0" smtClean="0"/>
              <a:t>ПРОМЫШЛЕННЫЕ ПРЕДПРИЯТИЯ СЕВЕРО-ЕНИСЕЙСКОГО РАЙОНА </a:t>
            </a:r>
            <a:br>
              <a:rPr lang="ru-RU" sz="1400" b="1" dirty="0" smtClean="0"/>
            </a:br>
            <a:r>
              <a:rPr lang="ru-RU" sz="1400" b="1" dirty="0" smtClean="0"/>
              <a:t>Золотодобывающая </a:t>
            </a:r>
            <a:r>
              <a:rPr lang="ru-RU" sz="1400" b="1" dirty="0"/>
              <a:t>промышленность </a:t>
            </a:r>
            <a:r>
              <a:rPr lang="ru-RU" sz="1400" b="1" dirty="0" smtClean="0"/>
              <a:t> </a:t>
            </a:r>
            <a:r>
              <a:rPr lang="ru-RU" sz="1400" b="1" dirty="0"/>
              <a:t>определяет динамику основных экономических показателей района, в том числе и объемов производства.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32682" y="1616677"/>
            <a:ext cx="1280290" cy="922484"/>
          </a:xfrm>
          <a:prstGeom prst="roundRect">
            <a:avLst>
              <a:gd name="adj" fmla="val 10000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8000" r="-98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Скругленный прямоугольник 9"/>
          <p:cNvSpPr/>
          <p:nvPr/>
        </p:nvSpPr>
        <p:spPr>
          <a:xfrm>
            <a:off x="181369" y="914401"/>
            <a:ext cx="5607312" cy="2418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Основные предприятия Северо-Енисейского района</a:t>
            </a:r>
            <a:endParaRPr lang="ru-RU" dirty="0"/>
          </a:p>
        </p:txBody>
      </p:sp>
      <p:pic>
        <p:nvPicPr>
          <p:cNvPr id="1028" name="Picture 4" descr="C:\Users\User5\Desktop\12) Бюджет для граждан\СОВРУДНИК\339_2415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085" y="1186453"/>
            <a:ext cx="2425805" cy="1450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5\Desktop\12) Бюджет для граждан\пРИИСК дР\YGFAsinC6u5EEYx62dmpY_ZxEwokGrvMZOn6N9kMAz1GJKH-d-TCJTbbehRQLd1HBxsOp9OroSHldSOMMkQwN4x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119" y="1224238"/>
            <a:ext cx="1942154" cy="146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5\Desktop\12) Бюджет для граждан\АМИКАН\Без имени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046" y="1248798"/>
            <a:ext cx="1941094" cy="75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160" y="2047954"/>
            <a:ext cx="1927041" cy="627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41" y="1617204"/>
            <a:ext cx="1231796" cy="93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8926" y="2551837"/>
            <a:ext cx="2697857" cy="7078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800" b="1" dirty="0">
                <a:solidFill>
                  <a:srgbClr val="6615F7"/>
                </a:solidFill>
              </a:rPr>
              <a:t>«Полюс» входит в ТОП-3 мировых лидеров по запасам золота (доказанные и вероятные запасы по международной классификации составляют 109 миллионов унций) — фундаменте устойчивого роста производства</a:t>
            </a:r>
          </a:p>
        </p:txBody>
      </p:sp>
      <p:pic>
        <p:nvPicPr>
          <p:cNvPr id="1034" name="Picture 10" descr="Полюс золото логотип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17" y="1199428"/>
            <a:ext cx="2549841" cy="38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8" name="Объект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9975340"/>
              </p:ext>
            </p:extLst>
          </p:nvPr>
        </p:nvGraphicFramePr>
        <p:xfrm>
          <a:off x="192703" y="2728086"/>
          <a:ext cx="4976301" cy="4025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27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7531320"/>
              </p:ext>
            </p:extLst>
          </p:nvPr>
        </p:nvGraphicFramePr>
        <p:xfrm>
          <a:off x="5196714" y="2660073"/>
          <a:ext cx="3947286" cy="4269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2788542" y="2705311"/>
            <a:ext cx="2524047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900" dirty="0" smtClean="0">
                <a:solidFill>
                  <a:srgbClr val="00B0F0"/>
                </a:solidFill>
              </a:rPr>
              <a:t>В 2024 году введен горно-обогатительный комбинат </a:t>
            </a:r>
            <a:r>
              <a:rPr lang="ru-RU" sz="900" dirty="0">
                <a:solidFill>
                  <a:srgbClr val="00B0F0"/>
                </a:solidFill>
              </a:rPr>
              <a:t>(ГОК) на базе месторождения «Высокое» Проект, включенный в КИП «Енисейская Сибирь» </a:t>
            </a:r>
            <a:endParaRPr lang="ru-RU" sz="900" dirty="0" smtClean="0">
              <a:solidFill>
                <a:srgbClr val="00B0F0"/>
              </a:solidFill>
            </a:endParaRPr>
          </a:p>
          <a:p>
            <a:pPr lvl="0"/>
            <a:r>
              <a:rPr lang="ru-RU" sz="900" dirty="0" smtClean="0">
                <a:solidFill>
                  <a:srgbClr val="00B0F0"/>
                </a:solidFill>
              </a:rPr>
              <a:t>Вторая </a:t>
            </a:r>
            <a:r>
              <a:rPr lang="ru-RU" sz="900" dirty="0">
                <a:solidFill>
                  <a:srgbClr val="00B0F0"/>
                </a:solidFill>
              </a:rPr>
              <a:t>очередь ЗИФ будет построена к 2027 году</a:t>
            </a:r>
          </a:p>
        </p:txBody>
      </p:sp>
    </p:spTree>
    <p:extLst>
      <p:ext uri="{BB962C8B-B14F-4D97-AF65-F5344CB8AC3E}">
        <p14:creationId xmlns:p14="http://schemas.microsoft.com/office/powerpoint/2010/main" val="355344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64662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Times New Roman" pitchFamily="18" charset="0"/>
              </a:rPr>
              <a:t>Структура доходов бюджета на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Times New Roman" pitchFamily="18" charset="0"/>
              </a:rPr>
              <a:t>2025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Times New Roman" pitchFamily="18" charset="0"/>
              </a:rPr>
              <a:t>год (тыс. рублей)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3982437"/>
              </p:ext>
            </p:extLst>
          </p:nvPr>
        </p:nvGraphicFramePr>
        <p:xfrm>
          <a:off x="107506" y="980729"/>
          <a:ext cx="5212639" cy="5745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411"/>
                <a:gridCol w="3178438"/>
                <a:gridCol w="968178"/>
                <a:gridCol w="684612"/>
              </a:tblGrid>
              <a:tr h="379242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№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п/п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НАИМЕНОВАНИЕ ВИДА ДОХОДОВ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2025 год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</a:tr>
              <a:tr h="6304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Сумма,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тыс. руб.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Доля, %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</a:tr>
              <a:tr h="416359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1</a:t>
                      </a:r>
                      <a:endParaRPr lang="ru-RU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НАЛОГ НА ПРИБЫЛЬ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2 500 000,0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58,8</a:t>
                      </a:r>
                      <a:endParaRPr lang="ru-RU" sz="10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</a:tr>
              <a:tr h="372909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</a:rPr>
                        <a:t>2</a:t>
                      </a:r>
                      <a:endParaRPr lang="ru-RU" sz="10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НАЛОГ НА ДОХОДЫ ФИЗИЧЕСКИХ ЛИЦ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1 046 512,6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24,5</a:t>
                      </a:r>
                      <a:endParaRPr lang="ru-RU" sz="10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</a:tr>
              <a:tr h="518826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92D050"/>
                          </a:solidFill>
                          <a:latin typeface="+mn-lt"/>
                        </a:rPr>
                        <a:t>3</a:t>
                      </a:r>
                      <a:endParaRPr lang="ru-RU" sz="1000" b="1" dirty="0">
                        <a:solidFill>
                          <a:srgbClr val="92D05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92D050"/>
                          </a:solidFill>
                          <a:effectLst/>
                          <a:latin typeface="Arial Cyr"/>
                        </a:rPr>
                        <a:t>АКЦИЗЫ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92D050"/>
                          </a:solidFill>
                          <a:effectLst/>
                          <a:latin typeface="Arial Cyr"/>
                        </a:rPr>
                        <a:t>2 895,8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92D050"/>
                          </a:solidFill>
                          <a:effectLst/>
                          <a:latin typeface="Arial Cyr"/>
                        </a:rPr>
                        <a:t>0,1</a:t>
                      </a:r>
                      <a:endParaRPr lang="ru-RU" sz="1000" b="1" i="0" u="none" strike="noStrike" dirty="0">
                        <a:solidFill>
                          <a:srgbClr val="92D050"/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</a:tr>
              <a:tr h="316036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</a:rPr>
                        <a:t>4</a:t>
                      </a:r>
                      <a:endParaRPr lang="ru-RU" sz="10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НАЛОГИ НА СОВОКУПНЫЙ ДОХОД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27 797,0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0,6</a:t>
                      </a:r>
                      <a:endParaRPr lang="ru-RU" sz="10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</a:tr>
              <a:tr h="316036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5</a:t>
                      </a:r>
                      <a:endParaRPr lang="ru-RU" sz="10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НАЛОГИ НА ИМУЩЕСТВО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4 300,8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0,1</a:t>
                      </a:r>
                      <a:endParaRPr lang="ru-RU" sz="1000" b="1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</a:tr>
              <a:tr h="418290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6</a:t>
                      </a:r>
                      <a:endParaRPr lang="ru-RU" sz="1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ГОСУДАРСТВЕННАЯ ПОШЛИНА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1 860,0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0,1</a:t>
                      </a:r>
                      <a:endParaRPr lang="ru-RU" sz="10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</a:tr>
              <a:tr h="316036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7</a:t>
                      </a:r>
                      <a:endParaRPr lang="ru-RU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ДОХОДЫ ОТ ИСПОЛЬЗОВАНИЯ ИМУЩЕСТВА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50 877,5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1,2</a:t>
                      </a:r>
                      <a:endParaRPr lang="ru-RU" sz="10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</a:tr>
              <a:tr h="370914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</a:rPr>
                        <a:t>8</a:t>
                      </a:r>
                      <a:endParaRPr lang="ru-RU" sz="10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ПЛАТЕЖИ ПРИ ПОЛЬЗОВАНИИ ПРИРОДНЫМИ РЕСУРСАМИ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44 797,0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1,1</a:t>
                      </a:r>
                      <a:endParaRPr lang="ru-RU" sz="10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</a:tr>
              <a:tr h="370914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9</a:t>
                      </a:r>
                      <a:endParaRPr lang="ru-RU" sz="1000" b="1" dirty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ДОХОДЫ ОТ ОКАЗАНИЯ ПЛАТНЫХ УСЛУГ И КОМПЕНСАЦИИ ЗАТРАТ БЮДЖЕТА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10 064,2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0,2</a:t>
                      </a:r>
                      <a:endParaRPr lang="ru-RU" sz="1000" b="1" i="0" u="none" strike="noStrike" dirty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</a:tr>
              <a:tr h="370914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10</a:t>
                      </a:r>
                      <a:endParaRPr lang="ru-RU" sz="1000" b="1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50 770,0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rial Cyr"/>
                        </a:rPr>
                        <a:t>1,2</a:t>
                      </a:r>
                      <a:endParaRPr lang="ru-RU" sz="1000" b="1" i="0" u="none" strike="noStrike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</a:tr>
              <a:tr h="316036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00B0F0"/>
                          </a:solidFill>
                          <a:latin typeface="+mn-lt"/>
                        </a:rPr>
                        <a:t>11</a:t>
                      </a:r>
                      <a:endParaRPr lang="ru-RU" sz="1000" b="1" dirty="0">
                        <a:solidFill>
                          <a:srgbClr val="00B0F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 Cyr"/>
                        </a:rPr>
                        <a:t>ШТРАФЫ,САНКЦИИ, ВОЗМЕЩЕНИЕ УЩЕРБА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 Cyr"/>
                        </a:rPr>
                        <a:t>2 192,1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Arial Cyr"/>
                        </a:rPr>
                        <a:t>0,1</a:t>
                      </a:r>
                      <a:endParaRPr lang="ru-RU" sz="1000" b="1" i="0" u="none" strike="noStrike" dirty="0">
                        <a:solidFill>
                          <a:srgbClr val="00B0F0"/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</a:tr>
              <a:tr h="316036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12</a:t>
                      </a:r>
                      <a:endParaRPr lang="ru-RU" sz="1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БЕЗВОЗМЕЗДНЫЕ ПОСТУПЛЕНИЯ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511 991,0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/>
                        </a:rPr>
                        <a:t>12,0</a:t>
                      </a:r>
                      <a:endParaRPr lang="ru-RU" sz="10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</a:tr>
              <a:tr h="316036"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smtClean="0">
                          <a:effectLst/>
                          <a:latin typeface="Arial Cyr"/>
                        </a:rPr>
                        <a:t>ВСЕГО: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+mn-lt"/>
                        </a:rPr>
                        <a:t>4 254 058,0</a:t>
                      </a:r>
                      <a:endParaRPr lang="ru-RU" sz="10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+mn-lt"/>
                        </a:rPr>
                        <a:t>100,0</a:t>
                      </a:r>
                      <a:endParaRPr lang="ru-RU" sz="1000" b="1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778081656"/>
              </p:ext>
            </p:extLst>
          </p:nvPr>
        </p:nvGraphicFramePr>
        <p:xfrm>
          <a:off x="5410830" y="1003387"/>
          <a:ext cx="3592600" cy="5639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2906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1947</TotalTime>
  <Words>8263</Words>
  <Application>Microsoft Office PowerPoint</Application>
  <PresentationFormat>Экран (4:3)</PresentationFormat>
  <Paragraphs>1553</Paragraphs>
  <Slides>41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43" baseType="lpstr">
      <vt:lpstr>Тема Office</vt:lpstr>
      <vt:lpstr>1_Тема Office</vt:lpstr>
      <vt:lpstr>Презентация PowerPoint</vt:lpstr>
      <vt:lpstr>Глоссарий</vt:lpstr>
      <vt:lpstr>Стадии бюджетного процесса</vt:lpstr>
      <vt:lpstr>Основные цели и задачи бюджетной политики Северо-Енисейского района на 2025-2027 годы</vt:lpstr>
      <vt:lpstr>Основные направления налоговой политики Северо-Енисейского района на 2025-2027 годы</vt:lpstr>
      <vt:lpstr> ВВЕДЕНИЕ с 01.01.2025 ПРОГРЕССИВНОЙ ШКАЛЫ ПО НДФЛ В соответствии с Федеральным законом от 12.07.2024 № 176-ФЗ «О внесении изменений в части первую и вторую Налогового кодекса Российской Федерации, отдельные законодательные акты Российской Федерации и признании утратившими силу отдельных положений законодательных актов Российской Федерации» к основных  доходам налоговым резидентов  РФ будет применяться  ПЯТИСТУПЕНЧАТАЯ ПРОГРЕССИВНАЯ ШКАЛА ПО НДФЛ </vt:lpstr>
      <vt:lpstr>УВЕЛИЧЕНИЕ  С 01.01.2025 СТАВКИ НАЛОГА НА ПРИБЫЛЬ ОРГАНИЗАЦИЙ С 20 ДО 25 %  В соответствии с Федеральным законом от 12.07.2024 № 176-ФЗ «О внесении изменений в части первую и вторую Налогового кодекса Российской Федерации, отдельные законодательные акты Российской Федерации и признании утратившими силу отдельных положений законодательных актов Российской Федерации» </vt:lpstr>
      <vt:lpstr>ПРОМЫШЛЕННЫЕ ПРЕДПРИЯТИЯ СЕВЕРО-ЕНИСЕЙСКОГО РАЙОНА  Золотодобывающая промышленность  определяет динамику основных экономических показателей района, в том числе и объемов производства.</vt:lpstr>
      <vt:lpstr>Структура доходов бюджета на 2025 год (тыс. рублей)</vt:lpstr>
      <vt:lpstr>Структура доходов бюджета Северо-Енисейского района на 2025 год</vt:lpstr>
      <vt:lpstr>  Прогноз безвозмездных поступлений на плановый период  2025-2027 ГОДЫ, в тыс.руб.  Средства, поступающие в бюджет района в качестве безвозмездных поступлений из вышестоящих бюджетов (субвенции, субсидии, иные МБТ) имеют целевой характер и в обязательном порядке расходуются на цели, установленные при предоставлении указанных средств</vt:lpstr>
      <vt:lpstr>Динамика параметров бюджета Северо-Енисейского района, тыс. рублей</vt:lpstr>
      <vt:lpstr>Структура расходов по функциональной классификации</vt:lpstr>
      <vt:lpstr>Расходы бюджета на реализацию муниципальных программ</vt:lpstr>
      <vt:lpstr>Основные показатели социально-экономического развития Северо-Енисейского района</vt:lpstr>
      <vt:lpstr>Основные показатели прогноза социально-экономического развития Северо-Енисейского района</vt:lpstr>
      <vt:lpstr>Перечень субсидий, предоставляемых из бюджета  Северо-Енисейского района в рамках муниципальных программ  на 2025 год (тыс. рублей)</vt:lpstr>
      <vt:lpstr>Продолжение Перечень субсидий, предоставляемых из бюджета  Северо-Енисейского района в рамках муниципальных программ  на 2025 год (тыс. рублей)</vt:lpstr>
      <vt:lpstr>Строительство объектов недвижимого имущества Северо-Енисейского района, тыс. рублей</vt:lpstr>
      <vt:lpstr>Муниципальная программа «Развитие образования»</vt:lpstr>
      <vt:lpstr>Питание обучающихся в образовательных организациях</vt:lpstr>
      <vt:lpstr>Муниципальная программа «Реформирование и модернизация жилищно-коммунального хозяйства и повышение энергетической эффективности»</vt:lpstr>
      <vt:lpstr>Муниципальная программа «Защита населения и территории Северо-Енисейского района от чрезвычайных ситуаций природного и техногенного характера и обеспечение профилактики правонарушений»</vt:lpstr>
      <vt:lpstr>Муниципальная программа «Развитие культуры»</vt:lpstr>
      <vt:lpstr>Муниципальная программа «Развитие физической культуры и спорта»</vt:lpstr>
      <vt:lpstr>Муниципальная программа «Развитие молодежной политики»</vt:lpstr>
      <vt:lpstr>Муниципальная программа «Развитие транспортной системы»</vt:lpstr>
      <vt:lpstr>Муниципальная программа «Развитие местного самоуправления»</vt:lpstr>
      <vt:lpstr>Муниципальная программа «Создание условий для обеспечения доступным и комфортным жильем граждан Северо-Енисейского района»</vt:lpstr>
      <vt:lpstr>Муниципальная программа «Управление муниципальными финансами»</vt:lpstr>
      <vt:lpstr>Муниципальная программа «Содействие развитию гражданского общества»</vt:lpstr>
      <vt:lpstr>Муниципальная программа «Управление муниципальным имуществом»</vt:lpstr>
      <vt:lpstr>Муниципальная программа «Благоустройство территории»</vt:lpstr>
      <vt:lpstr>Муниципальная программа «Формирование комфортной городской (сельской) среды Северо-Енисейского района»</vt:lpstr>
      <vt:lpstr>Муниципальная программа «Развитие социальных отношений, рост благополучия и защищенности граждан в Северо-Енисейском районе»</vt:lpstr>
      <vt:lpstr>Дополнительные меры социальной поддержки для отдельных категорий граждан </vt:lpstr>
      <vt:lpstr>Муниципальная программа «Привлечение специалистов в Северо-Енисейский район»</vt:lpstr>
      <vt:lpstr>Презентация PowerPoint</vt:lpstr>
      <vt:lpstr>Верхний предел муниципального внутреннего долга Северо-Енисейского района, тыс. рублей</vt:lpstr>
      <vt:lpstr>Участие в конкурсном отборе проводимом в рамках реализации мероприятий подпрограммы «Поддержка местных инициатив» государственной программы Красноярского края «Содействие развитию местного самоуправления» </vt:lpstr>
      <vt:lpstr>Участие в конкурсном отборе проводимом в рамках реализации мероприятий подпрограммы «Поддержка местных инициатив» государственной программы Красноярского края «Содействие развитию местного самоуправления»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User3</dc:creator>
  <cp:lastModifiedBy>User3</cp:lastModifiedBy>
  <cp:revision>225</cp:revision>
  <cp:lastPrinted>2024-11-14T10:04:29Z</cp:lastPrinted>
  <dcterms:created xsi:type="dcterms:W3CDTF">2024-11-01T10:25:55Z</dcterms:created>
  <dcterms:modified xsi:type="dcterms:W3CDTF">2024-11-14T10:04:36Z</dcterms:modified>
</cp:coreProperties>
</file>